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Dancing Script" panose="020B0604020202020204" charset="0"/>
      <p:regular r:id="rId25"/>
      <p:bold r:id="rId26"/>
    </p:embeddedFont>
    <p:embeddedFont>
      <p:font typeface="Merriweather" panose="020B0604020202020204" charset="0"/>
      <p:regular r:id="rId27"/>
      <p:bold r:id="rId28"/>
      <p:italic r:id="rId29"/>
      <p:boldItalic r:id="rId30"/>
    </p:embeddedFont>
    <p:embeddedFont>
      <p:font typeface="Oswald" panose="020B0604020202020204" charset="0"/>
      <p:regular r:id="rId31"/>
      <p:bold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e2a5cb95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e2a5cb95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e8746c66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e8746c66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e8746c66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e8746c664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e8746c66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e8746c664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ea68269f1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aea68269f1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e8746c664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e8746c664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e8746c664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e8746c664_3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ea68269f1_3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aea68269f1_3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e8746c664_3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ae8746c664_3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ea68269f1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aea68269f1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ea68269f1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aea68269f1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e229ca9b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e229ca9b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ea68269f1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aea68269f1_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9e229ca9bf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9e229ca9bf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aea68269f1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aea68269f1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e229ca9b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e229ca9b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e8746c66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e8746c66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e8746c66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e8746c66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9e229ca9bf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9e229ca9bf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e229ca9b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e229ca9bf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e8746c66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e8746c66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e8746c66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e8746c66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r="29353"/>
          <a:stretch/>
        </p:blipFill>
        <p:spPr>
          <a:xfrm>
            <a:off x="4299700" y="0"/>
            <a:ext cx="4844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377550" y="206575"/>
            <a:ext cx="35334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POUSO DE FOGUETE</a:t>
            </a:r>
            <a:endParaRPr sz="4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77550" y="2293900"/>
            <a:ext cx="3533400" cy="1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Gabriel Pinheiro - 10336595</a:t>
            </a:r>
            <a:endParaRPr sz="20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Pedro Andrade - 10774653</a:t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Pedro Jovaneli - 10773760</a:t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Vitor Lourencini - 8956387</a:t>
            </a:r>
            <a:endParaRPr sz="2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body" idx="1"/>
          </p:nvPr>
        </p:nvSpPr>
        <p:spPr>
          <a:xfrm>
            <a:off x="311700" y="1355150"/>
            <a:ext cx="3127500" cy="3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t-BR" sz="1000"/>
              <a:t>Massa do foguete: 25222 kg</a:t>
            </a:r>
            <a:endParaRPr sz="1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pt-BR" sz="1000"/>
              <a:t>Altura do foguete: 44 m</a:t>
            </a: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pt-BR" sz="1000"/>
              <a:t>Diâmetro do foguete: 4,6 m</a:t>
            </a:r>
            <a:endParaRPr sz="1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pt-BR" sz="1000"/>
              <a:t>Momento de inercia: 4,07 x 10^6 kgm^2</a:t>
            </a:r>
            <a:endParaRPr sz="1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pt-BR" sz="1000"/>
              <a:t>Gravidade e peso: 9,8 m/s^2 e 247.175,6 N</a:t>
            </a:r>
            <a:endParaRPr sz="1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pt-BR" sz="1000"/>
              <a:t>Força do vento: 166,23 x V</a:t>
            </a:r>
            <a:r>
              <a:rPr lang="pt-BR" sz="600"/>
              <a:t>ar</a:t>
            </a:r>
            <a:r>
              <a:rPr lang="pt-BR" sz="1000"/>
              <a:t>^2</a:t>
            </a:r>
            <a:endParaRPr sz="1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pt-BR" sz="1000"/>
              <a:t>Tempo de pouso: 20 segundos</a:t>
            </a:r>
            <a:endParaRPr sz="1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pt-BR" sz="1000"/>
              <a:t>Velocidade vertical de pouso: 6 m/s</a:t>
            </a:r>
            <a:endParaRPr sz="1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pt-BR" sz="1000"/>
              <a:t>Velocidade horizontal de pouso: 5,4 m/s</a:t>
            </a:r>
            <a:endParaRPr sz="1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pt-BR" sz="1000"/>
              <a:t>Ângulo de arfagem para o pouso: 23°</a:t>
            </a:r>
            <a:endParaRPr sz="1000"/>
          </a:p>
        </p:txBody>
      </p:sp>
      <p:pic>
        <p:nvPicPr>
          <p:cNvPr id="173" name="Google Shape;173;p22"/>
          <p:cNvPicPr preferRelativeResize="0"/>
          <p:nvPr/>
        </p:nvPicPr>
        <p:blipFill rotWithShape="1">
          <a:blip r:embed="rId3">
            <a:alphaModFix/>
          </a:blip>
          <a:srcRect l="9055" r="21605" b="714"/>
          <a:stretch/>
        </p:blipFill>
        <p:spPr>
          <a:xfrm>
            <a:off x="3754325" y="0"/>
            <a:ext cx="538967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/>
          <p:nvPr/>
        </p:nvSpPr>
        <p:spPr>
          <a:xfrm>
            <a:off x="108750" y="222350"/>
            <a:ext cx="35334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Parâmetros do modelo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/>
        </p:nvSpPr>
        <p:spPr>
          <a:xfrm>
            <a:off x="108750" y="222350"/>
            <a:ext cx="35334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Linear Vs. Não Linear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0" name="Google Shape;180;p23"/>
          <p:cNvSpPr txBox="1">
            <a:spLocks noGrp="1"/>
          </p:cNvSpPr>
          <p:nvPr>
            <p:ph type="body" idx="1"/>
          </p:nvPr>
        </p:nvSpPr>
        <p:spPr>
          <a:xfrm>
            <a:off x="464100" y="1507550"/>
            <a:ext cx="3127500" cy="3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Deslocamentos no plano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Caso 1: Queda livre vertical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Caso 2: Queda vertical em equilíbrio</a:t>
            </a:r>
            <a:endParaRPr sz="1200"/>
          </a:p>
        </p:txBody>
      </p:sp>
      <p:sp>
        <p:nvSpPr>
          <p:cNvPr id="181" name="Google Shape;181;p23"/>
          <p:cNvSpPr txBox="1"/>
          <p:nvPr/>
        </p:nvSpPr>
        <p:spPr>
          <a:xfrm>
            <a:off x="4818600" y="179675"/>
            <a:ext cx="690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Oswald"/>
                <a:ea typeface="Oswald"/>
                <a:cs typeface="Oswald"/>
                <a:sym typeface="Oswald"/>
              </a:rPr>
              <a:t>Caso 1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7369950" y="179675"/>
            <a:ext cx="690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Oswald"/>
                <a:ea typeface="Oswald"/>
                <a:cs typeface="Oswald"/>
                <a:sym typeface="Oswald"/>
              </a:rPr>
              <a:t>Caso 2</a:t>
            </a:r>
            <a:endParaRPr sz="1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3" name="Google Shape;18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5663" y="607100"/>
            <a:ext cx="2476766" cy="186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7025" y="607106"/>
            <a:ext cx="2476749" cy="186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1852" y="2988498"/>
            <a:ext cx="2604400" cy="196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77025" y="3036647"/>
            <a:ext cx="2476749" cy="1867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/>
        </p:nvSpPr>
        <p:spPr>
          <a:xfrm>
            <a:off x="150" y="-6250"/>
            <a:ext cx="91440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Linear Vs. Não Linear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0" y="777525"/>
            <a:ext cx="91440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Char char="●"/>
            </a:pPr>
            <a:r>
              <a:rPr lang="pt-BR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Caso 3: Queda em desaceleração com distúrbios no vento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Char char="●"/>
            </a:pP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Char char="●"/>
            </a:pP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3" name="Google Shape;19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000" y="1289325"/>
            <a:ext cx="2351174" cy="189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3012" y="3231725"/>
            <a:ext cx="2394778" cy="189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4373" y="3253850"/>
            <a:ext cx="2351175" cy="1854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1213" y="1291000"/>
            <a:ext cx="2297500" cy="180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/>
        </p:nvSpPr>
        <p:spPr>
          <a:xfrm>
            <a:off x="150" y="-6250"/>
            <a:ext cx="9144000" cy="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Linear Vs. Não Linear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0" y="777525"/>
            <a:ext cx="91440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Char char="●"/>
            </a:pPr>
            <a:r>
              <a:rPr lang="pt-BR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Caso 4: Caso em desaceleração com desvios angulares na arfagem e no propulsor principal</a:t>
            </a:r>
            <a:endParaRPr/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976" y="3288521"/>
            <a:ext cx="2231674" cy="184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950" y="1377525"/>
            <a:ext cx="2231674" cy="1821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04038" y="1416125"/>
            <a:ext cx="2231675" cy="1777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15175" y="1377524"/>
            <a:ext cx="2231678" cy="18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29750" y="3320712"/>
            <a:ext cx="2255950" cy="1822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/>
        </p:nvSpPr>
        <p:spPr>
          <a:xfrm>
            <a:off x="108750" y="222350"/>
            <a:ext cx="35334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Análise no Domínio de Laplace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3" name="Google Shape;213;p26"/>
          <p:cNvSpPr txBox="1">
            <a:spLocks noGrp="1"/>
          </p:cNvSpPr>
          <p:nvPr>
            <p:ph type="body" idx="1"/>
          </p:nvPr>
        </p:nvSpPr>
        <p:spPr>
          <a:xfrm>
            <a:off x="464100" y="1507550"/>
            <a:ext cx="3127500" cy="3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Transformada de Laplace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Pólos e Zeros</a:t>
            </a: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Estabilidade ditada pela posição dos pólos da equação característica</a:t>
            </a:r>
            <a:endParaRPr sz="1200"/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5350" y="516075"/>
            <a:ext cx="2590800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3749" y="1355150"/>
            <a:ext cx="4014000" cy="336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/>
          <p:nvPr/>
        </p:nvSpPr>
        <p:spPr>
          <a:xfrm>
            <a:off x="108750" y="222350"/>
            <a:ext cx="35334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Análise no Domínio de Laplace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1" name="Google Shape;221;p27"/>
          <p:cNvSpPr txBox="1">
            <a:spLocks noGrp="1"/>
          </p:cNvSpPr>
          <p:nvPr>
            <p:ph type="body" idx="1"/>
          </p:nvPr>
        </p:nvSpPr>
        <p:spPr>
          <a:xfrm>
            <a:off x="464100" y="2163925"/>
            <a:ext cx="3127500" cy="28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Movimento Translacional X</a:t>
            </a:r>
            <a:endParaRPr sz="1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9144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 sz="1400"/>
              <a:t>2 pólos na origem</a:t>
            </a:r>
            <a:endParaRPr sz="1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pic>
        <p:nvPicPr>
          <p:cNvPr id="222" name="Google Shape;2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8475" y="83225"/>
            <a:ext cx="3533400" cy="276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5475" y="2946600"/>
            <a:ext cx="1219400" cy="19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/>
        </p:nvSpPr>
        <p:spPr>
          <a:xfrm>
            <a:off x="108750" y="222350"/>
            <a:ext cx="35334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Análise no Domínio de Laplace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9" name="Google Shape;229;p28"/>
          <p:cNvSpPr txBox="1">
            <a:spLocks noGrp="1"/>
          </p:cNvSpPr>
          <p:nvPr>
            <p:ph type="body" idx="1"/>
          </p:nvPr>
        </p:nvSpPr>
        <p:spPr>
          <a:xfrm>
            <a:off x="464100" y="1972500"/>
            <a:ext cx="3127500" cy="30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Movimento Translacional Y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2 pólos na origem</a:t>
            </a:r>
            <a:endParaRPr sz="1200"/>
          </a:p>
        </p:txBody>
      </p:sp>
      <p:pic>
        <p:nvPicPr>
          <p:cNvPr id="230" name="Google Shape;2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2113" y="121007"/>
            <a:ext cx="3642624" cy="2850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9800" y="3164950"/>
            <a:ext cx="1867251" cy="186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/>
          <p:nvPr/>
        </p:nvSpPr>
        <p:spPr>
          <a:xfrm>
            <a:off x="108750" y="222350"/>
            <a:ext cx="35334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Análise no Domínio de Laplace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7" name="Google Shape;237;p29"/>
          <p:cNvSpPr txBox="1">
            <a:spLocks noGrp="1"/>
          </p:cNvSpPr>
          <p:nvPr>
            <p:ph type="body" idx="1"/>
          </p:nvPr>
        </p:nvSpPr>
        <p:spPr>
          <a:xfrm>
            <a:off x="464100" y="1507550"/>
            <a:ext cx="3127500" cy="3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Movimento Rotacional θ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9144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2 pólos na origem</a:t>
            </a:r>
            <a:endParaRPr sz="1200"/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0850" y="183100"/>
            <a:ext cx="3649949" cy="2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2775" y="2964250"/>
            <a:ext cx="1846100" cy="20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/>
          <p:nvPr/>
        </p:nvSpPr>
        <p:spPr>
          <a:xfrm>
            <a:off x="108750" y="222350"/>
            <a:ext cx="35334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Retorno ao Domínio do tempo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5" name="Google Shape;245;p30"/>
          <p:cNvSpPr txBox="1">
            <a:spLocks noGrp="1"/>
          </p:cNvSpPr>
          <p:nvPr>
            <p:ph type="body" idx="1"/>
          </p:nvPr>
        </p:nvSpPr>
        <p:spPr>
          <a:xfrm>
            <a:off x="108750" y="2114800"/>
            <a:ext cx="3162600" cy="27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/>
              <a:t>Aplicação da Transformada Inversa de Laplace nas funções de transferência do sistema para entradas do tipo degrau.</a:t>
            </a:r>
            <a:endParaRPr sz="1600"/>
          </a:p>
        </p:txBody>
      </p:sp>
      <p:pic>
        <p:nvPicPr>
          <p:cNvPr id="246" name="Google Shape;246;p30"/>
          <p:cNvPicPr preferRelativeResize="0"/>
          <p:nvPr/>
        </p:nvPicPr>
        <p:blipFill rotWithShape="1">
          <a:blip r:embed="rId3">
            <a:alphaModFix/>
          </a:blip>
          <a:srcRect l="-3170" t="13860" r="3170" b="-13859"/>
          <a:stretch/>
        </p:blipFill>
        <p:spPr>
          <a:xfrm>
            <a:off x="5443175" y="2114800"/>
            <a:ext cx="1840001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9738" y="3498450"/>
            <a:ext cx="1846881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2213" y="867675"/>
            <a:ext cx="1081925" cy="6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/>
          <p:nvPr/>
        </p:nvSpPr>
        <p:spPr>
          <a:xfrm>
            <a:off x="108750" y="222350"/>
            <a:ext cx="35334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Estudo dos Diagramas de Bode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4" name="Google Shape;254;p31"/>
          <p:cNvSpPr txBox="1">
            <a:spLocks noGrp="1"/>
          </p:cNvSpPr>
          <p:nvPr>
            <p:ph type="body" idx="1"/>
          </p:nvPr>
        </p:nvSpPr>
        <p:spPr>
          <a:xfrm>
            <a:off x="690800" y="2380325"/>
            <a:ext cx="2663400" cy="25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Natureza assintoticamente estável</a:t>
            </a:r>
            <a:endParaRPr sz="2000"/>
          </a:p>
        </p:txBody>
      </p:sp>
      <p:pic>
        <p:nvPicPr>
          <p:cNvPr id="255" name="Google Shape;255;p31"/>
          <p:cNvPicPr preferRelativeResize="0"/>
          <p:nvPr/>
        </p:nvPicPr>
        <p:blipFill rotWithShape="1">
          <a:blip r:embed="rId3">
            <a:alphaModFix/>
          </a:blip>
          <a:srcRect r="9747"/>
          <a:stretch/>
        </p:blipFill>
        <p:spPr>
          <a:xfrm>
            <a:off x="3889075" y="330550"/>
            <a:ext cx="5207774" cy="43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9450" y="538450"/>
            <a:ext cx="5305101" cy="445544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135325" y="149625"/>
            <a:ext cx="35334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Oswald"/>
                <a:ea typeface="Oswald"/>
                <a:cs typeface="Oswald"/>
                <a:sym typeface="Oswald"/>
              </a:rPr>
              <a:t>Modelo Real</a:t>
            </a:r>
            <a:endParaRPr sz="3000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73" name="Google Shape;73;p14"/>
          <p:cNvGrpSpPr/>
          <p:nvPr/>
        </p:nvGrpSpPr>
        <p:grpSpPr>
          <a:xfrm>
            <a:off x="5050875" y="3715175"/>
            <a:ext cx="3476700" cy="1132800"/>
            <a:chOff x="5050875" y="3715175"/>
            <a:chExt cx="3476700" cy="1132800"/>
          </a:xfrm>
        </p:grpSpPr>
        <p:grpSp>
          <p:nvGrpSpPr>
            <p:cNvPr id="74" name="Google Shape;74;p14"/>
            <p:cNvGrpSpPr/>
            <p:nvPr/>
          </p:nvGrpSpPr>
          <p:grpSpPr>
            <a:xfrm>
              <a:off x="5050875" y="3811325"/>
              <a:ext cx="1698600" cy="940500"/>
              <a:chOff x="5050875" y="3811325"/>
              <a:chExt cx="1698600" cy="940500"/>
            </a:xfrm>
          </p:grpSpPr>
          <p:sp>
            <p:nvSpPr>
              <p:cNvPr id="75" name="Google Shape;75;p14"/>
              <p:cNvSpPr/>
              <p:nvPr/>
            </p:nvSpPr>
            <p:spPr>
              <a:xfrm>
                <a:off x="5050875" y="3811325"/>
                <a:ext cx="1221300" cy="940500"/>
              </a:xfrm>
              <a:prstGeom prst="rect">
                <a:avLst/>
              </a:prstGeom>
              <a:noFill/>
              <a:ln w="19050" cap="flat" cmpd="sng">
                <a:solidFill>
                  <a:srgbClr val="FF0000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6" name="Google Shape;76;p14"/>
              <p:cNvCxnSpPr>
                <a:stCxn id="75" idx="3"/>
              </p:cNvCxnSpPr>
              <p:nvPr/>
            </p:nvCxnSpPr>
            <p:spPr>
              <a:xfrm>
                <a:off x="6272175" y="4281575"/>
                <a:ext cx="4773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77" name="Google Shape;77;p14"/>
            <p:cNvSpPr txBox="1"/>
            <p:nvPr/>
          </p:nvSpPr>
          <p:spPr>
            <a:xfrm>
              <a:off x="6749475" y="3715175"/>
              <a:ext cx="1778100" cy="11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>
                  <a:latin typeface="Oswald"/>
                  <a:ea typeface="Oswald"/>
                  <a:cs typeface="Oswald"/>
                  <a:sym typeface="Oswald"/>
                </a:rPr>
                <a:t>Esta parte será modelada em nosso projeto</a:t>
              </a:r>
              <a:endParaRPr sz="18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 txBox="1"/>
          <p:nvPr/>
        </p:nvSpPr>
        <p:spPr>
          <a:xfrm>
            <a:off x="108750" y="222350"/>
            <a:ext cx="35334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Estudo dos Diagramas de Bode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1" name="Google Shape;261;p32"/>
          <p:cNvSpPr txBox="1">
            <a:spLocks noGrp="1"/>
          </p:cNvSpPr>
          <p:nvPr>
            <p:ph type="body" idx="1"/>
          </p:nvPr>
        </p:nvSpPr>
        <p:spPr>
          <a:xfrm>
            <a:off x="730425" y="2391625"/>
            <a:ext cx="1949400" cy="16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pt-BR" sz="2000"/>
              <a:t>Degrau e mudança na fase</a:t>
            </a:r>
            <a:endParaRPr sz="1500"/>
          </a:p>
        </p:txBody>
      </p:sp>
      <p:pic>
        <p:nvPicPr>
          <p:cNvPr id="262" name="Google Shape;262;p32"/>
          <p:cNvPicPr preferRelativeResize="0"/>
          <p:nvPr/>
        </p:nvPicPr>
        <p:blipFill rotWithShape="1">
          <a:blip r:embed="rId3">
            <a:alphaModFix/>
          </a:blip>
          <a:srcRect r="9024"/>
          <a:stretch/>
        </p:blipFill>
        <p:spPr>
          <a:xfrm>
            <a:off x="3819500" y="302225"/>
            <a:ext cx="5202425" cy="43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"/>
          <p:cNvSpPr/>
          <p:nvPr/>
        </p:nvSpPr>
        <p:spPr>
          <a:xfrm>
            <a:off x="125" y="0"/>
            <a:ext cx="9144000" cy="301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3"/>
          <p:cNvSpPr txBox="1"/>
          <p:nvPr/>
        </p:nvSpPr>
        <p:spPr>
          <a:xfrm>
            <a:off x="2386950" y="1489750"/>
            <a:ext cx="4370100" cy="14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Conclusão</a:t>
            </a:r>
            <a:endParaRPr sz="6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 txBox="1"/>
          <p:nvPr/>
        </p:nvSpPr>
        <p:spPr>
          <a:xfrm>
            <a:off x="0" y="227975"/>
            <a:ext cx="2707200" cy="8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Referências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74" name="Google Shape;27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888" y="1310800"/>
            <a:ext cx="6076225" cy="38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15"/>
          <p:cNvGrpSpPr/>
          <p:nvPr/>
        </p:nvGrpSpPr>
        <p:grpSpPr>
          <a:xfrm>
            <a:off x="4701800" y="452950"/>
            <a:ext cx="4290600" cy="4237600"/>
            <a:chOff x="1275200" y="655925"/>
            <a:chExt cx="4290600" cy="4237600"/>
          </a:xfrm>
        </p:grpSpPr>
        <p:grpSp>
          <p:nvGrpSpPr>
            <p:cNvPr id="83" name="Google Shape;83;p15"/>
            <p:cNvGrpSpPr/>
            <p:nvPr/>
          </p:nvGrpSpPr>
          <p:grpSpPr>
            <a:xfrm>
              <a:off x="1666075" y="655925"/>
              <a:ext cx="3899725" cy="4237600"/>
              <a:chOff x="1585125" y="641625"/>
              <a:chExt cx="3899725" cy="4237600"/>
            </a:xfrm>
          </p:grpSpPr>
          <p:cxnSp>
            <p:nvCxnSpPr>
              <p:cNvPr id="84" name="Google Shape;84;p15"/>
              <p:cNvCxnSpPr/>
              <p:nvPr/>
            </p:nvCxnSpPr>
            <p:spPr>
              <a:xfrm rot="10800000" flipH="1">
                <a:off x="3232300" y="1461825"/>
                <a:ext cx="908700" cy="15741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15"/>
              <p:cNvCxnSpPr/>
              <p:nvPr/>
            </p:nvCxnSpPr>
            <p:spPr>
              <a:xfrm>
                <a:off x="2365150" y="2179950"/>
                <a:ext cx="282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6" name="Google Shape;86;p15"/>
              <p:cNvCxnSpPr/>
              <p:nvPr/>
            </p:nvCxnSpPr>
            <p:spPr>
              <a:xfrm rot="10800000">
                <a:off x="3722225" y="961725"/>
                <a:ext cx="0" cy="2557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7" name="Google Shape;87;p15"/>
              <p:cNvCxnSpPr/>
              <p:nvPr/>
            </p:nvCxnSpPr>
            <p:spPr>
              <a:xfrm>
                <a:off x="3911500" y="1345275"/>
                <a:ext cx="229500" cy="132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8" name="Google Shape;88;p15"/>
              <p:cNvCxnSpPr/>
              <p:nvPr/>
            </p:nvCxnSpPr>
            <p:spPr>
              <a:xfrm rot="10800000">
                <a:off x="4141000" y="1477875"/>
                <a:ext cx="236400" cy="136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89" name="Google Shape;89;p15"/>
              <p:cNvCxnSpPr/>
              <p:nvPr/>
            </p:nvCxnSpPr>
            <p:spPr>
              <a:xfrm rot="10800000" flipH="1">
                <a:off x="3039400" y="808400"/>
                <a:ext cx="1472700" cy="2550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15"/>
              <p:cNvCxnSpPr/>
              <p:nvPr/>
            </p:nvCxnSpPr>
            <p:spPr>
              <a:xfrm>
                <a:off x="3725825" y="2194175"/>
                <a:ext cx="0" cy="370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91" name="Google Shape;91;p15"/>
              <p:cNvCxnSpPr/>
              <p:nvPr/>
            </p:nvCxnSpPr>
            <p:spPr>
              <a:xfrm>
                <a:off x="3729425" y="2179950"/>
                <a:ext cx="477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92" name="Google Shape;92;p15"/>
              <p:cNvCxnSpPr/>
              <p:nvPr/>
            </p:nvCxnSpPr>
            <p:spPr>
              <a:xfrm rot="10800000" flipH="1">
                <a:off x="2858800" y="3035925"/>
                <a:ext cx="373500" cy="215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93" name="Google Shape;93;p15"/>
              <p:cNvCxnSpPr/>
              <p:nvPr/>
            </p:nvCxnSpPr>
            <p:spPr>
              <a:xfrm>
                <a:off x="3234275" y="2407900"/>
                <a:ext cx="0" cy="1303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94" name="Google Shape;94;p15"/>
              <p:cNvSpPr/>
              <p:nvPr/>
            </p:nvSpPr>
            <p:spPr>
              <a:xfrm rot="-10485900">
                <a:off x="2945859" y="3112623"/>
                <a:ext cx="230160" cy="217204"/>
              </a:xfrm>
              <a:prstGeom prst="arc">
                <a:avLst>
                  <a:gd name="adj1" fmla="val 16200000"/>
                  <a:gd name="adj2" fmla="val 37676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 rot="9003937">
                <a:off x="3113619" y="3119014"/>
                <a:ext cx="157513" cy="140582"/>
              </a:xfrm>
              <a:prstGeom prst="arc">
                <a:avLst>
                  <a:gd name="adj1" fmla="val 16200000"/>
                  <a:gd name="adj2" fmla="val 37676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 rot="-1793523">
                <a:off x="3669045" y="1842826"/>
                <a:ext cx="217310" cy="193942"/>
              </a:xfrm>
              <a:prstGeom prst="arc">
                <a:avLst>
                  <a:gd name="adj1" fmla="val 16200000"/>
                  <a:gd name="adj2" fmla="val 37676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5"/>
              <p:cNvSpPr txBox="1"/>
              <p:nvPr/>
            </p:nvSpPr>
            <p:spPr>
              <a:xfrm>
                <a:off x="4057650" y="1826500"/>
                <a:ext cx="404700" cy="3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>
                    <a:latin typeface="Times New Roman"/>
                    <a:ea typeface="Times New Roman"/>
                    <a:cs typeface="Times New Roman"/>
                    <a:sym typeface="Times New Roman"/>
                  </a:rPr>
                  <a:t>F</a:t>
                </a:r>
                <a:r>
                  <a:rPr lang="pt-BR" baseline="-25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</a:t>
                </a:r>
                <a:endParaRPr baseline="-25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8" name="Google Shape;98;p15"/>
              <p:cNvSpPr txBox="1"/>
              <p:nvPr/>
            </p:nvSpPr>
            <p:spPr>
              <a:xfrm>
                <a:off x="3765725" y="2317025"/>
                <a:ext cx="404700" cy="3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>
                    <a:latin typeface="Times New Roman"/>
                    <a:ea typeface="Times New Roman"/>
                    <a:cs typeface="Times New Roman"/>
                    <a:sym typeface="Times New Roman"/>
                  </a:rPr>
                  <a:t>P</a:t>
                </a:r>
                <a:endParaRPr baseline="-25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9" name="Google Shape;99;p15"/>
              <p:cNvSpPr txBox="1"/>
              <p:nvPr/>
            </p:nvSpPr>
            <p:spPr>
              <a:xfrm>
                <a:off x="2634700" y="2826625"/>
                <a:ext cx="404700" cy="3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>
                    <a:latin typeface="Times New Roman"/>
                    <a:ea typeface="Times New Roman"/>
                    <a:cs typeface="Times New Roman"/>
                    <a:sym typeface="Times New Roman"/>
                  </a:rPr>
                  <a:t>F</a:t>
                </a:r>
                <a:r>
                  <a:rPr lang="pt-BR" baseline="-25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P</a:t>
                </a:r>
                <a:endParaRPr baseline="-25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0" name="Google Shape;100;p15"/>
              <p:cNvSpPr txBox="1"/>
              <p:nvPr/>
            </p:nvSpPr>
            <p:spPr>
              <a:xfrm>
                <a:off x="4295800" y="1294275"/>
                <a:ext cx="404700" cy="3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>
                    <a:latin typeface="Times New Roman"/>
                    <a:ea typeface="Times New Roman"/>
                    <a:cs typeface="Times New Roman"/>
                    <a:sym typeface="Times New Roman"/>
                  </a:rPr>
                  <a:t>F</a:t>
                </a:r>
                <a:r>
                  <a:rPr lang="pt-BR" baseline="-25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D</a:t>
                </a:r>
                <a:endParaRPr baseline="-25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1" name="Google Shape;101;p15"/>
              <p:cNvSpPr txBox="1"/>
              <p:nvPr/>
            </p:nvSpPr>
            <p:spPr>
              <a:xfrm>
                <a:off x="3765725" y="1025175"/>
                <a:ext cx="404700" cy="3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>
                    <a:latin typeface="Times New Roman"/>
                    <a:ea typeface="Times New Roman"/>
                    <a:cs typeface="Times New Roman"/>
                    <a:sym typeface="Times New Roman"/>
                  </a:rPr>
                  <a:t>F</a:t>
                </a:r>
                <a:r>
                  <a:rPr lang="pt-BR" baseline="-25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E</a:t>
                </a:r>
                <a:endParaRPr baseline="-25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2" name="Google Shape;102;p15"/>
              <p:cNvSpPr txBox="1"/>
              <p:nvPr/>
            </p:nvSpPr>
            <p:spPr>
              <a:xfrm>
                <a:off x="3037575" y="3146725"/>
                <a:ext cx="309600" cy="3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b="1">
                    <a:solidFill>
                      <a:schemeClr val="dk1"/>
                    </a:solidFill>
                  </a:rPr>
                  <a:t>θ</a:t>
                </a:r>
                <a:endParaRPr baseline="-25000"/>
              </a:p>
            </p:txBody>
          </p:sp>
          <p:sp>
            <p:nvSpPr>
              <p:cNvPr id="103" name="Google Shape;103;p15"/>
              <p:cNvSpPr txBox="1"/>
              <p:nvPr/>
            </p:nvSpPr>
            <p:spPr>
              <a:xfrm>
                <a:off x="3688875" y="1565575"/>
                <a:ext cx="309600" cy="3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b="1">
                    <a:solidFill>
                      <a:schemeClr val="dk1"/>
                    </a:solidFill>
                  </a:rPr>
                  <a:t>θ</a:t>
                </a:r>
                <a:endParaRPr baseline="-25000"/>
              </a:p>
            </p:txBody>
          </p:sp>
          <p:sp>
            <p:nvSpPr>
              <p:cNvPr id="104" name="Google Shape;104;p15"/>
              <p:cNvSpPr txBox="1"/>
              <p:nvPr/>
            </p:nvSpPr>
            <p:spPr>
              <a:xfrm>
                <a:off x="2779425" y="3146725"/>
                <a:ext cx="309600" cy="3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1100" b="1">
                    <a:solidFill>
                      <a:schemeClr val="dk1"/>
                    </a:solidFill>
                  </a:rPr>
                  <a:t>φ</a:t>
                </a:r>
                <a:endParaRPr baseline="-25000"/>
              </a:p>
            </p:txBody>
          </p:sp>
          <p:sp>
            <p:nvSpPr>
              <p:cNvPr id="105" name="Google Shape;105;p15"/>
              <p:cNvSpPr txBox="1"/>
              <p:nvPr/>
            </p:nvSpPr>
            <p:spPr>
              <a:xfrm>
                <a:off x="5080150" y="2019900"/>
                <a:ext cx="404700" cy="3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>
                    <a:latin typeface="Times New Roman"/>
                    <a:ea typeface="Times New Roman"/>
                    <a:cs typeface="Times New Roman"/>
                    <a:sym typeface="Times New Roman"/>
                  </a:rPr>
                  <a:t>x</a:t>
                </a:r>
                <a:endParaRPr baseline="-25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" name="Google Shape;106;p15"/>
              <p:cNvSpPr txBox="1"/>
              <p:nvPr/>
            </p:nvSpPr>
            <p:spPr>
              <a:xfrm>
                <a:off x="3523475" y="641625"/>
                <a:ext cx="404700" cy="3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>
                    <a:latin typeface="Times New Roman"/>
                    <a:ea typeface="Times New Roman"/>
                    <a:cs typeface="Times New Roman"/>
                    <a:sym typeface="Times New Roman"/>
                  </a:rPr>
                  <a:t>y</a:t>
                </a:r>
                <a:endParaRPr baseline="-25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07" name="Google Shape;107;p15"/>
              <p:cNvCxnSpPr/>
              <p:nvPr/>
            </p:nvCxnSpPr>
            <p:spPr>
              <a:xfrm>
                <a:off x="1743075" y="4559125"/>
                <a:ext cx="882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08" name="Google Shape;108;p15"/>
              <p:cNvCxnSpPr/>
              <p:nvPr/>
            </p:nvCxnSpPr>
            <p:spPr>
              <a:xfrm rot="10800000">
                <a:off x="1894450" y="4113375"/>
                <a:ext cx="0" cy="563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dot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09" name="Google Shape;109;p15"/>
              <p:cNvSpPr txBox="1"/>
              <p:nvPr/>
            </p:nvSpPr>
            <p:spPr>
              <a:xfrm>
                <a:off x="2574775" y="4399075"/>
                <a:ext cx="404700" cy="3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>
                    <a:latin typeface="Times New Roman"/>
                    <a:ea typeface="Times New Roman"/>
                    <a:cs typeface="Times New Roman"/>
                    <a:sym typeface="Times New Roman"/>
                  </a:rPr>
                  <a:t>X</a:t>
                </a:r>
                <a:endParaRPr baseline="-25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" name="Google Shape;110;p15"/>
              <p:cNvSpPr txBox="1"/>
              <p:nvPr/>
            </p:nvSpPr>
            <p:spPr>
              <a:xfrm>
                <a:off x="1692100" y="3793400"/>
                <a:ext cx="404700" cy="3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>
                    <a:latin typeface="Times New Roman"/>
                    <a:ea typeface="Times New Roman"/>
                    <a:cs typeface="Times New Roman"/>
                    <a:sym typeface="Times New Roman"/>
                  </a:rPr>
                  <a:t>Y</a:t>
                </a:r>
                <a:endParaRPr baseline="-25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" name="Google Shape;111;p15"/>
              <p:cNvSpPr txBox="1"/>
              <p:nvPr/>
            </p:nvSpPr>
            <p:spPr>
              <a:xfrm>
                <a:off x="3413425" y="1923800"/>
                <a:ext cx="404700" cy="3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>
                    <a:latin typeface="Times New Roman"/>
                    <a:ea typeface="Times New Roman"/>
                    <a:cs typeface="Times New Roman"/>
                    <a:sym typeface="Times New Roman"/>
                  </a:rPr>
                  <a:t>o</a:t>
                </a:r>
                <a:endParaRPr baseline="-25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2" name="Google Shape;112;p15"/>
              <p:cNvSpPr txBox="1"/>
              <p:nvPr/>
            </p:nvSpPr>
            <p:spPr>
              <a:xfrm>
                <a:off x="1585125" y="4559125"/>
                <a:ext cx="404700" cy="3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>
                    <a:latin typeface="Times New Roman"/>
                    <a:ea typeface="Times New Roman"/>
                    <a:cs typeface="Times New Roman"/>
                    <a:sym typeface="Times New Roman"/>
                  </a:rPr>
                  <a:t>O</a:t>
                </a:r>
                <a:endParaRPr baseline="-25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3" name="Google Shape;113;p15"/>
              <p:cNvSpPr txBox="1"/>
              <p:nvPr/>
            </p:nvSpPr>
            <p:spPr>
              <a:xfrm>
                <a:off x="3232300" y="2294200"/>
                <a:ext cx="404700" cy="3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>
                    <a:latin typeface="Dancing Script"/>
                    <a:ea typeface="Dancing Script"/>
                    <a:cs typeface="Dancing Script"/>
                    <a:sym typeface="Dancing Script"/>
                  </a:rPr>
                  <a:t>l</a:t>
                </a:r>
                <a:endParaRPr baseline="-25000">
                  <a:latin typeface="Dancing Script"/>
                  <a:ea typeface="Dancing Script"/>
                  <a:cs typeface="Dancing Script"/>
                  <a:sym typeface="Dancing Script"/>
                </a:endParaRPr>
              </a:p>
            </p:txBody>
          </p:sp>
          <p:sp>
            <p:nvSpPr>
              <p:cNvPr id="114" name="Google Shape;114;p15"/>
              <p:cNvSpPr txBox="1"/>
              <p:nvPr/>
            </p:nvSpPr>
            <p:spPr>
              <a:xfrm>
                <a:off x="3823900" y="1668850"/>
                <a:ext cx="404700" cy="32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>
                    <a:latin typeface="Dancing Script"/>
                    <a:ea typeface="Dancing Script"/>
                    <a:cs typeface="Dancing Script"/>
                    <a:sym typeface="Dancing Script"/>
                  </a:rPr>
                  <a:t>l</a:t>
                </a:r>
                <a:endParaRPr baseline="-25000">
                  <a:latin typeface="Dancing Script"/>
                  <a:ea typeface="Dancing Script"/>
                  <a:cs typeface="Dancing Script"/>
                  <a:sym typeface="Dancing Script"/>
                </a:endParaRPr>
              </a:p>
            </p:txBody>
          </p:sp>
        </p:grpSp>
        <p:cxnSp>
          <p:nvCxnSpPr>
            <p:cNvPr id="115" name="Google Shape;115;p15"/>
            <p:cNvCxnSpPr/>
            <p:nvPr/>
          </p:nvCxnSpPr>
          <p:spPr>
            <a:xfrm>
              <a:off x="1275200" y="4580700"/>
              <a:ext cx="12324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15"/>
            <p:cNvCxnSpPr/>
            <p:nvPr/>
          </p:nvCxnSpPr>
          <p:spPr>
            <a:xfrm>
              <a:off x="1275200" y="4633225"/>
              <a:ext cx="238500" cy="3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15"/>
            <p:cNvCxnSpPr/>
            <p:nvPr/>
          </p:nvCxnSpPr>
          <p:spPr>
            <a:xfrm>
              <a:off x="1313000" y="4686050"/>
              <a:ext cx="162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15"/>
            <p:cNvCxnSpPr/>
            <p:nvPr/>
          </p:nvCxnSpPr>
          <p:spPr>
            <a:xfrm>
              <a:off x="1338500" y="4731575"/>
              <a:ext cx="1119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15"/>
          <p:cNvSpPr txBox="1"/>
          <p:nvPr/>
        </p:nvSpPr>
        <p:spPr>
          <a:xfrm>
            <a:off x="192300" y="96600"/>
            <a:ext cx="40392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Modelo físico e Hipóteses simplificadoras</a:t>
            </a:r>
            <a:endParaRPr sz="3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1"/>
          </p:nvPr>
        </p:nvSpPr>
        <p:spPr>
          <a:xfrm>
            <a:off x="0" y="1153200"/>
            <a:ext cx="4572000" cy="3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O foguete se desloca exclusivamente no plano vertical;</a:t>
            </a: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Apenas o ângulo de arfagem será considerado;</a:t>
            </a: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Foguete será considerado como uma barra homogênea;</a:t>
            </a: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Diâmetro do foguete será muito menor que sua altura;</a:t>
            </a: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Massa do foguete será constante durante todo o pouso;</a:t>
            </a: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Considera-se os propulsores como pontuais;</a:t>
            </a: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Força do vento será uma resultante horizontal em “o”;</a:t>
            </a: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Corpo infinitamente rígido;</a:t>
            </a: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Efeitos da rotação terrestre desprezíveis;</a:t>
            </a: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Forças de arrastamento serão desconsideradas;</a:t>
            </a: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t-BR" sz="1200"/>
              <a:t>A balsa será fixa.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/>
        </p:nvSpPr>
        <p:spPr>
          <a:xfrm>
            <a:off x="290500" y="200975"/>
            <a:ext cx="35334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Equações Dinâmicas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205000" y="1777600"/>
            <a:ext cx="3704400" cy="38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/>
              <a:t>Teorema da Resultante;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/>
              <a:t>Teorema da Quantidade de Movimento.</a:t>
            </a:r>
            <a:endParaRPr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" name="Google Shape;12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6438" y="3396063"/>
            <a:ext cx="214312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3452" y="759700"/>
            <a:ext cx="4029100" cy="1585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/>
        </p:nvSpPr>
        <p:spPr>
          <a:xfrm>
            <a:off x="2805300" y="70750"/>
            <a:ext cx="35334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Espaço de Estados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4" name="Google Shape;13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79025"/>
            <a:ext cx="8839200" cy="2762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/>
        </p:nvSpPr>
        <p:spPr>
          <a:xfrm>
            <a:off x="2383050" y="80150"/>
            <a:ext cx="43779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Linearização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8684100" y="2144400"/>
            <a:ext cx="459900" cy="48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1161725" y="777525"/>
            <a:ext cx="69441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Char char="●"/>
            </a:pPr>
            <a:r>
              <a:rPr lang="pt-BR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Expansão de Taylor e desprezando termos de ordem superior</a:t>
            </a:r>
            <a:endParaRPr/>
          </a:p>
        </p:txBody>
      </p:sp>
      <p:pic>
        <p:nvPicPr>
          <p:cNvPr id="142" name="Google Shape;1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050" y="1454100"/>
            <a:ext cx="7771907" cy="354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373425" y="6200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Oswald"/>
                <a:ea typeface="Oswald"/>
                <a:cs typeface="Oswald"/>
                <a:sym typeface="Oswald"/>
              </a:rPr>
              <a:t>Matrizes essenciais</a:t>
            </a: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0" y="777525"/>
            <a:ext cx="91440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Char char="●"/>
            </a:pPr>
            <a:r>
              <a:rPr lang="pt-BR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Matrizes de estados, de entradas, de saídas e de alimentação direta</a:t>
            </a:r>
            <a:endParaRPr/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0" y="1381150"/>
            <a:ext cx="19050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500" y="2571750"/>
            <a:ext cx="1527503" cy="10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0975" y="3727950"/>
            <a:ext cx="2990568" cy="10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2800" y="2432750"/>
            <a:ext cx="2990575" cy="12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69876" y="3727940"/>
            <a:ext cx="1236750" cy="12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373425" y="6200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Oswald"/>
                <a:ea typeface="Oswald"/>
                <a:cs typeface="Oswald"/>
                <a:sym typeface="Oswald"/>
              </a:rPr>
              <a:t>Matrizes essenciais</a:t>
            </a:r>
            <a:endParaRPr/>
          </a:p>
        </p:txBody>
      </p:sp>
      <p:sp>
        <p:nvSpPr>
          <p:cNvPr id="159" name="Google Shape;159;p20"/>
          <p:cNvSpPr txBox="1"/>
          <p:nvPr/>
        </p:nvSpPr>
        <p:spPr>
          <a:xfrm>
            <a:off x="0" y="777525"/>
            <a:ext cx="91440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Char char="●"/>
            </a:pPr>
            <a:r>
              <a:rPr lang="pt-BR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Matrizes de estados, de entradas, de saídas e de alimentação direta</a:t>
            </a:r>
            <a:endParaRPr/>
          </a:p>
        </p:txBody>
      </p:sp>
      <p:pic>
        <p:nvPicPr>
          <p:cNvPr id="160" name="Google Shape;16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75" y="1838325"/>
            <a:ext cx="4334224" cy="25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4450" y="2323875"/>
            <a:ext cx="3753725" cy="140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373425" y="691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Oswald"/>
                <a:ea typeface="Oswald"/>
                <a:cs typeface="Oswald"/>
                <a:sym typeface="Oswald"/>
              </a:rPr>
              <a:t>Diagrama de Blocos</a:t>
            </a:r>
            <a:endParaRPr/>
          </a:p>
        </p:txBody>
      </p:sp>
      <p:pic>
        <p:nvPicPr>
          <p:cNvPr id="167" name="Google Shape;16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7175" y="1385750"/>
            <a:ext cx="5090250" cy="36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Apresentação na tela (16:9)</PresentationFormat>
  <Paragraphs>130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Dancing Script</vt:lpstr>
      <vt:lpstr>Arial</vt:lpstr>
      <vt:lpstr>Times New Roman</vt:lpstr>
      <vt:lpstr>Oswald</vt:lpstr>
      <vt:lpstr>Merriweather</vt:lpstr>
      <vt:lpstr>Roboto</vt:lpstr>
      <vt:lpstr>Paradigm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Matrizes essenciais</vt:lpstr>
      <vt:lpstr>Matrizes essenciais</vt:lpstr>
      <vt:lpstr>Diagrama de Blocos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Vitor Gregio Lourencini</dc:creator>
  <cp:lastModifiedBy>Vitor Gregio Lourencini</cp:lastModifiedBy>
  <cp:revision>1</cp:revision>
  <dcterms:modified xsi:type="dcterms:W3CDTF">2021-01-20T13:59:28Z</dcterms:modified>
</cp:coreProperties>
</file>