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95" r:id="rId2"/>
    <p:sldId id="257" r:id="rId3"/>
    <p:sldId id="291" r:id="rId4"/>
    <p:sldId id="308" r:id="rId5"/>
    <p:sldId id="299" r:id="rId6"/>
    <p:sldId id="307" r:id="rId7"/>
    <p:sldId id="309" r:id="rId8"/>
    <p:sldId id="313" r:id="rId9"/>
    <p:sldId id="301" r:id="rId10"/>
    <p:sldId id="302" r:id="rId11"/>
    <p:sldId id="311" r:id="rId12"/>
    <p:sldId id="312" r:id="rId13"/>
    <p:sldId id="317" r:id="rId14"/>
    <p:sldId id="310" r:id="rId15"/>
    <p:sldId id="314" r:id="rId16"/>
    <p:sldId id="300" r:id="rId17"/>
    <p:sldId id="315" r:id="rId18"/>
    <p:sldId id="316" r:id="rId19"/>
    <p:sldId id="297" r:id="rId20"/>
    <p:sldId id="306" r:id="rId21"/>
  </p:sldIdLst>
  <p:sldSz cx="9144000" cy="5143500" type="screen16x9"/>
  <p:notesSz cx="6858000" cy="9144000"/>
  <p:embeddedFontLs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Vidalok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c1ymn7wMNykUvstL6bJBiA/wC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  <a:srgbClr val="FFF18E"/>
    <a:srgbClr val="1155CC"/>
    <a:srgbClr val="42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555D1-6E65-7C7A-EF47-6F933F7DC5F0}" v="1039" dt="2020-10-30T22:11:19.875"/>
    <p1510:client id="{4D95743E-FED5-4108-9D60-C0CA419C78F6}" v="486" dt="2020-10-25T22:44:26.536"/>
    <p1510:client id="{6BD245D9-5000-5E76-DAF3-636975B96D7F}" v="372" dt="2020-10-27T14:41:38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29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92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54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3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3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80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76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37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31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566205" y="1979205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650355" y="2063355"/>
            <a:ext cx="2229000" cy="22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0334" y="4649118"/>
            <a:ext cx="382765" cy="41197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type="blank">
  <p:cSld name="BLANK">
    <p:bg>
      <p:bgPr>
        <a:solidFill>
          <a:srgbClr val="1D1D1B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" name="Google Shape;16;p22"/>
          <p:cNvSpPr txBox="1"/>
          <p:nvPr/>
        </p:nvSpPr>
        <p:spPr>
          <a:xfrm>
            <a:off x="90334" y="4649118"/>
            <a:ext cx="382765" cy="41197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23"/>
          <p:cNvSpPr txBox="1"/>
          <p:nvPr/>
        </p:nvSpPr>
        <p:spPr>
          <a:xfrm>
            <a:off x="90334" y="4678614"/>
            <a:ext cx="382765" cy="41197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>
  <p:cSld name="BLANK_1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7" name="Google Shape;47;p28"/>
          <p:cNvSpPr/>
          <p:nvPr/>
        </p:nvSpPr>
        <p:spPr>
          <a:xfrm>
            <a:off x="101987" y="4670321"/>
            <a:ext cx="360128" cy="373626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Ib7SmxUmX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GeOHdiHrE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e_TCQDrrIU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essoa, grupo, pessoas, velho&#10;&#10;Descrição gerada automaticamente">
            <a:extLst>
              <a:ext uri="{FF2B5EF4-FFF2-40B4-BE49-F238E27FC236}">
                <a16:creationId xmlns:a16="http://schemas.microsoft.com/office/drawing/2014/main" id="{5C9C7503-4E9C-4934-BB0F-4DCC72DB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87" y="-506801"/>
            <a:ext cx="9328174" cy="7095225"/>
          </a:xfrm>
          <a:prstGeom prst="rect">
            <a:avLst/>
          </a:prstGeom>
        </p:spPr>
      </p:pic>
      <p:sp>
        <p:nvSpPr>
          <p:cNvPr id="5" name="Google Shape;52;p1">
            <a:extLst>
              <a:ext uri="{FF2B5EF4-FFF2-40B4-BE49-F238E27FC236}">
                <a16:creationId xmlns:a16="http://schemas.microsoft.com/office/drawing/2014/main" id="{70EE9A57-D9C5-4479-B7A5-CF95E5C7E116}"/>
              </a:ext>
            </a:extLst>
          </p:cNvPr>
          <p:cNvSpPr txBox="1">
            <a:spLocks/>
          </p:cNvSpPr>
          <p:nvPr/>
        </p:nvSpPr>
        <p:spPr>
          <a:xfrm>
            <a:off x="6105083" y="2411854"/>
            <a:ext cx="2631980" cy="250278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</a:rPr>
              <a:t>História da Música II</a:t>
            </a:r>
          </a:p>
        </p:txBody>
      </p:sp>
    </p:spTree>
    <p:extLst>
      <p:ext uri="{BB962C8B-B14F-4D97-AF65-F5344CB8AC3E}">
        <p14:creationId xmlns:p14="http://schemas.microsoft.com/office/powerpoint/2010/main" val="334974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4000" t="-27000" r="-16000" b="-53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0" y="0"/>
            <a:ext cx="3231241" cy="857400"/>
          </a:xfrm>
        </p:spPr>
        <p:txBody>
          <a:bodyPr/>
          <a:lstStyle/>
          <a:p>
            <a:r>
              <a:rPr lang="pt-BR" sz="1800" dirty="0" err="1">
                <a:solidFill>
                  <a:schemeClr val="bg1"/>
                </a:solidFill>
              </a:rPr>
              <a:t>Niccollò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Paganini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AA87292E-897E-4D65-9E2D-A175A2EBC71E}"/>
              </a:ext>
            </a:extLst>
          </p:cNvPr>
          <p:cNvSpPr txBox="1">
            <a:spLocks/>
          </p:cNvSpPr>
          <p:nvPr/>
        </p:nvSpPr>
        <p:spPr>
          <a:xfrm>
            <a:off x="159486" y="380220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Nasceu na cidade portuária italiana de Gênova</a:t>
            </a:r>
          </a:p>
          <a:p>
            <a:r>
              <a:rPr lang="pt-BR" sz="1600" dirty="0">
                <a:solidFill>
                  <a:schemeClr val="bg1"/>
                </a:solidFill>
              </a:rPr>
              <a:t>Aprendeu violino e violão com o pai, músico amador excepcional</a:t>
            </a:r>
          </a:p>
          <a:p>
            <a:r>
              <a:rPr lang="pt-BR" sz="1600" dirty="0">
                <a:solidFill>
                  <a:schemeClr val="bg1"/>
                </a:solidFill>
              </a:rPr>
              <a:t>Estudou e se aperfeiçoou na Itália</a:t>
            </a:r>
          </a:p>
          <a:p>
            <a:r>
              <a:rPr lang="pt-BR" sz="1600" dirty="0">
                <a:solidFill>
                  <a:schemeClr val="bg1"/>
                </a:solidFill>
              </a:rPr>
              <a:t>Nos 24 caprichos desafiou cada aspecto da técnica de violino e lançou ideias destinadas a exibir as habilidades do instrumentista</a:t>
            </a:r>
          </a:p>
          <a:p>
            <a:r>
              <a:rPr lang="pt-BR" sz="1600" dirty="0">
                <a:solidFill>
                  <a:schemeClr val="bg1"/>
                </a:solidFill>
              </a:rPr>
              <a:t>Passagens difíceis, cordas duplas e até triplas, pizzicato de mão esquerda e o </a:t>
            </a:r>
            <a:r>
              <a:rPr lang="pt-BR" sz="1600" dirty="0" err="1">
                <a:solidFill>
                  <a:schemeClr val="bg1"/>
                </a:solidFill>
              </a:rPr>
              <a:t>ricochet</a:t>
            </a:r>
            <a:endParaRPr lang="pt-BR" sz="1600" dirty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75D5CD9-94A0-40D7-B598-38E0885F1D7D}"/>
              </a:ext>
            </a:extLst>
          </p:cNvPr>
          <p:cNvSpPr txBox="1"/>
          <p:nvPr/>
        </p:nvSpPr>
        <p:spPr>
          <a:xfrm>
            <a:off x="123421" y="4753007"/>
            <a:ext cx="333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373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ídia Online 2" title="Concerto OSBA - Paganini - Concerto Violino nￂﾺ1  Rￃﾩ maior Op 6">
            <a:hlinkClick r:id="" action="ppaction://media"/>
            <a:extLst>
              <a:ext uri="{FF2B5EF4-FFF2-40B4-BE49-F238E27FC236}">
                <a16:creationId xmlns:a16="http://schemas.microsoft.com/office/drawing/2014/main" id="{9F4667AD-272C-4E5C-9A6C-1E3427C7B6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4593" y="536959"/>
            <a:ext cx="7285055" cy="40978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EF3F8D-6194-418A-92D9-27BCACDBEFE9}"/>
              </a:ext>
            </a:extLst>
          </p:cNvPr>
          <p:cNvSpPr txBox="1"/>
          <p:nvPr/>
        </p:nvSpPr>
        <p:spPr>
          <a:xfrm>
            <a:off x="115946" y="4720350"/>
            <a:ext cx="3161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83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21" y="546326"/>
            <a:ext cx="3231241" cy="857400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Violino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AA87292E-897E-4D65-9E2D-A175A2EBC71E}"/>
              </a:ext>
            </a:extLst>
          </p:cNvPr>
          <p:cNvSpPr txBox="1">
            <a:spLocks/>
          </p:cNvSpPr>
          <p:nvPr/>
        </p:nvSpPr>
        <p:spPr>
          <a:xfrm>
            <a:off x="159486" y="1007570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Valorização da performance por meio da amplitude de sensações rítmicas e de tonalidade </a:t>
            </a:r>
          </a:p>
          <a:p>
            <a:r>
              <a:rPr lang="pt-BR" sz="1600" dirty="0">
                <a:solidFill>
                  <a:schemeClr val="bg1"/>
                </a:solidFill>
              </a:rPr>
              <a:t>Dinâmicas contrastantes, melodias dramáticas e andamentos não tão padronizados</a:t>
            </a:r>
          </a:p>
          <a:p>
            <a:r>
              <a:rPr lang="pt-BR" sz="1600" dirty="0">
                <a:solidFill>
                  <a:schemeClr val="bg1"/>
                </a:solidFill>
              </a:rPr>
              <a:t>Notas agudas e rápidas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B6C630-EAF8-4057-BB1B-A06A2CD2BFE0}"/>
              </a:ext>
            </a:extLst>
          </p:cNvPr>
          <p:cNvSpPr txBox="1">
            <a:spLocks/>
          </p:cNvSpPr>
          <p:nvPr/>
        </p:nvSpPr>
        <p:spPr>
          <a:xfrm>
            <a:off x="5342339" y="-74061"/>
            <a:ext cx="32312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Viola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4F125CEC-3DB9-47B3-8F89-50F2CCA323BB}"/>
              </a:ext>
            </a:extLst>
          </p:cNvPr>
          <p:cNvSpPr txBox="1">
            <a:spLocks/>
          </p:cNvSpPr>
          <p:nvPr/>
        </p:nvSpPr>
        <p:spPr>
          <a:xfrm>
            <a:off x="4623528" y="648286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</a:rPr>
              <a:t>Não foi muito explorado no período, tendo pouco acervo</a:t>
            </a:r>
          </a:p>
          <a:p>
            <a:r>
              <a:rPr lang="pt-BR" sz="1600" dirty="0" err="1">
                <a:solidFill>
                  <a:schemeClr val="tx1"/>
                </a:solidFill>
              </a:rPr>
              <a:t>Berlioz</a:t>
            </a:r>
            <a:r>
              <a:rPr lang="pt-BR" sz="1600" dirty="0">
                <a:solidFill>
                  <a:schemeClr val="tx1"/>
                </a:solidFill>
              </a:rPr>
              <a:t> criticava o esquecimento de um instrumento que em sua visão tinha a mesma capacidade virtuosa que o violino, com um timbre saudosista inglês e caráter especial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D6CF7F-A2E1-4064-B6A1-85E610DFB797}"/>
              </a:ext>
            </a:extLst>
          </p:cNvPr>
          <p:cNvSpPr txBox="1">
            <a:spLocks/>
          </p:cNvSpPr>
          <p:nvPr/>
        </p:nvSpPr>
        <p:spPr>
          <a:xfrm>
            <a:off x="5340411" y="2486939"/>
            <a:ext cx="32312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Violoncelo</a:t>
            </a: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56C5CCE2-98A3-4B09-B3D0-32E83153E4DA}"/>
              </a:ext>
            </a:extLst>
          </p:cNvPr>
          <p:cNvSpPr txBox="1">
            <a:spLocks/>
          </p:cNvSpPr>
          <p:nvPr/>
        </p:nvSpPr>
        <p:spPr>
          <a:xfrm>
            <a:off x="4623528" y="3217381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</a:rPr>
              <a:t>Segue a mesma vertente da viola</a:t>
            </a:r>
          </a:p>
          <a:p>
            <a:r>
              <a:rPr lang="pt-BR" sz="1600" dirty="0">
                <a:solidFill>
                  <a:schemeClr val="tx1"/>
                </a:solidFill>
              </a:rPr>
              <a:t>Triple concerto de 1803 (</a:t>
            </a:r>
            <a:r>
              <a:rPr lang="pt-BR" sz="1600" dirty="0" err="1">
                <a:solidFill>
                  <a:schemeClr val="tx1"/>
                </a:solidFill>
              </a:rPr>
              <a:t>cello</a:t>
            </a:r>
            <a:r>
              <a:rPr lang="pt-BR" sz="1600" dirty="0">
                <a:solidFill>
                  <a:schemeClr val="tx1"/>
                </a:solidFill>
              </a:rPr>
              <a:t>, violino e piano) – Beethoven</a:t>
            </a:r>
          </a:p>
          <a:p>
            <a:r>
              <a:rPr lang="pt-BR" sz="1600" dirty="0">
                <a:solidFill>
                  <a:schemeClr val="tx1"/>
                </a:solidFill>
              </a:rPr>
              <a:t>Concerto de 1894 - </a:t>
            </a:r>
            <a:r>
              <a:rPr lang="pt-BR" sz="1600" dirty="0" err="1">
                <a:solidFill>
                  <a:schemeClr val="tx1"/>
                </a:solidFill>
              </a:rPr>
              <a:t>Dvorak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780D6A-9513-4B2E-A7CB-0A6BC2F1B6A8}"/>
              </a:ext>
            </a:extLst>
          </p:cNvPr>
          <p:cNvSpPr txBox="1"/>
          <p:nvPr/>
        </p:nvSpPr>
        <p:spPr>
          <a:xfrm>
            <a:off x="123421" y="4753007"/>
            <a:ext cx="325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370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BF2BFA-81E3-4299-B0AA-26F6112A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62" y="2053545"/>
            <a:ext cx="3731075" cy="103641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CAA08F-62A1-4D11-93EA-BF6F7DAA7D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8450" y="1974300"/>
            <a:ext cx="6767100" cy="1194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latin typeface="Montserrat" panose="020B0604020202020204" charset="0"/>
              </a:rPr>
              <a:t>Piano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C96EEB-A1F1-44A8-86C0-1A222E27560D}"/>
              </a:ext>
            </a:extLst>
          </p:cNvPr>
          <p:cNvSpPr txBox="1"/>
          <p:nvPr/>
        </p:nvSpPr>
        <p:spPr>
          <a:xfrm>
            <a:off x="115946" y="4720350"/>
            <a:ext cx="325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latin typeface="Raleway" panose="020B060402020202020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7568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0000" t="-8000" r="-14000" b="-54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6" y="-57929"/>
            <a:ext cx="3231241" cy="857400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Franz Liszt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488" y="799471"/>
            <a:ext cx="4053107" cy="3363685"/>
          </a:xfrm>
        </p:spPr>
        <p:txBody>
          <a:bodyPr/>
          <a:lstStyle/>
          <a:p>
            <a:r>
              <a:rPr lang="pt-BR" sz="1400" dirty="0">
                <a:solidFill>
                  <a:schemeClr val="bg1"/>
                </a:solidFill>
              </a:rPr>
              <a:t>Húngaro, iniciou seus estudos com seu pai </a:t>
            </a:r>
          </a:p>
          <a:p>
            <a:r>
              <a:rPr lang="pt-BR" sz="1400" dirty="0">
                <a:solidFill>
                  <a:schemeClr val="bg1"/>
                </a:solidFill>
              </a:rPr>
              <a:t>Mudou-se para Viena, tendo contato com Carl </a:t>
            </a:r>
            <a:r>
              <a:rPr lang="pt-BR" sz="1400" dirty="0" err="1">
                <a:solidFill>
                  <a:schemeClr val="bg1"/>
                </a:solidFill>
              </a:rPr>
              <a:t>Czerny</a:t>
            </a:r>
            <a:r>
              <a:rPr lang="pt-BR" sz="1400" dirty="0">
                <a:solidFill>
                  <a:schemeClr val="bg1"/>
                </a:solidFill>
              </a:rPr>
              <a:t> e </a:t>
            </a:r>
            <a:r>
              <a:rPr lang="pt-BR" sz="1400" dirty="0" err="1">
                <a:solidFill>
                  <a:schemeClr val="bg1"/>
                </a:solidFill>
              </a:rPr>
              <a:t>Antonio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Salieri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Ganhou o título de “jovem virtuose”  com treze anos após seu primeiro concerto público no Teatro </a:t>
            </a:r>
            <a:r>
              <a:rPr lang="pt-BR" sz="1400" dirty="0" err="1">
                <a:solidFill>
                  <a:schemeClr val="bg1"/>
                </a:solidFill>
              </a:rPr>
              <a:t>Louvois</a:t>
            </a:r>
            <a:endParaRPr lang="pt-BR" sz="14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chemeClr val="bg1"/>
                </a:solidFill>
              </a:rPr>
              <a:t>Aos 19 anos, em 1831, ouviu </a:t>
            </a:r>
            <a:r>
              <a:rPr lang="pt-BR" sz="1400" dirty="0" err="1">
                <a:solidFill>
                  <a:schemeClr val="bg1"/>
                </a:solidFill>
              </a:rPr>
              <a:t>Paganini</a:t>
            </a:r>
            <a:r>
              <a:rPr lang="pt-BR" sz="1400" dirty="0">
                <a:solidFill>
                  <a:schemeClr val="bg1"/>
                </a:solidFill>
              </a:rPr>
              <a:t> em Paris, o que o inspirou a buscar o mesmo nível de excelência no piano</a:t>
            </a:r>
          </a:p>
          <a:p>
            <a:r>
              <a:rPr lang="pt-BR" sz="1400" dirty="0">
                <a:solidFill>
                  <a:schemeClr val="bg1"/>
                </a:solidFill>
              </a:rPr>
              <a:t>Invenção do poema sinfônico, abertura para rupturas radicais na harmonia e popularização de uma grande variedade de música transcrita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024BDE-9E26-41DB-B3BD-23045700F114}"/>
              </a:ext>
            </a:extLst>
          </p:cNvPr>
          <p:cNvSpPr txBox="1"/>
          <p:nvPr/>
        </p:nvSpPr>
        <p:spPr>
          <a:xfrm>
            <a:off x="115946" y="4720350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8113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ídia Online 2" title="Daniil Trifonov ￢ﾀﾓ Liszt: Transcendental Etudes No. 4: 'Mazeppa' (Presto)">
            <a:hlinkClick r:id="" action="ppaction://media"/>
            <a:extLst>
              <a:ext uri="{FF2B5EF4-FFF2-40B4-BE49-F238E27FC236}">
                <a16:creationId xmlns:a16="http://schemas.microsoft.com/office/drawing/2014/main" id="{31837151-21D2-4112-9A68-76E17D21AB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1647" y="484676"/>
            <a:ext cx="7420706" cy="41741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E10448-05AB-4707-B397-DC7AB0ED6119}"/>
              </a:ext>
            </a:extLst>
          </p:cNvPr>
          <p:cNvSpPr txBox="1"/>
          <p:nvPr/>
        </p:nvSpPr>
        <p:spPr>
          <a:xfrm>
            <a:off x="115946" y="4720350"/>
            <a:ext cx="325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619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27000" r="-27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24" y="198934"/>
            <a:ext cx="3231241" cy="857400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Frédéric François Chopin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492" y="1110971"/>
            <a:ext cx="4053107" cy="3363685"/>
          </a:xfrm>
        </p:spPr>
        <p:txBody>
          <a:bodyPr/>
          <a:lstStyle/>
          <a:p>
            <a:r>
              <a:rPr lang="pt-BR" sz="1600" dirty="0">
                <a:solidFill>
                  <a:schemeClr val="bg1"/>
                </a:solidFill>
              </a:rPr>
              <a:t>Polonês, iniciou seus estudos musicais muito cedo</a:t>
            </a:r>
          </a:p>
          <a:p>
            <a:r>
              <a:rPr lang="pt-BR" sz="1600" dirty="0">
                <a:solidFill>
                  <a:schemeClr val="bg1"/>
                </a:solidFill>
              </a:rPr>
              <a:t>Aos 21 anos mudou-se para Paris</a:t>
            </a:r>
          </a:p>
          <a:p>
            <a:r>
              <a:rPr lang="pt-BR" sz="1600" dirty="0">
                <a:solidFill>
                  <a:schemeClr val="bg1"/>
                </a:solidFill>
              </a:rPr>
              <a:t>Obras para piano e orquestra</a:t>
            </a:r>
          </a:p>
          <a:p>
            <a:r>
              <a:rPr lang="pt-BR" sz="1600" dirty="0">
                <a:solidFill>
                  <a:schemeClr val="bg1"/>
                </a:solidFill>
              </a:rPr>
              <a:t>Claridade na melodia e sutileza harmônica na mão esquerda (intervalos propositalmente ressonantes)</a:t>
            </a:r>
          </a:p>
          <a:p>
            <a:r>
              <a:rPr lang="pt-BR" sz="1600" dirty="0" err="1">
                <a:solidFill>
                  <a:schemeClr val="bg1"/>
                </a:solidFill>
              </a:rPr>
              <a:t>Pedalização</a:t>
            </a:r>
            <a:r>
              <a:rPr lang="pt-BR" sz="1600" dirty="0">
                <a:solidFill>
                  <a:schemeClr val="bg1"/>
                </a:solidFill>
              </a:rPr>
              <a:t> bastante utilizada nas peças, realçando a polifonia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4DF9DA-401C-430E-BD48-1CA27AC761C0}"/>
              </a:ext>
            </a:extLst>
          </p:cNvPr>
          <p:cNvSpPr txBox="1"/>
          <p:nvPr/>
        </p:nvSpPr>
        <p:spPr>
          <a:xfrm>
            <a:off x="123421" y="4753007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5509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ídia Online 2" title="[PIANO] Evgeny Kissin - Chopin Etude Op 25 No.11">
            <a:hlinkClick r:id="" action="ppaction://media"/>
            <a:extLst>
              <a:ext uri="{FF2B5EF4-FFF2-40B4-BE49-F238E27FC236}">
                <a16:creationId xmlns:a16="http://schemas.microsoft.com/office/drawing/2014/main" id="{D693F482-F4DC-46C6-94B6-0D1F6AD7C7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9617" y="539785"/>
            <a:ext cx="7224765" cy="40639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0D61C0-FEA2-48DC-8A14-943E6602A83C}"/>
              </a:ext>
            </a:extLst>
          </p:cNvPr>
          <p:cNvSpPr txBox="1"/>
          <p:nvPr/>
        </p:nvSpPr>
        <p:spPr>
          <a:xfrm>
            <a:off x="115946" y="4720350"/>
            <a:ext cx="3257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593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17" y="394397"/>
            <a:ext cx="3231241" cy="857400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Escrita </a:t>
            </a:r>
            <a:r>
              <a:rPr lang="pt-BR" sz="1800" dirty="0" err="1">
                <a:solidFill>
                  <a:schemeClr val="bg1"/>
                </a:solidFill>
              </a:rPr>
              <a:t>pianística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485" y="1251797"/>
            <a:ext cx="4053107" cy="3363685"/>
          </a:xfrm>
        </p:spPr>
        <p:txBody>
          <a:bodyPr/>
          <a:lstStyle/>
          <a:p>
            <a:r>
              <a:rPr lang="pt-BR" sz="1600" b="1" dirty="0">
                <a:solidFill>
                  <a:schemeClr val="bg1"/>
                </a:solidFill>
              </a:rPr>
              <a:t>Melodia: </a:t>
            </a:r>
            <a:r>
              <a:rPr lang="pt-BR" sz="1600" dirty="0">
                <a:solidFill>
                  <a:schemeClr val="bg1"/>
                </a:solidFill>
              </a:rPr>
              <a:t>substituição da articulação do classicismo por uma linha menos definida, favorecendo a expressão musical – modulações frequentes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Harmonia: </a:t>
            </a:r>
            <a:r>
              <a:rPr lang="pt-BR" sz="1600" dirty="0">
                <a:solidFill>
                  <a:schemeClr val="bg1"/>
                </a:solidFill>
              </a:rPr>
              <a:t>usada para expressar individualidade e originalidade – dissonâncias e cromatismos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E55DE8B6-B922-45C3-9F8F-2F8C340C9A3E}"/>
              </a:ext>
            </a:extLst>
          </p:cNvPr>
          <p:cNvSpPr txBox="1">
            <a:spLocks/>
          </p:cNvSpPr>
          <p:nvPr/>
        </p:nvSpPr>
        <p:spPr>
          <a:xfrm>
            <a:off x="4801409" y="1251798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b="1" dirty="0">
                <a:solidFill>
                  <a:schemeClr val="tx1"/>
                </a:solidFill>
              </a:rPr>
              <a:t>Ritmo: </a:t>
            </a:r>
            <a:r>
              <a:rPr lang="pt-BR" sz="1600" dirty="0">
                <a:solidFill>
                  <a:schemeClr val="tx1"/>
                </a:solidFill>
              </a:rPr>
              <a:t>frases com tamanhos e ritmos irregulares – </a:t>
            </a:r>
            <a:r>
              <a:rPr lang="pt-BR" sz="1600" dirty="0" err="1">
                <a:solidFill>
                  <a:schemeClr val="tx1"/>
                </a:solidFill>
              </a:rPr>
              <a:t>rubatos</a:t>
            </a:r>
            <a:r>
              <a:rPr lang="pt-BR" sz="1600" dirty="0">
                <a:solidFill>
                  <a:schemeClr val="tx1"/>
                </a:solidFill>
              </a:rPr>
              <a:t> e síncopes</a:t>
            </a:r>
          </a:p>
          <a:p>
            <a:r>
              <a:rPr lang="pt-BR" sz="1600" b="1" dirty="0">
                <a:solidFill>
                  <a:schemeClr val="tx1"/>
                </a:solidFill>
              </a:rPr>
              <a:t>Sonoridade: </a:t>
            </a:r>
            <a:r>
              <a:rPr lang="pt-BR" sz="1600" dirty="0">
                <a:solidFill>
                  <a:schemeClr val="tx1"/>
                </a:solidFill>
              </a:rPr>
              <a:t>uso do pedal de sustentação, registros de oito pés do órgão, aumento da orquestra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8BD50-EC69-4FFA-B87D-3097FB8AE933}"/>
              </a:ext>
            </a:extLst>
          </p:cNvPr>
          <p:cNvSpPr txBox="1"/>
          <p:nvPr/>
        </p:nvSpPr>
        <p:spPr>
          <a:xfrm>
            <a:off x="123413" y="4753007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4363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3E820FA3-AA7A-4084-A1FF-51A6FC86CA8A}"/>
              </a:ext>
            </a:extLst>
          </p:cNvPr>
          <p:cNvSpPr txBox="1">
            <a:spLocks/>
          </p:cNvSpPr>
          <p:nvPr/>
        </p:nvSpPr>
        <p:spPr>
          <a:xfrm>
            <a:off x="1187496" y="1127923"/>
            <a:ext cx="6769007" cy="2735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▫"/>
            </a:pPr>
            <a:r>
              <a:rPr lang="pt-BR" dirty="0">
                <a:solidFill>
                  <a:schemeClr val="bg1"/>
                </a:solidFill>
              </a:rPr>
              <a:t>A Música do período Romântico: século XIX. </a:t>
            </a:r>
            <a:r>
              <a:rPr lang="pt-BR" i="1" dirty="0">
                <a:solidFill>
                  <a:schemeClr val="bg1"/>
                </a:solidFill>
              </a:rPr>
              <a:t>In</a:t>
            </a:r>
            <a:r>
              <a:rPr lang="pt-BR" dirty="0">
                <a:solidFill>
                  <a:schemeClr val="bg1"/>
                </a:solidFill>
              </a:rPr>
              <a:t>: CAVINI, </a:t>
            </a:r>
            <a:r>
              <a:rPr lang="pt-BR" dirty="0" err="1">
                <a:solidFill>
                  <a:schemeClr val="bg1"/>
                </a:solidFill>
              </a:rPr>
              <a:t>Maristella</a:t>
            </a:r>
            <a:r>
              <a:rPr lang="pt-BR" dirty="0">
                <a:solidFill>
                  <a:schemeClr val="bg1"/>
                </a:solidFill>
              </a:rPr>
              <a:t> Pinheiro. </a:t>
            </a:r>
            <a:r>
              <a:rPr lang="pt-BR" b="1" dirty="0">
                <a:solidFill>
                  <a:schemeClr val="bg1"/>
                </a:solidFill>
              </a:rPr>
              <a:t>História da Música Ocidental</a:t>
            </a:r>
            <a:r>
              <a:rPr lang="pt-BR" dirty="0">
                <a:solidFill>
                  <a:schemeClr val="bg1"/>
                </a:solidFill>
              </a:rPr>
              <a:t>: uma breve trajetória desde o século XVIII até os dias atuais. 1ª edição . ed. São Carlos: </a:t>
            </a:r>
            <a:r>
              <a:rPr lang="pt-BR" dirty="0" err="1">
                <a:solidFill>
                  <a:schemeClr val="bg1"/>
                </a:solidFill>
              </a:rPr>
              <a:t>EdUFSCar</a:t>
            </a:r>
            <a:r>
              <a:rPr lang="pt-BR" dirty="0">
                <a:solidFill>
                  <a:schemeClr val="bg1"/>
                </a:solidFill>
              </a:rPr>
              <a:t>, 2010. v. 2, cap. 2, p. 37-65. ISBN 978-85-7600-200-0.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▫"/>
            </a:pPr>
            <a:r>
              <a:rPr lang="pt-BR" dirty="0">
                <a:solidFill>
                  <a:schemeClr val="bg1"/>
                </a:solidFill>
              </a:rPr>
              <a:t>FRAZÃO, </a:t>
            </a:r>
            <a:r>
              <a:rPr lang="pt-BR" dirty="0" err="1">
                <a:solidFill>
                  <a:schemeClr val="bg1"/>
                </a:solidFill>
              </a:rPr>
              <a:t>Dilva</a:t>
            </a:r>
            <a:r>
              <a:rPr lang="pt-BR" dirty="0">
                <a:solidFill>
                  <a:schemeClr val="bg1"/>
                </a:solidFill>
              </a:rPr>
              <a:t>. </a:t>
            </a:r>
            <a:r>
              <a:rPr lang="pt-BR" b="1" dirty="0">
                <a:solidFill>
                  <a:schemeClr val="bg1"/>
                </a:solidFill>
              </a:rPr>
              <a:t>Franz Liszt</a:t>
            </a:r>
            <a:r>
              <a:rPr lang="pt-BR" dirty="0">
                <a:solidFill>
                  <a:schemeClr val="bg1"/>
                </a:solidFill>
              </a:rPr>
              <a:t>: Músico húngaro. [</a:t>
            </a:r>
            <a:r>
              <a:rPr lang="pt-BR" i="1" dirty="0">
                <a:solidFill>
                  <a:schemeClr val="bg1"/>
                </a:solidFill>
              </a:rPr>
              <a:t>S. l.</a:t>
            </a:r>
            <a:r>
              <a:rPr lang="pt-BR" dirty="0">
                <a:solidFill>
                  <a:schemeClr val="bg1"/>
                </a:solidFill>
              </a:rPr>
              <a:t>], 5 nov. 2019. Disponível em: https://www.ebiografia.com/</a:t>
            </a:r>
            <a:r>
              <a:rPr lang="pt-BR" dirty="0" err="1">
                <a:solidFill>
                  <a:schemeClr val="bg1"/>
                </a:solidFill>
              </a:rPr>
              <a:t>franz_liszt</a:t>
            </a:r>
            <a:r>
              <a:rPr lang="pt-BR" dirty="0">
                <a:solidFill>
                  <a:schemeClr val="bg1"/>
                </a:solidFill>
              </a:rPr>
              <a:t>/. Acesso em: 10 set. 2020.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▫"/>
            </a:pPr>
            <a:r>
              <a:rPr lang="pt-BR" dirty="0">
                <a:solidFill>
                  <a:schemeClr val="bg1"/>
                </a:solidFill>
              </a:rPr>
              <a:t>FRAZÃO, </a:t>
            </a:r>
            <a:r>
              <a:rPr lang="pt-BR" dirty="0" err="1">
                <a:solidFill>
                  <a:schemeClr val="bg1"/>
                </a:solidFill>
              </a:rPr>
              <a:t>Dilva</a:t>
            </a:r>
            <a:r>
              <a:rPr lang="pt-BR" dirty="0">
                <a:solidFill>
                  <a:schemeClr val="bg1"/>
                </a:solidFill>
              </a:rPr>
              <a:t>. </a:t>
            </a:r>
            <a:r>
              <a:rPr lang="pt-BR" b="1" dirty="0" err="1">
                <a:solidFill>
                  <a:schemeClr val="bg1"/>
                </a:solidFill>
              </a:rPr>
              <a:t>Fréderíc</a:t>
            </a:r>
            <a:r>
              <a:rPr lang="pt-BR" b="1" dirty="0">
                <a:solidFill>
                  <a:schemeClr val="bg1"/>
                </a:solidFill>
              </a:rPr>
              <a:t> Chopin</a:t>
            </a:r>
            <a:r>
              <a:rPr lang="pt-BR" dirty="0">
                <a:solidFill>
                  <a:schemeClr val="bg1"/>
                </a:solidFill>
              </a:rPr>
              <a:t>: Pianista e compositor polonês. [</a:t>
            </a:r>
            <a:r>
              <a:rPr lang="pt-BR" i="1" dirty="0">
                <a:solidFill>
                  <a:schemeClr val="bg1"/>
                </a:solidFill>
              </a:rPr>
              <a:t>S. l.</a:t>
            </a:r>
            <a:r>
              <a:rPr lang="pt-BR" dirty="0">
                <a:solidFill>
                  <a:schemeClr val="bg1"/>
                </a:solidFill>
              </a:rPr>
              <a:t>], 31 out. 2019. Disponível em: https://www.ebiografia.com/</a:t>
            </a:r>
            <a:r>
              <a:rPr lang="pt-BR" dirty="0" err="1">
                <a:solidFill>
                  <a:schemeClr val="bg1"/>
                </a:solidFill>
              </a:rPr>
              <a:t>frederic_chopin</a:t>
            </a:r>
            <a:r>
              <a:rPr lang="pt-BR" dirty="0">
                <a:solidFill>
                  <a:schemeClr val="bg1"/>
                </a:solidFill>
              </a:rPr>
              <a:t>/. Acesso em: 10 set. 2020.</a:t>
            </a: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▫"/>
            </a:pPr>
            <a:r>
              <a:rPr lang="en-US" dirty="0">
                <a:solidFill>
                  <a:schemeClr val="bg1"/>
                </a:solidFill>
              </a:rPr>
              <a:t>KINDERSLEY, Dorling. </a:t>
            </a:r>
            <a:r>
              <a:rPr lang="en-US" b="1" dirty="0">
                <a:solidFill>
                  <a:schemeClr val="bg1"/>
                </a:solidFill>
              </a:rPr>
              <a:t>The Classical Music Book</a:t>
            </a:r>
            <a:r>
              <a:rPr lang="en-US" dirty="0">
                <a:solidFill>
                  <a:schemeClr val="bg1"/>
                </a:solidFill>
              </a:rPr>
              <a:t>: Big Ideas Simply Explained. [</a:t>
            </a:r>
            <a:r>
              <a:rPr lang="en-US" i="1" dirty="0">
                <a:solidFill>
                  <a:schemeClr val="bg1"/>
                </a:solidFill>
              </a:rPr>
              <a:t>S. l.</a:t>
            </a:r>
            <a:r>
              <a:rPr lang="en-US" dirty="0">
                <a:solidFill>
                  <a:schemeClr val="bg1"/>
                </a:solidFill>
              </a:rPr>
              <a:t>]: DK Publishing, 2018. ISBN 9781465473424, 9781465483164.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bg1"/>
              </a:buClr>
              <a:buFont typeface="Arial" panose="020B0604020202020204" pitchFamily="34" charset="0"/>
              <a:buChar char="▫"/>
            </a:pPr>
            <a:r>
              <a:rPr lang="en-US" dirty="0">
                <a:solidFill>
                  <a:schemeClr val="bg1"/>
                </a:solidFill>
              </a:rPr>
              <a:t>KOCHEVITSKY, George. </a:t>
            </a:r>
            <a:r>
              <a:rPr lang="en-US" b="1" dirty="0">
                <a:solidFill>
                  <a:schemeClr val="bg1"/>
                </a:solidFill>
              </a:rPr>
              <a:t>Art of Piano Playing</a:t>
            </a:r>
            <a:r>
              <a:rPr lang="en-US" dirty="0">
                <a:solidFill>
                  <a:schemeClr val="bg1"/>
                </a:solidFill>
              </a:rPr>
              <a:t>: A scientific approach. [</a:t>
            </a:r>
            <a:r>
              <a:rPr lang="en-US" i="1" dirty="0">
                <a:solidFill>
                  <a:schemeClr val="bg1"/>
                </a:solidFill>
              </a:rPr>
              <a:t>S. l.</a:t>
            </a:r>
            <a:r>
              <a:rPr lang="en-US" dirty="0">
                <a:solidFill>
                  <a:schemeClr val="bg1"/>
                </a:solidFill>
              </a:rPr>
              <a:t>: </a:t>
            </a:r>
            <a:r>
              <a:rPr lang="en-US" i="1" dirty="0">
                <a:solidFill>
                  <a:schemeClr val="bg1"/>
                </a:solidFill>
              </a:rPr>
              <a:t>s. n.</a:t>
            </a:r>
            <a:r>
              <a:rPr lang="en-US" dirty="0">
                <a:solidFill>
                  <a:schemeClr val="bg1"/>
                </a:solidFill>
              </a:rPr>
              <a:t>], 1996. ISBN 0874870682,9780874870688</a:t>
            </a:r>
            <a:r>
              <a:rPr lang="en-US" dirty="0"/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85CE61-F0E1-45A0-97A8-41F53081322D}"/>
              </a:ext>
            </a:extLst>
          </p:cNvPr>
          <p:cNvSpPr txBox="1"/>
          <p:nvPr/>
        </p:nvSpPr>
        <p:spPr>
          <a:xfrm>
            <a:off x="115946" y="4720350"/>
            <a:ext cx="3289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19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157A7A9-6A5D-44AD-857C-DDF0CB1C3B24}"/>
              </a:ext>
            </a:extLst>
          </p:cNvPr>
          <p:cNvSpPr txBox="1">
            <a:spLocks/>
          </p:cNvSpPr>
          <p:nvPr/>
        </p:nvSpPr>
        <p:spPr>
          <a:xfrm>
            <a:off x="3802853" y="547276"/>
            <a:ext cx="3231241" cy="8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bg1"/>
                </a:solidFill>
                <a:latin typeface="Montserrat" panose="020B0604020202020204" charset="0"/>
              </a:rPr>
              <a:t>Bibliografia:</a:t>
            </a:r>
          </a:p>
        </p:txBody>
      </p:sp>
    </p:spTree>
    <p:extLst>
      <p:ext uri="{BB962C8B-B14F-4D97-AF65-F5344CB8AC3E}">
        <p14:creationId xmlns:p14="http://schemas.microsoft.com/office/powerpoint/2010/main" val="170213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subTitle" idx="4294967295"/>
          </p:nvPr>
        </p:nvSpPr>
        <p:spPr>
          <a:xfrm>
            <a:off x="1188450" y="2021816"/>
            <a:ext cx="6767101" cy="175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1600" dirty="0">
                <a:solidFill>
                  <a:schemeClr val="bg1"/>
                </a:solidFill>
              </a:rPr>
              <a:t>Abner </a:t>
            </a:r>
            <a:r>
              <a:rPr lang="pt-BR" sz="1600" dirty="0" err="1">
                <a:solidFill>
                  <a:schemeClr val="bg1"/>
                </a:solidFill>
              </a:rPr>
              <a:t>Ikegami</a:t>
            </a:r>
            <a:r>
              <a:rPr lang="pt-BR" sz="1600" dirty="0">
                <a:solidFill>
                  <a:schemeClr val="bg1"/>
                </a:solidFill>
              </a:rPr>
              <a:t> </a:t>
            </a:r>
            <a:br>
              <a:rPr lang="en-US" sz="1200" dirty="0"/>
            </a:br>
            <a:r>
              <a:rPr lang="pt-BR" sz="1600" dirty="0">
                <a:solidFill>
                  <a:schemeClr val="bg1"/>
                </a:solidFill>
              </a:rPr>
              <a:t>César </a:t>
            </a:r>
            <a:r>
              <a:rPr lang="pt-BR" sz="1600" dirty="0" err="1">
                <a:solidFill>
                  <a:schemeClr val="bg1"/>
                </a:solidFill>
              </a:rPr>
              <a:t>Bolfarini</a:t>
            </a:r>
            <a:r>
              <a:rPr lang="pt-BR" sz="1600" dirty="0">
                <a:solidFill>
                  <a:schemeClr val="bg1"/>
                </a:solidFill>
              </a:rPr>
              <a:t> </a:t>
            </a:r>
          </a:p>
          <a:p>
            <a:pPr marL="0" indent="0" algn="ctr">
              <a:lnSpc>
                <a:spcPct val="114999"/>
              </a:lnSpc>
              <a:spcBef>
                <a:spcPts val="0"/>
              </a:spcBef>
              <a:buNone/>
            </a:pPr>
            <a:r>
              <a:rPr lang="pt-BR" sz="1600" i="0" u="none" strike="noStrike" cap="none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Ellen Kaori Miyashiro</a:t>
            </a:r>
            <a:br>
              <a:rPr lang="pt-BR" sz="1600" dirty="0"/>
            </a:br>
            <a:r>
              <a:rPr lang="pt-BR" sz="1600" dirty="0">
                <a:solidFill>
                  <a:schemeClr val="bg1"/>
                </a:solidFill>
              </a:rPr>
              <a:t>Maria Gabriela </a:t>
            </a:r>
            <a:r>
              <a:rPr lang="pt-BR" sz="1600">
                <a:solidFill>
                  <a:schemeClr val="bg1"/>
                </a:solidFill>
              </a:rPr>
              <a:t>Sicchieri</a:t>
            </a:r>
            <a:br>
              <a:rPr lang="pt-BR" sz="1600" dirty="0"/>
            </a:br>
            <a:r>
              <a:rPr lang="pt-BR" sz="1600" dirty="0" err="1">
                <a:solidFill>
                  <a:schemeClr val="bg1"/>
                </a:solidFill>
              </a:rPr>
              <a:t>Mikael</a:t>
            </a:r>
            <a:r>
              <a:rPr lang="pt-BR" sz="1600" dirty="0">
                <a:solidFill>
                  <a:schemeClr val="bg1"/>
                </a:solidFill>
              </a:rPr>
              <a:t> Falcão</a:t>
            </a:r>
            <a:br>
              <a:rPr lang="pt-BR" sz="1600" dirty="0"/>
            </a:br>
            <a:r>
              <a:rPr lang="pt-BR" sz="1600" dirty="0">
                <a:solidFill>
                  <a:schemeClr val="bg1"/>
                </a:solidFill>
              </a:rPr>
              <a:t>Ricardo Santos</a:t>
            </a:r>
            <a:r>
              <a:rPr lang="pt-BR" sz="1600" b="1" dirty="0">
                <a:solidFill>
                  <a:schemeClr val="bg1"/>
                </a:solidFill>
              </a:rPr>
              <a:t> </a:t>
            </a:r>
            <a:br>
              <a:rPr lang="pt-BR" sz="1400" b="1" dirty="0"/>
            </a:br>
            <a:br>
              <a:rPr lang="pt-BR" sz="1800" b="1" dirty="0"/>
            </a:br>
            <a:br>
              <a:rPr lang="en-US" dirty="0"/>
            </a:br>
            <a:br>
              <a:rPr lang="pt-BR" sz="1800" b="1" dirty="0"/>
            </a:br>
            <a:br>
              <a:rPr lang="pt-BR" sz="1800" b="1" dirty="0"/>
            </a:br>
            <a:br>
              <a:rPr lang="pt-BR" sz="1800" b="1" dirty="0"/>
            </a:br>
            <a:br>
              <a:rPr lang="pt-BR" sz="1800" b="1" dirty="0"/>
            </a:br>
            <a:r>
              <a:rPr lang="pt-BR" sz="1800" b="1" dirty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br>
              <a:rPr lang="pt-BR" sz="1400" b="1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58" name="Google Shape;58;p2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878" y1="63802" x2="36878" y2="63802"/>
                        <a14:backgroundMark x1="36878" y1="63802" x2="54146" y2="28760"/>
                        <a14:backgroundMark x1="54146" y1="28760" x2="31610" y2="59504"/>
                        <a14:backgroundMark x1="31610" y1="59504" x2="18244" y2="93884"/>
                        <a14:backgroundMark x1="18244" y1="93884" x2="61268" y2="69587"/>
                        <a14:backgroundMark x1="61268" y1="69587" x2="81073" y2="29091"/>
                        <a14:backgroundMark x1="81073" y1="29091" x2="51902" y2="77190"/>
                        <a14:backgroundMark x1="51902" y1="77190" x2="78439" y2="40826"/>
                        <a14:backgroundMark x1="78439" y1="40826" x2="63610" y2="80661"/>
                        <a14:backgroundMark x1="63610" y1="80661" x2="80976" y2="45455"/>
                        <a14:backgroundMark x1="80976" y1="45455" x2="65366" y2="91901"/>
                        <a14:backgroundMark x1="65366" y1="91901" x2="79415" y2="58512"/>
                        <a14:backgroundMark x1="79415" y1="58512" x2="85561" y2="98347"/>
                        <a14:backgroundMark x1="85561" y1="98347" x2="82829" y2="37355"/>
                        <a14:backgroundMark x1="82829" y1="37355" x2="83707" y2="77355"/>
                        <a14:backgroundMark x1="83707" y1="77355" x2="43317" y2="95372"/>
                        <a14:backgroundMark x1="43317" y1="95372" x2="66537" y2="47438"/>
                        <a14:backgroundMark x1="66537" y1="47438" x2="32195" y2="66777"/>
                        <a14:backgroundMark x1="32195" y1="66777" x2="59024" y2="40165"/>
                        <a14:backgroundMark x1="59024" y1="40165" x2="70732" y2="3967"/>
                        <a14:backgroundMark x1="70732" y1="3967" x2="22439" y2="75702"/>
                        <a14:backgroundMark x1="22439" y1="75702" x2="35122" y2="24132"/>
                        <a14:backgroundMark x1="35122" y1="24132" x2="17659" y2="59835"/>
                        <a14:backgroundMark x1="17659" y1="59835" x2="49854" y2="45289"/>
                        <a14:backgroundMark x1="49854" y1="45289" x2="48878" y2="85950"/>
                        <a14:backgroundMark x1="48878" y1="85950" x2="61951" y2="52066"/>
                        <a14:backgroundMark x1="61951" y1="52066" x2="94439" y2="85785"/>
                        <a14:backgroundMark x1="94439" y1="85785" x2="74439" y2="48099"/>
                        <a14:backgroundMark x1="74439" y1="48099" x2="64683" y2="4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5159" y="550163"/>
            <a:ext cx="1082898" cy="1126269"/>
          </a:xfrm>
          <a:prstGeom prst="ellipse">
            <a:avLst/>
          </a:prstGeom>
          <a:blipFill>
            <a:blip r:embed="rId5">
              <a:alphaModFix amt="90000"/>
            </a:blip>
            <a:stretch>
              <a:fillRect/>
            </a:stretch>
          </a:blip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59" name="Google Shape;59;p2"/>
          <p:cNvSpPr txBox="1"/>
          <p:nvPr/>
        </p:nvSpPr>
        <p:spPr>
          <a:xfrm>
            <a:off x="1435969" y="1667392"/>
            <a:ext cx="6272062" cy="4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None/>
            </a:pPr>
            <a:r>
              <a:rPr lang="pt-BR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Integrantes</a:t>
            </a:r>
            <a:r>
              <a:rPr lang="pt-BR" sz="18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ABFA4D1-C5C1-442F-B74F-69C39ED2BDBD}"/>
              </a:ext>
            </a:extLst>
          </p:cNvPr>
          <p:cNvSpPr txBox="1"/>
          <p:nvPr/>
        </p:nvSpPr>
        <p:spPr>
          <a:xfrm>
            <a:off x="159488" y="4731489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 txBox="1">
            <a:spLocks noGrp="1"/>
          </p:cNvSpPr>
          <p:nvPr>
            <p:ph type="ctrTitle" idx="4294967295"/>
          </p:nvPr>
        </p:nvSpPr>
        <p:spPr>
          <a:xfrm>
            <a:off x="1188450" y="2017843"/>
            <a:ext cx="67671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</a:pPr>
            <a:r>
              <a:rPr lang="pt-BR" sz="1800" b="1" i="0" u="none" strike="noStrike" cap="none" dirty="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rPr>
              <a:t>Obrigado!</a:t>
            </a:r>
            <a:endParaRPr sz="1800" b="1" i="0" u="none" strike="noStrike" cap="none" dirty="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19"/>
          <p:cNvGrpSpPr/>
          <p:nvPr/>
        </p:nvGrpSpPr>
        <p:grpSpPr>
          <a:xfrm>
            <a:off x="4399008" y="439069"/>
            <a:ext cx="345971" cy="325505"/>
            <a:chOff x="5972700" y="2330200"/>
            <a:chExt cx="411625" cy="387275"/>
          </a:xfrm>
        </p:grpSpPr>
        <p:sp>
          <p:nvSpPr>
            <p:cNvPr id="203" name="Google Shape;203;p1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2B6B80-4EBB-4470-BEED-756133A3D24F}"/>
              </a:ext>
            </a:extLst>
          </p:cNvPr>
          <p:cNvSpPr txBox="1"/>
          <p:nvPr/>
        </p:nvSpPr>
        <p:spPr>
          <a:xfrm>
            <a:off x="123825" y="4724400"/>
            <a:ext cx="4200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latin typeface="Raleway" panose="020B060402020202020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408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BF2BFA-81E3-4299-B0AA-26F6112A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62" y="2053545"/>
            <a:ext cx="3731075" cy="103641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CAA08F-62A1-4D11-93EA-BF6F7DAA7D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8450" y="1974300"/>
            <a:ext cx="6767100" cy="1194900"/>
          </a:xfrm>
        </p:spPr>
        <p:txBody>
          <a:bodyPr/>
          <a:lstStyle/>
          <a:p>
            <a:r>
              <a:rPr lang="pt-BR" sz="2400" b="1" dirty="0">
                <a:solidFill>
                  <a:schemeClr val="tx1"/>
                </a:solidFill>
                <a:latin typeface="Montserrat"/>
              </a:rPr>
              <a:t>Aspectos gerais da música instrumental no romantismo</a:t>
            </a:r>
            <a:endParaRPr lang="pt-BR" sz="24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B06F15-FFCE-4AF9-9F80-524AE17A9D98}"/>
              </a:ext>
            </a:extLst>
          </p:cNvPr>
          <p:cNvSpPr txBox="1"/>
          <p:nvPr/>
        </p:nvSpPr>
        <p:spPr>
          <a:xfrm>
            <a:off x="159385" y="4720145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latin typeface="Raleway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186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D784E72-986D-41E4-AF73-59538EC6C39E}"/>
              </a:ext>
            </a:extLst>
          </p:cNvPr>
          <p:cNvSpPr txBox="1"/>
          <p:nvPr/>
        </p:nvSpPr>
        <p:spPr>
          <a:xfrm>
            <a:off x="159488" y="4742121"/>
            <a:ext cx="2616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4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9F41B1-B8DD-4A2C-AC5E-126617F43DC2}"/>
              </a:ext>
            </a:extLst>
          </p:cNvPr>
          <p:cNvSpPr txBox="1">
            <a:spLocks/>
          </p:cNvSpPr>
          <p:nvPr/>
        </p:nvSpPr>
        <p:spPr>
          <a:xfrm>
            <a:off x="589162" y="118889"/>
            <a:ext cx="32312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</a:rPr>
              <a:t>Origem </a:t>
            </a: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3F53B96E-A7D6-4648-B8FC-8B1688AC274E}"/>
              </a:ext>
            </a:extLst>
          </p:cNvPr>
          <p:cNvSpPr txBox="1">
            <a:spLocks/>
          </p:cNvSpPr>
          <p:nvPr/>
        </p:nvSpPr>
        <p:spPr>
          <a:xfrm>
            <a:off x="124315" y="976289"/>
            <a:ext cx="4160937" cy="377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Movimento artístico motivado </a:t>
            </a:r>
            <a:r>
              <a:rPr lang="pt-BR" sz="1600">
                <a:solidFill>
                  <a:schemeClr val="bg1"/>
                </a:solidFill>
              </a:rPr>
              <a:t>pela burguesia</a:t>
            </a:r>
            <a:endParaRPr lang="pt-BR" sz="1600" dirty="0">
              <a:solidFill>
                <a:schemeClr val="bg1"/>
              </a:solidFill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Iluminismo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Reação ao racionalismo e à urbanização da sociedade europeia após a Revolução Industrial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No Brasil, coincidiu com a Independência em 1822, com o Primeiro Reinado, a Guerra do Paraguai e com a Campanha Abolicionista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003E07F-0822-460B-AC82-121C6C080683}"/>
              </a:ext>
            </a:extLst>
          </p:cNvPr>
          <p:cNvSpPr txBox="1">
            <a:spLocks/>
          </p:cNvSpPr>
          <p:nvPr/>
        </p:nvSpPr>
        <p:spPr>
          <a:xfrm>
            <a:off x="5165880" y="118889"/>
            <a:ext cx="32312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Contexto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A6D62270-8BC7-4C3F-8F48-8109F2F1D632}"/>
              </a:ext>
            </a:extLst>
          </p:cNvPr>
          <p:cNvSpPr txBox="1">
            <a:spLocks/>
          </p:cNvSpPr>
          <p:nvPr/>
        </p:nvSpPr>
        <p:spPr>
          <a:xfrm>
            <a:off x="4701031" y="665895"/>
            <a:ext cx="4160937" cy="377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Estética em favor da expressão pessoal e do fascínio pela natureza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Acesso a arte pela classe média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Expansão da paleta harmônica e instrumental, apelando às emoções ao invés do intelecto da audiência</a:t>
            </a:r>
          </a:p>
          <a:p>
            <a:pPr>
              <a:lnSpc>
                <a:spcPct val="114999"/>
              </a:lnSpc>
            </a:pPr>
            <a:endParaRPr lang="pt-BR" sz="1400" dirty="0">
              <a:solidFill>
                <a:schemeClr val="tx1"/>
              </a:solidFill>
            </a:endParaRPr>
          </a:p>
          <a:p>
            <a:pPr marL="152400" indent="0">
              <a:lnSpc>
                <a:spcPct val="114999"/>
              </a:lnSpc>
              <a:buNone/>
            </a:pPr>
            <a:endParaRPr lang="pt-BR" sz="1400" dirty="0">
              <a:solidFill>
                <a:schemeClr val="tx1"/>
              </a:solidFill>
            </a:endParaRPr>
          </a:p>
          <a:p>
            <a:pPr marL="152400" indent="0">
              <a:lnSpc>
                <a:spcPct val="114999"/>
              </a:lnSpc>
              <a:buFont typeface="Raleway"/>
              <a:buNone/>
            </a:pPr>
            <a:br>
              <a:rPr lang="pt-BR" sz="1600" dirty="0">
                <a:solidFill>
                  <a:schemeClr val="bg1"/>
                </a:solidFill>
              </a:rPr>
            </a:br>
            <a:br>
              <a:rPr lang="pt-BR" sz="1600" dirty="0"/>
            </a:b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pt-BR" sz="1600" dirty="0">
              <a:solidFill>
                <a:schemeClr val="tx1"/>
              </a:solidFill>
            </a:endParaRPr>
          </a:p>
          <a:p>
            <a:pPr marL="152400" indent="0">
              <a:lnSpc>
                <a:spcPct val="114999"/>
              </a:lnSpc>
              <a:buFont typeface="Raleway"/>
              <a:buNone/>
            </a:pPr>
            <a:br>
              <a:rPr lang="pt-BR" sz="1600" dirty="0"/>
            </a:br>
            <a:endParaRPr lang="pt-B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21000" t="-7000" r="-21000" b="-7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3D37983-C7EA-4606-8F1D-4F75DE835FD1}"/>
              </a:ext>
            </a:extLst>
          </p:cNvPr>
          <p:cNvSpPr txBox="1"/>
          <p:nvPr/>
        </p:nvSpPr>
        <p:spPr>
          <a:xfrm>
            <a:off x="159488" y="4742121"/>
            <a:ext cx="260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5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9" y="752214"/>
            <a:ext cx="4341891" cy="1008362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Características 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do ideal romântico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492" y="1918796"/>
            <a:ext cx="4053107" cy="3363685"/>
          </a:xfrm>
        </p:spPr>
        <p:txBody>
          <a:bodyPr/>
          <a:lstStyle/>
          <a:p>
            <a:r>
              <a:rPr lang="pt-BR" sz="1600" dirty="0">
                <a:solidFill>
                  <a:schemeClr val="bg1"/>
                </a:solidFill>
              </a:rPr>
              <a:t>Individualismo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Subjetivismo</a:t>
            </a:r>
          </a:p>
          <a:p>
            <a:r>
              <a:rPr lang="pt-BR" sz="1600" dirty="0">
                <a:solidFill>
                  <a:schemeClr val="bg1"/>
                </a:solidFill>
              </a:rPr>
              <a:t>Idealismo </a:t>
            </a:r>
          </a:p>
        </p:txBody>
      </p:sp>
    </p:spTree>
    <p:extLst>
      <p:ext uri="{BB962C8B-B14F-4D97-AF65-F5344CB8AC3E}">
        <p14:creationId xmlns:p14="http://schemas.microsoft.com/office/powerpoint/2010/main" val="114303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3D37983-C7EA-4606-8F1D-4F75DE835FD1}"/>
              </a:ext>
            </a:extLst>
          </p:cNvPr>
          <p:cNvSpPr txBox="1"/>
          <p:nvPr/>
        </p:nvSpPr>
        <p:spPr>
          <a:xfrm>
            <a:off x="159488" y="4742121"/>
            <a:ext cx="266420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6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0" y="-360491"/>
            <a:ext cx="4341891" cy="1008362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293" y="539767"/>
            <a:ext cx="4160937" cy="1196299"/>
          </a:xfrm>
        </p:spPr>
        <p:txBody>
          <a:bodyPr/>
          <a:lstStyle/>
          <a:p>
            <a:pPr marL="438150" indent="-285750"/>
            <a:r>
              <a:rPr lang="pt-BR" sz="1600" dirty="0">
                <a:solidFill>
                  <a:schemeClr val="bg1"/>
                </a:solidFill>
              </a:rPr>
              <a:t>Renega as formas rígidas da escrita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Romance narrativo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Historicismo e Individualismo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7E559D-759E-4218-BECA-FA4F08F657BC}"/>
              </a:ext>
            </a:extLst>
          </p:cNvPr>
          <p:cNvSpPr txBox="1">
            <a:spLocks/>
          </p:cNvSpPr>
          <p:nvPr/>
        </p:nvSpPr>
        <p:spPr>
          <a:xfrm>
            <a:off x="34117" y="1829898"/>
            <a:ext cx="4471287" cy="4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</a:rPr>
              <a:t>Arquitetura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E8712EA0-E038-4A7E-A5DE-CCAF06F32E12}"/>
              </a:ext>
            </a:extLst>
          </p:cNvPr>
          <p:cNvSpPr txBox="1">
            <a:spLocks/>
          </p:cNvSpPr>
          <p:nvPr/>
        </p:nvSpPr>
        <p:spPr>
          <a:xfrm>
            <a:off x="248599" y="2137091"/>
            <a:ext cx="4096239" cy="66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Formas medievais e temas exóticos das culturas orientais</a:t>
            </a:r>
          </a:p>
          <a:p>
            <a:pPr>
              <a:lnSpc>
                <a:spcPct val="114999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981CDCB-8398-4EB9-8CA4-65AD0558C2B5}"/>
              </a:ext>
            </a:extLst>
          </p:cNvPr>
          <p:cNvSpPr txBox="1">
            <a:spLocks/>
          </p:cNvSpPr>
          <p:nvPr/>
        </p:nvSpPr>
        <p:spPr>
          <a:xfrm>
            <a:off x="1768" y="3037596"/>
            <a:ext cx="4471287" cy="4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bg1"/>
                </a:solidFill>
              </a:rPr>
              <a:t>Pintura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C826670C-58EE-4804-9EF6-88DCA59105A4}"/>
              </a:ext>
            </a:extLst>
          </p:cNvPr>
          <p:cNvSpPr txBox="1">
            <a:spLocks/>
          </p:cNvSpPr>
          <p:nvPr/>
        </p:nvSpPr>
        <p:spPr>
          <a:xfrm>
            <a:off x="248599" y="3323223"/>
            <a:ext cx="4257984" cy="102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bg1"/>
                </a:solidFill>
              </a:rPr>
              <a:t>Sensações extremas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Paraísos artificiais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Natureza em seu estado bruto</a:t>
            </a:r>
          </a:p>
          <a:p>
            <a:pPr>
              <a:lnSpc>
                <a:spcPct val="114999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D2A21E26-E3FA-46D8-8810-666E4C0BC054}"/>
              </a:ext>
            </a:extLst>
          </p:cNvPr>
          <p:cNvSpPr txBox="1">
            <a:spLocks/>
          </p:cNvSpPr>
          <p:nvPr/>
        </p:nvSpPr>
        <p:spPr>
          <a:xfrm>
            <a:off x="4799164" y="539767"/>
            <a:ext cx="4053107" cy="336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200"/>
              <a:buFont typeface="Raleway"/>
              <a:buChar char="▫"/>
              <a:defRPr sz="12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t-BR" sz="1600" dirty="0">
                <a:solidFill>
                  <a:schemeClr val="tx1"/>
                </a:solidFill>
              </a:rPr>
              <a:t>Liberdade de compor sem se preocupar com convenções ou com o gosto do público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Sentimento interior do compositor nas obras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Agradou parte do século XIX que acreditava que a música clássica era cheia de formalismo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Público heterogêneo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tx1"/>
                </a:solidFill>
              </a:rPr>
              <a:t>Música tendo papel cultural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6A61B34-BF72-4070-9F36-0C9E4B09EE28}"/>
              </a:ext>
            </a:extLst>
          </p:cNvPr>
          <p:cNvSpPr txBox="1">
            <a:spLocks/>
          </p:cNvSpPr>
          <p:nvPr/>
        </p:nvSpPr>
        <p:spPr>
          <a:xfrm>
            <a:off x="4693949" y="-335639"/>
            <a:ext cx="4341891" cy="100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</a:rPr>
              <a:t>Romantismo musical</a:t>
            </a:r>
          </a:p>
        </p:txBody>
      </p:sp>
    </p:spTree>
    <p:extLst>
      <p:ext uri="{BB962C8B-B14F-4D97-AF65-F5344CB8AC3E}">
        <p14:creationId xmlns:p14="http://schemas.microsoft.com/office/powerpoint/2010/main" val="229497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2000" r="-42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3D37983-C7EA-4606-8F1D-4F75DE835FD1}"/>
              </a:ext>
            </a:extLst>
          </p:cNvPr>
          <p:cNvSpPr txBox="1"/>
          <p:nvPr/>
        </p:nvSpPr>
        <p:spPr>
          <a:xfrm>
            <a:off x="159488" y="4742121"/>
            <a:ext cx="260008" cy="25391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7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92" y="415885"/>
            <a:ext cx="4341891" cy="1008362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Principais formas instrumentais e alterações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8CFA0CB2-9D3A-42B5-82B7-F138CA3FF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79" y="1424247"/>
            <a:ext cx="3928716" cy="2995627"/>
          </a:xfrm>
        </p:spPr>
        <p:txBody>
          <a:bodyPr/>
          <a:lstStyle/>
          <a:p>
            <a:r>
              <a:rPr lang="pt-BR" sz="1600" dirty="0">
                <a:solidFill>
                  <a:schemeClr val="bg1"/>
                </a:solidFill>
              </a:rPr>
              <a:t>Suíte; Sonata; Quarteto; Concerto; Sinfonia</a:t>
            </a:r>
            <a:endParaRPr lang="pt-BR" dirty="0">
              <a:solidFill>
                <a:schemeClr val="bg1"/>
              </a:solidFill>
            </a:endParaRP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Preferência por formas livres (características) como valsas, prelúdios, canções sem palavras, noturnos e estudos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Música programática</a:t>
            </a:r>
          </a:p>
          <a:p>
            <a:pPr>
              <a:lnSpc>
                <a:spcPct val="114999"/>
              </a:lnSpc>
            </a:pPr>
            <a:r>
              <a:rPr lang="pt-BR" sz="1600" dirty="0">
                <a:solidFill>
                  <a:schemeClr val="bg1"/>
                </a:solidFill>
              </a:rPr>
              <a:t>Piano ultrapassando a supremacia do violino; virtuoses</a:t>
            </a:r>
            <a:br>
              <a:rPr lang="pt-BR" sz="1600" dirty="0">
                <a:solidFill>
                  <a:schemeClr val="bg1"/>
                </a:solidFill>
              </a:rPr>
            </a:br>
            <a:endParaRPr lang="pt-BR" sz="1600" dirty="0">
              <a:solidFill>
                <a:schemeClr val="bg1"/>
              </a:solidFill>
            </a:endParaRPr>
          </a:p>
          <a:p>
            <a:pPr>
              <a:lnSpc>
                <a:spcPct val="114999"/>
              </a:lnSpc>
            </a:pPr>
            <a:endParaRPr lang="pt-BR" sz="1600" dirty="0">
              <a:solidFill>
                <a:schemeClr val="bg1"/>
              </a:solidFill>
            </a:endParaRPr>
          </a:p>
          <a:p>
            <a:pPr>
              <a:lnSpc>
                <a:spcPct val="114999"/>
              </a:lnSpc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3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7000" t="-14000" r="-27000" b="-14000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3D37983-C7EA-4606-8F1D-4F75DE835FD1}"/>
              </a:ext>
            </a:extLst>
          </p:cNvPr>
          <p:cNvSpPr txBox="1"/>
          <p:nvPr/>
        </p:nvSpPr>
        <p:spPr>
          <a:xfrm>
            <a:off x="159488" y="4742121"/>
            <a:ext cx="266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  <a:latin typeface="Raleway" panose="020B0604020202020204" charset="0"/>
              </a:rPr>
              <a:t>8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531B64-ADDB-46A0-B796-C2C39043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22" y="323909"/>
            <a:ext cx="3231241" cy="857400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</a:rPr>
              <a:t>Pedagogia do século XIX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CE85F78F-2C31-43BF-8FB5-4EEE3CCA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490" y="1181309"/>
            <a:ext cx="4053107" cy="3363685"/>
          </a:xfrm>
        </p:spPr>
        <p:txBody>
          <a:bodyPr/>
          <a:lstStyle/>
          <a:p>
            <a:r>
              <a:rPr lang="pt-BR" sz="1600" dirty="0">
                <a:solidFill>
                  <a:schemeClr val="bg1"/>
                </a:solidFill>
              </a:rPr>
              <a:t>Com o advento do estilo, surgiram novas formas de ensinar música e seus instrumentos</a:t>
            </a:r>
          </a:p>
          <a:p>
            <a:r>
              <a:rPr lang="pt-BR" sz="1600" dirty="0">
                <a:solidFill>
                  <a:schemeClr val="bg1"/>
                </a:solidFill>
              </a:rPr>
              <a:t>O gênero “Estudo” foi desenvolvido a partir da composição destinada a trabalhar, com musicalidade, diversos tipos de técnica e gestos</a:t>
            </a:r>
          </a:p>
          <a:p>
            <a:r>
              <a:rPr lang="pt-BR" sz="1600" dirty="0">
                <a:solidFill>
                  <a:schemeClr val="bg1"/>
                </a:solidFill>
              </a:rPr>
              <a:t>Schumann acreditava que a capacidade de ouvir a si mesmo era mais importante para um músico instrumentista</a:t>
            </a:r>
          </a:p>
        </p:txBody>
      </p:sp>
    </p:spTree>
    <p:extLst>
      <p:ext uri="{BB962C8B-B14F-4D97-AF65-F5344CB8AC3E}">
        <p14:creationId xmlns:p14="http://schemas.microsoft.com/office/powerpoint/2010/main" val="368464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BF2BFA-81E3-4299-B0AA-26F6112A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62" y="2053545"/>
            <a:ext cx="3731075" cy="103641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CAA08F-62A1-4D11-93EA-BF6F7DAA7D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8450" y="1974300"/>
            <a:ext cx="6767100" cy="11949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tx1"/>
                </a:solidFill>
                <a:latin typeface="Montserrat" panose="020B0604020202020204" charset="0"/>
              </a:rPr>
              <a:t>Violino, viola e violoncelo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C8564B-D902-414F-880E-B1D42C33EA64}"/>
              </a:ext>
            </a:extLst>
          </p:cNvPr>
          <p:cNvSpPr txBox="1"/>
          <p:nvPr/>
        </p:nvSpPr>
        <p:spPr>
          <a:xfrm>
            <a:off x="148603" y="4698579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solidFill>
                  <a:schemeClr val="tx1"/>
                </a:solidFill>
                <a:latin typeface="Raleway" panose="020B060402020202020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3256156"/>
      </p:ext>
    </p:extLst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889</Words>
  <Application>Microsoft Office PowerPoint</Application>
  <PresentationFormat>Apresentação na tela (16:9)</PresentationFormat>
  <Paragraphs>114</Paragraphs>
  <Slides>20</Slides>
  <Notes>11</Notes>
  <HiddenSlides>0</HiddenSlides>
  <MMClips>3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Vidaloka</vt:lpstr>
      <vt:lpstr>Montserrat</vt:lpstr>
      <vt:lpstr>Raleway</vt:lpstr>
      <vt:lpstr>Gertrude template</vt:lpstr>
      <vt:lpstr>Apresentação do PowerPoint</vt:lpstr>
      <vt:lpstr>Apresentação do PowerPoint</vt:lpstr>
      <vt:lpstr>Apresentação do PowerPoint</vt:lpstr>
      <vt:lpstr>Apresentação do PowerPoint</vt:lpstr>
      <vt:lpstr>Características  do ideal romântico</vt:lpstr>
      <vt:lpstr>Literatura</vt:lpstr>
      <vt:lpstr>Principais formas instrumentais e alterações</vt:lpstr>
      <vt:lpstr>Pedagogia do século XIX</vt:lpstr>
      <vt:lpstr>Apresentação do PowerPoint</vt:lpstr>
      <vt:lpstr>Niccollò Paganini</vt:lpstr>
      <vt:lpstr>Apresentação do PowerPoint</vt:lpstr>
      <vt:lpstr>Violino</vt:lpstr>
      <vt:lpstr>Apresentação do PowerPoint</vt:lpstr>
      <vt:lpstr>Franz Liszt</vt:lpstr>
      <vt:lpstr>Apresentação do PowerPoint</vt:lpstr>
      <vt:lpstr>Frédéric François Chopin</vt:lpstr>
      <vt:lpstr>Apresentação do PowerPoint</vt:lpstr>
      <vt:lpstr>Escrita pianística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MÍDIAS SOCIAIS</dc:title>
  <dc:creator>Ellen Kaori Miyashiro</dc:creator>
  <cp:lastModifiedBy>Ellen Kaori Miyashiro</cp:lastModifiedBy>
  <cp:revision>815</cp:revision>
  <dcterms:modified xsi:type="dcterms:W3CDTF">2020-11-03T01:23:01Z</dcterms:modified>
</cp:coreProperties>
</file>