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60" r:id="rId6"/>
    <p:sldId id="259" r:id="rId7"/>
    <p:sldId id="261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1CC33B-5892-470A-8290-4F791B61EC9E}" v="55" dt="2020-10-06T14:03:25.0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8C6D0-FDE2-4B3A-A4DF-0A852DB076B8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14ED0-3E02-44C6-9306-02354F601E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2401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2F3577-34B6-42F5-96D3-8879F8A415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D61B8D-615C-4C30-B550-D0ACD016C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AFD8161-7A4A-4930-9227-67CDBF704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BC34-F2B7-4EFF-BDB4-D8BB617985AF}" type="datetime1">
              <a:rPr lang="pt-BR" smtClean="0"/>
              <a:t>06/10/2020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44DB1E-21A2-471D-9631-C74C76DEB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3D0550-7D19-465B-9158-1FB3C5EC6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770C-F365-4144-9C48-107192192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193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2EDD25-EF69-4F43-A056-894E17BE7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FB818AC-687D-4406-85AD-D39A93C58E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0B74FA-09A1-4E8F-B3A9-952BA0FA5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DB932-2A87-41D3-B816-5B6E05686031}" type="datetime1">
              <a:rPr lang="pt-BR" smtClean="0"/>
              <a:t>06/10/2020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0BB6B4-F8AB-4875-804A-EE67D621C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25FA12-FF1E-474E-8E7B-45463EBFF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770C-F365-4144-9C48-107192192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7028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3561207-CB2A-4380-BA3D-F5650BDE28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3296D90-A0F0-4AA4-A9FF-AE8AC630CF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45AD25-2D91-46F7-BE86-FAB839ADB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C54F-F86F-4E6C-B0F3-676706DC0EB8}" type="datetime1">
              <a:rPr lang="pt-BR" smtClean="0"/>
              <a:t>06/10/2020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6A6AFA-058D-4309-9021-C97E3920C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38CF75-EFEF-45FE-B9BA-083B95851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770C-F365-4144-9C48-107192192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6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051F7-5733-4A71-999C-F6FF76541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4BD4A7-5327-4C6D-8800-13665B68A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EF16B0-AF64-49D8-8DD1-6C45A046B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EDF7-80EA-4D76-9251-E11DD68FE3FC}" type="datetime1">
              <a:rPr lang="pt-BR" smtClean="0"/>
              <a:t>06/10/2020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384871-DE65-42BB-955B-D3C669264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A01E2E-6BD9-4380-8932-D88863578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770C-F365-4144-9C48-107192192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888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041824-EA8A-4C3C-B404-CB0AE40FE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FAFF760-AF76-49D3-B6FD-A9DE213E7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BA9CA9-A6D1-4556-926F-24F60E5EE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DF1EE-D102-4BB4-92C1-F53FBB1CFB17}" type="datetime1">
              <a:rPr lang="pt-BR" smtClean="0"/>
              <a:t>06/10/2020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1C4B8E-CC18-460F-BA56-3DF858D57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6F7CCF-82FC-45F7-A109-476CB6036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770C-F365-4144-9C48-107192192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90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0AD7E-E108-413C-8172-68D6E164B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D23413-EED3-4C1C-AC99-F24DD15772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B2B0668-237A-4F77-8E3E-EC57073003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694B4FE-095B-4C36-81B7-D9E8433A4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A1EB3-FD56-40CE-8D32-6C4F472C08D1}" type="datetime1">
              <a:rPr lang="pt-BR" smtClean="0"/>
              <a:t>06/10/2020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3C3282A-F242-453E-84EA-E6570FF48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63A89DD-40BA-4712-8F13-1013C103E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770C-F365-4144-9C48-107192192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574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D108CD-7642-4516-BA92-CF6F717A9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D5246E-5E1D-4B53-8701-6F0ED2852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F50FA17-956B-4221-BDA1-E9FF3443B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D39F996-D72A-4D28-91E7-7406A7A08D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5081602-EB4A-497B-B867-1D7614175E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6032A3D-E222-4C4C-8071-962432304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CE34-10D6-4BC1-96AF-A5394CC44B8A}" type="datetime1">
              <a:rPr lang="pt-BR" smtClean="0"/>
              <a:t>06/10/2020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7D78143-55A3-44FC-963E-446A72A24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51738FC-11FE-49A2-B566-9D0003B7B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770C-F365-4144-9C48-107192192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793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42534E-B43F-42B4-93B5-E80395FEF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6D5FBCC-9A91-4866-85A0-F75507AA8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DA14F-F93F-4D72-8DDB-85920AC2283A}" type="datetime1">
              <a:rPr lang="pt-BR" smtClean="0"/>
              <a:t>06/10/2020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9017789-9FF1-48F9-8A39-F130DD18D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1C3C433-2C42-4D45-B02B-E11635B5B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770C-F365-4144-9C48-107192192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12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D16AFB0-511C-4A56-A02E-8A3925E01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0F99-7F87-4D62-A219-BE2CB1DCDB64}" type="datetime1">
              <a:rPr lang="pt-BR" smtClean="0"/>
              <a:t>06/10/2020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C74C04-6569-4408-8C47-0D3960D25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AE9DAC2-265C-432F-908D-E505860EF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770C-F365-4144-9C48-107192192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247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EC1548-E161-446F-B14B-868A3906F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FE8577-2AD8-4EA9-8BA4-BBA18B43B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008EF46-F9AB-4075-B25B-C0CF0E374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CF0A2BC-7C16-4AD4-BE93-F95E74508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BE86-988F-4EA8-AB98-0D818B9A2EA8}" type="datetime1">
              <a:rPr lang="pt-BR" smtClean="0"/>
              <a:t>06/10/2020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586645-A160-478F-8AC3-32C674858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E003D25-D2AA-48BE-A157-3B8749FF4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770C-F365-4144-9C48-107192192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906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E99E5-83D6-458D-9609-B3571BAA1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8151DF2-8792-4A57-97A7-D45C94BF9D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47C5CB-66A4-448E-9439-707987030C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07A1937-51B0-4850-8853-42B3ED658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D71A-2561-47DC-8BCC-E9CE8BEC9259}" type="datetime1">
              <a:rPr lang="pt-BR" smtClean="0"/>
              <a:t>06/10/2020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590899B-1341-45E1-B95D-3120F2C4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E7DC7BA-4C4F-4F7C-9E49-F319A1DA5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770C-F365-4144-9C48-107192192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4498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F8A83EE-51D1-40C8-8F85-21620545A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8637975-78A7-4722-AECC-0E4CC90BC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903FFB-B5FE-4DF1-9512-1A6DE8105D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1C81D-87F0-4041-83B5-A86A3AAF8FD8}" type="datetime1">
              <a:rPr lang="pt-BR" smtClean="0"/>
              <a:t>06/10/2020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EC7927-B7B5-40CD-B7BA-C39E50F51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9C76E5-2D10-4E04-913B-1C4AA07C13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E770C-F365-4144-9C48-107192192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7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1E7C3A0B-FDD8-4533-8B8B-E5CCF9363934}"/>
              </a:ext>
            </a:extLst>
          </p:cNvPr>
          <p:cNvSpPr/>
          <p:nvPr/>
        </p:nvSpPr>
        <p:spPr>
          <a:xfrm>
            <a:off x="0" y="5149890"/>
            <a:ext cx="12192000" cy="17128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CDBE0F-DF82-4CFA-A652-6436D7129C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0" y="5277505"/>
            <a:ext cx="5324475" cy="1655762"/>
          </a:xfrm>
        </p:spPr>
        <p:txBody>
          <a:bodyPr/>
          <a:lstStyle/>
          <a:p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Participantes: Gabriel Rodrigues Camargo</a:t>
            </a:r>
          </a:p>
          <a:p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	Lucas Nigro </a:t>
            </a:r>
            <a:r>
              <a:rPr lang="pt-BR" dirty="0" err="1">
                <a:solidFill>
                  <a:schemeClr val="accent1">
                    <a:lumMod val="50000"/>
                  </a:schemeClr>
                </a:solidFill>
              </a:rPr>
              <a:t>Matheo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	Enzo </a:t>
            </a:r>
            <a:r>
              <a:rPr lang="pt-BR" dirty="0" err="1">
                <a:solidFill>
                  <a:schemeClr val="accent1">
                    <a:lumMod val="50000"/>
                  </a:schemeClr>
                </a:solidFill>
              </a:rPr>
              <a:t>Rozenti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 Nunes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D78DCDE-72E2-4564-8A3C-81071D66A280}"/>
              </a:ext>
            </a:extLst>
          </p:cNvPr>
          <p:cNvSpPr txBox="1"/>
          <p:nvPr/>
        </p:nvSpPr>
        <p:spPr>
          <a:xfrm>
            <a:off x="6305299" y="5277505"/>
            <a:ext cx="20441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NUSP: 	10772460</a:t>
            </a:r>
          </a:p>
          <a:p>
            <a:r>
              <a:rPr lang="pt-BR" dirty="0"/>
              <a:t>	10772911</a:t>
            </a:r>
          </a:p>
          <a:p>
            <a:r>
              <a:rPr lang="pt-BR" dirty="0"/>
              <a:t>	10771604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9BFC5B0F-4667-479B-8007-4730EFA605A8}"/>
              </a:ext>
            </a:extLst>
          </p:cNvPr>
          <p:cNvSpPr/>
          <p:nvPr/>
        </p:nvSpPr>
        <p:spPr>
          <a:xfrm>
            <a:off x="0" y="3870960"/>
            <a:ext cx="8229600" cy="12789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CD2A4FB-DE02-4D80-B624-9E4A1821B6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58800" y="3988415"/>
            <a:ext cx="9072880" cy="1044020"/>
          </a:xfrm>
        </p:spPr>
        <p:txBody>
          <a:bodyPr>
            <a:normAutofit/>
          </a:bodyPr>
          <a:lstStyle/>
          <a:p>
            <a:r>
              <a:rPr lang="pt-BR" sz="5400" b="1" dirty="0">
                <a:solidFill>
                  <a:schemeClr val="bg1"/>
                </a:solidFill>
                <a:latin typeface="Abadi" panose="020B0604020104020204" pitchFamily="34" charset="0"/>
              </a:rPr>
              <a:t>Sistema de Freios de Trens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FA0F884-E0FE-419C-A031-DC0D9FB97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770C-F365-4144-9C48-10719219255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9396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BD573A-A085-4E8B-861B-C3926DACB2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2080" y="228599"/>
            <a:ext cx="9144000" cy="1076643"/>
          </a:xfrm>
        </p:spPr>
        <p:txBody>
          <a:bodyPr/>
          <a:lstStyle/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Introdução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F8AD9B-53A9-46AE-A7C2-FA99D3DC6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2080" y="1773238"/>
            <a:ext cx="9144000" cy="1655762"/>
          </a:xfrm>
        </p:spPr>
        <p:txBody>
          <a:bodyPr/>
          <a:lstStyle/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t-BR" dirty="0"/>
              <a:t>Freios pneumáticos que funcionam com ar comprimido e ajudam na frenagem, sendo compostos de vários cilindros responsáveis pela ação mecânica  </a:t>
            </a:r>
          </a:p>
          <a:p>
            <a:endParaRPr lang="pt-BR" dirty="0"/>
          </a:p>
        </p:txBody>
      </p:sp>
      <p:pic>
        <p:nvPicPr>
          <p:cNvPr id="1026" name="Picture 2" descr="Planeta Ferrovia: Sistema de Freio a Ar Direto - George Westinghouse">
            <a:extLst>
              <a:ext uri="{FF2B5EF4-FFF2-40B4-BE49-F238E27FC236}">
                <a16:creationId xmlns:a16="http://schemas.microsoft.com/office/drawing/2014/main" id="{EA38AD06-0EC8-4CFE-BE99-F0E0B70E7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585" y="3080068"/>
            <a:ext cx="7067550" cy="340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5F89DEF-D6C1-414F-B433-3B666671A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770C-F365-4144-9C48-107192192552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754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64E0EB-D8F8-46AD-863A-F5259D603E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7679"/>
            <a:ext cx="9144000" cy="949643"/>
          </a:xfrm>
        </p:spPr>
        <p:txBody>
          <a:bodyPr/>
          <a:lstStyle/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Modelo 2 cilindros</a:t>
            </a:r>
          </a:p>
        </p:txBody>
      </p:sp>
      <p:pic>
        <p:nvPicPr>
          <p:cNvPr id="4" name="Imagem 3" descr="2cilindrosmodelooficial">
            <a:extLst>
              <a:ext uri="{FF2B5EF4-FFF2-40B4-BE49-F238E27FC236}">
                <a16:creationId xmlns:a16="http://schemas.microsoft.com/office/drawing/2014/main" id="{6EBF57B1-5E3A-4698-B2EE-D9467E115472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0421" y="3209925"/>
            <a:ext cx="5230179" cy="2988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7AF4FE3E-61AF-440F-8F39-86008FF01937}"/>
              </a:ext>
            </a:extLst>
          </p:cNvPr>
          <p:cNvSpPr txBox="1"/>
          <p:nvPr/>
        </p:nvSpPr>
        <p:spPr>
          <a:xfrm>
            <a:off x="3190875" y="1724143"/>
            <a:ext cx="53887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Para simplificação considera o ar como gás ideal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Cilindros de volume fixo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Sem perda de carga localizada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DEF6D3-7753-4879-9FEA-522B20E45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770C-F365-4144-9C48-107192192552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7762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7FBB22-47B6-4934-B8A8-9E4CB2E3C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6000" dirty="0">
                <a:solidFill>
                  <a:schemeClr val="accent1">
                    <a:lumMod val="75000"/>
                  </a:schemeClr>
                </a:solidFill>
              </a:rPr>
              <a:t>Modelo 2 cilindros</a:t>
            </a:r>
            <a:endParaRPr lang="pt-BR" sz="60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8CAAD57-D3B1-4741-902B-DE09AB6E1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770C-F365-4144-9C48-107192192552}" type="slidenum">
              <a:rPr lang="pt-BR" smtClean="0"/>
              <a:t>4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ubtítulo 2">
                <a:extLst>
                  <a:ext uri="{FF2B5EF4-FFF2-40B4-BE49-F238E27FC236}">
                    <a16:creationId xmlns:a16="http://schemas.microsoft.com/office/drawing/2014/main" id="{C94CCAFF-E4A2-499D-9426-F9706073458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71700" y="1842383"/>
                <a:ext cx="4572000" cy="46504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0070C0"/>
                  </a:buClr>
                </a:pPr>
                <a:r>
                  <a:rPr lang="pt-BR" sz="21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Equacionamento: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𝑃𝑉</m:t>
                      </m:r>
                      <m:r>
                        <a:rPr lang="pt-BR" sz="1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pt-BR" sz="1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𝑚𝑅𝑇</m:t>
                      </m:r>
                    </m:oMath>
                  </m:oMathPara>
                </a14:m>
                <a:endParaRPr lang="pt-BR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54000" indent="0">
                  <a:lnSpc>
                    <a:spcPct val="11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8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den>
                      </m:f>
                      <m:r>
                        <a:rPr lang="pt-BR" sz="1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pt-BR" sz="1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pt-BR" sz="1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pt-BR" sz="1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acc>
                      <m:f>
                        <m:fPr>
                          <m:ctrlPr>
                            <a:rPr lang="pt-BR" sz="1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t-BR" sz="1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𝑅𝑇</m:t>
                          </m:r>
                        </m:num>
                        <m:den>
                          <m:r>
                            <a:rPr lang="pt-BR" sz="1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𝑉𝑟</m:t>
                          </m:r>
                        </m:den>
                      </m:f>
                      <m:r>
                        <a:rPr lang="pt-BR" sz="1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1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̇"/>
                              <m:ctrlPr>
                                <a:rPr lang="pt-BR" sz="1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1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pt-BR" sz="1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acc>
                        </m:num>
                        <m:den>
                          <m:r>
                            <a:rPr lang="pt-BR" sz="1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𝐶𝑟</m:t>
                          </m:r>
                        </m:den>
                      </m:f>
                    </m:oMath>
                  </m:oMathPara>
                </a14:m>
                <a:endParaRPr lang="pt-BR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5400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den>
                      </m:f>
                      <m:r>
                        <a:rPr lang="pt-BR" sz="1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pt-BR" sz="1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pt-BR" sz="1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pt-BR" sz="1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acc>
                      <m:f>
                        <m:fPr>
                          <m:ctrlPr>
                            <a:rPr lang="pt-BR" sz="1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t-BR" sz="1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𝑅𝑇</m:t>
                          </m:r>
                        </m:num>
                        <m:den>
                          <m:r>
                            <a:rPr lang="pt-BR" sz="1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𝑉𝑟</m:t>
                          </m:r>
                        </m:den>
                      </m:f>
                      <m:r>
                        <a:rPr lang="pt-BR" sz="1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̇"/>
                              <m:ctrlPr>
                                <a:rPr lang="pt-BR" sz="1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1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pt-BR" sz="1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acc>
                        </m:num>
                        <m:den>
                          <m:r>
                            <a:rPr lang="pt-BR" sz="1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𝐶𝑟</m:t>
                          </m:r>
                        </m:den>
                      </m:f>
                      <m:r>
                        <a:rPr lang="pt-BR" sz="1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pt-BR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5400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h</m:t>
                      </m:r>
                      <m:sSup>
                        <m:sSupPr>
                          <m:ctrlP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pt-BR" sz="1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pt-BR" sz="1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sSup>
                            <m:sSupPr>
                              <m:ctrlPr>
                                <a:rPr lang="pt-BR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pt-BR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𝑃𝑖</m:t>
                          </m:r>
                        </m:num>
                        <m:den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𝛾</m:t>
                          </m:r>
                        </m:den>
                      </m:f>
                      <m:r>
                        <a:rPr lang="pt-BR" sz="1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;</m:t>
                      </m:r>
                      <m:r>
                        <a:rPr lang="pt-BR" sz="1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h</m:t>
                      </m:r>
                      <m:sSup>
                        <m:sSupPr>
                          <m:ctrlP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pt-BR" sz="1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pt-BR" sz="1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pt-BR" sz="1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f>
                        <m:fPr>
                          <m:ctrlP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pt-BR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pt-BR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𝐿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pt-BR" sz="18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18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pt-BR" sz="18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pt-BR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𝐷𝑔</m:t>
                          </m:r>
                        </m:den>
                      </m:f>
                      <m:r>
                        <a:rPr lang="pt-BR" sz="1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;</m:t>
                      </m:r>
                      <m:r>
                        <a:rPr lang="pt-BR" sz="1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pt-BR" sz="1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1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t-BR" sz="1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64</m:t>
                          </m:r>
                        </m:num>
                        <m:den>
                          <m:r>
                            <a:rPr lang="pt-BR" sz="1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𝑅𝑒</m:t>
                          </m:r>
                        </m:den>
                      </m:f>
                    </m:oMath>
                  </m:oMathPara>
                </a14:m>
                <a:endParaRPr lang="pt-BR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5400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𝑃𝑖</m:t>
                      </m:r>
                      <m:r>
                        <a:rPr lang="pt-BR" sz="18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′−</m:t>
                      </m:r>
                      <m:r>
                        <a:rPr lang="pt-BR" sz="18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𝑃𝑖</m:t>
                      </m:r>
                      <m:r>
                        <a:rPr lang="pt-BR" sz="18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128</m:t>
                          </m:r>
                          <m:sSub>
                            <m:sSubPr>
                              <m:ctrlPr>
                                <a:rPr lang="pt-BR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pt-BR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pt-BR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  <m:r>
                                <a:rPr lang="pt-BR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𝑄</m:t>
                          </m:r>
                          <m:r>
                            <a:rPr lang="pt-BR" sz="1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𝜗</m:t>
                          </m:r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𝛾</m:t>
                          </m:r>
                        </m:num>
                        <m:den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𝜋</m:t>
                          </m:r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𝑔</m:t>
                          </m:r>
                          <m:sSup>
                            <m:sSupPr>
                              <m:ctrlPr>
                                <a:rPr lang="pt-BR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pt-BR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ctr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</m:t>
                      </m:r>
                      <m:sSup>
                        <m:sSupPr>
                          <m:ctrlP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pt-BR" sz="1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pt-BR" sz="1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pt-BR" sz="1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1=</m:t>
                      </m:r>
                      <m:acc>
                        <m:accPr>
                          <m:chr m:val="̇"/>
                          <m:ctrlP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acc>
                      <m:sSub>
                        <m:sSubPr>
                          <m:ctrlP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  <m:sub>
                          <m:sSup>
                            <m:sSupPr>
                              <m:ctrlPr>
                                <a:rPr lang="pt-BR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pt-BR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pt-BR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ctr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</m:t>
                      </m:r>
                      <m:sSup>
                        <m:sSupPr>
                          <m:ctrlP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pt-BR" sz="1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pt-BR" sz="1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pt-BR" sz="1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2=</m:t>
                      </m:r>
                      <m:acc>
                        <m:accPr>
                          <m:chr m:val="̇"/>
                          <m:ctrlP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acc>
                      <m:sSub>
                        <m:sSubPr>
                          <m:ctrlP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  <m:sub>
                          <m:sSup>
                            <m:sSupPr>
                              <m:ctrlPr>
                                <a:rPr lang="pt-BR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pt-BR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pt-BR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sub>
                      </m:sSub>
                    </m:oMath>
                  </m:oMathPara>
                </a14:m>
                <a:endParaRPr lang="pt-BR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82600">
                  <a:lnSpc>
                    <a:spcPct val="115000"/>
                  </a:lnSpc>
                  <a:spcAft>
                    <a:spcPts val="1000"/>
                  </a:spcAft>
                </a:pPr>
                <a:endParaRPr lang="pt-BR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82600">
                  <a:lnSpc>
                    <a:spcPct val="115000"/>
                  </a:lnSpc>
                  <a:spcAft>
                    <a:spcPts val="1000"/>
                  </a:spcAft>
                </a:pPr>
                <a:endParaRPr lang="pt-BR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82600">
                  <a:lnSpc>
                    <a:spcPct val="115000"/>
                  </a:lnSpc>
                  <a:spcAft>
                    <a:spcPts val="1000"/>
                  </a:spcAft>
                </a:pPr>
                <a:endParaRPr lang="pt-BR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82600">
                  <a:lnSpc>
                    <a:spcPct val="115000"/>
                  </a:lnSpc>
                  <a:spcAft>
                    <a:spcPts val="1000"/>
                  </a:spcAft>
                </a:pPr>
                <a:endParaRPr lang="pt-BR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5" name="Subtítulo 2">
                <a:extLst>
                  <a:ext uri="{FF2B5EF4-FFF2-40B4-BE49-F238E27FC236}">
                    <a16:creationId xmlns:a16="http://schemas.microsoft.com/office/drawing/2014/main" id="{C94CCAFF-E4A2-499D-9426-F970607345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1700" y="1842383"/>
                <a:ext cx="4572000" cy="4650492"/>
              </a:xfrm>
              <a:prstGeom prst="rect">
                <a:avLst/>
              </a:prstGeom>
              <a:blipFill>
                <a:blip r:embed="rId2"/>
                <a:stretch>
                  <a:fillRect l="-1333" t="-14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0F96ACD4-8D47-4A46-BF71-1B97C459E8B9}"/>
                  </a:ext>
                </a:extLst>
              </p:cNvPr>
              <p:cNvSpPr txBox="1"/>
              <p:nvPr/>
            </p:nvSpPr>
            <p:spPr>
              <a:xfrm>
                <a:off x="7400926" y="1842383"/>
                <a:ext cx="3429000" cy="19671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285750" indent="-285750">
                  <a:buClr>
                    <a:srgbClr val="0070C0"/>
                  </a:buClr>
                  <a:buFont typeface="Arial" panose="020B0604020202020204" pitchFamily="34" charset="0"/>
                  <a:buChar char="•"/>
                </a:pPr>
                <a:r>
                  <a:rPr lang="pt-BR" dirty="0"/>
                  <a:t>Relembrando os conceitos de capacitância e resistência fluídica como</a:t>
                </a:r>
                <a:endParaRPr lang="pt-BR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pt-BR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𝑑𝐻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𝑑𝑄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0F96ACD4-8D47-4A46-BF71-1B97C459E8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0926" y="1842383"/>
                <a:ext cx="3429000" cy="1967142"/>
              </a:xfrm>
              <a:prstGeom prst="rect">
                <a:avLst/>
              </a:prstGeom>
              <a:blipFill>
                <a:blip r:embed="rId3"/>
                <a:stretch>
                  <a:fillRect l="-3730" t="-4025" r="-37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5552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64F55-AC94-4D5B-9AB3-00975FAAC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6000" dirty="0">
                <a:solidFill>
                  <a:schemeClr val="accent1">
                    <a:lumMod val="75000"/>
                  </a:schemeClr>
                </a:solidFill>
              </a:rPr>
              <a:t>Modelo 2 cilindros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43562674-B4DF-42FD-95FE-13D69FA081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10157"/>
                <a:ext cx="4622800" cy="198801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𝑃𝑖</m:t>
                          </m:r>
                        </m:num>
                        <m:den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den>
                      </m:f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sSup>
                            <m:sSupPr>
                              <m:ctrlP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 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𝑃𝑖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𝐶𝑟</m:t>
                          </m:r>
                          <m:sSub>
                            <m:sSubPr>
                              <m:ctrlP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pt-B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pt-B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pt-BR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1′</m:t>
                        </m:r>
                      </m:num>
                      <m:den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den>
                    </m:f>
                    <m:r>
                      <a:rPr lang="pt-BR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̇"/>
                        <m:ctrlP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1′</m:t>
                        </m:r>
                      </m:e>
                    </m:acc>
                    <m:f>
                      <m:fPr>
                        <m:ctrlP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𝑅𝑇</m:t>
                        </m:r>
                      </m:num>
                      <m:den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1′</m:t>
                        </m:r>
                      </m:den>
                    </m:f>
                    <m:r>
                      <a:rPr lang="pt-BR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acc>
                          <m:accPr>
                            <m:chr m:val="̇"/>
                            <m:ctrlP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1′</m:t>
                            </m:r>
                          </m:e>
                        </m:acc>
                      </m:num>
                      <m:den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1′</m:t>
                        </m:r>
                      </m:den>
                    </m:f>
                  </m:oMath>
                </a14:m>
                <a:r>
                  <a:rPr lang="pt-BR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5400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2′</m:t>
                          </m:r>
                        </m:num>
                        <m:den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den>
                      </m:f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2′</m:t>
                          </m:r>
                        </m:e>
                      </m:acc>
                      <m:f>
                        <m:fPr>
                          <m:ctrlP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𝑅𝑇</m:t>
                          </m:r>
                        </m:num>
                        <m:den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2′</m:t>
                          </m:r>
                        </m:den>
                      </m:f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̇"/>
                              <m:ctrlP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2′</m:t>
                              </m:r>
                            </m:e>
                          </m:acc>
                        </m:num>
                        <m:den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2′</m:t>
                          </m:r>
                        </m:den>
                      </m:f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>
                  <a:lnSpc>
                    <a:spcPct val="115000"/>
                  </a:lnSpc>
                  <a:buNone/>
                </a:pPr>
                <a:endPara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:endPara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algn="ctr">
                  <a:lnSpc>
                    <a:spcPct val="115000"/>
                  </a:lnSpc>
                  <a:spcAft>
                    <a:spcPts val="1000"/>
                  </a:spcAft>
                </a:pPr>
                <a:endPara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43562674-B4DF-42FD-95FE-13D69FA081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10157"/>
                <a:ext cx="4622800" cy="198801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4C805653-1E13-44DA-BE0B-47FD63D41586}"/>
                  </a:ext>
                </a:extLst>
              </p:cNvPr>
              <p:cNvSpPr txBox="1"/>
              <p:nvPr/>
            </p:nvSpPr>
            <p:spPr>
              <a:xfrm>
                <a:off x="1905000" y="4860234"/>
                <a:ext cx="8173904" cy="1427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>
                  <a:lnSpc>
                    <a:spcPct val="115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pt-BR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2′</m:t>
                        </m:r>
                      </m:num>
                      <m:den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den>
                    </m:f>
                    <m:r>
                      <a:rPr lang="pt-BR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  <m:sSup>
                          <m:sSupPr>
                            <m:ctrlP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 </m:t>
                        </m:r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  <m:sSup>
                          <m:sSupPr>
                            <m:ctrlP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 (</m:t>
                        </m:r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  <m:sSup>
                          <m:sSupPr>
                            <m:ctrlP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 </m:t>
                        </m:r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2)</m:t>
                        </m:r>
                        <m:f>
                          <m:fPr>
                            <m:ctrlP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𝑅</m:t>
                                </m:r>
                              </m:e>
                              <m:sub>
                                <m:sSup>
                                  <m:sSupPr>
                                    <m:ctrlPr>
                                      <a:rPr lang="pt-BR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e>
                                  <m:sup>
                                    <m:r>
                                      <a:rPr lang="pt-BR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pt-BR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−2´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pt-BR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𝑅</m:t>
                                </m:r>
                              </m:e>
                              <m:sub>
                                <m:sSup>
                                  <m:sSupPr>
                                    <m:ctrlPr>
                                      <a:rPr lang="pt-BR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pt-BR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pt-BR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</m:sub>
                            </m:sSub>
                          </m:den>
                        </m:f>
                      </m:e>
                    </m:d>
                    <m:f>
                      <m:fPr>
                        <m:ctrlP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2′</m:t>
                        </m:r>
                        <m:sSub>
                          <m:sSubPr>
                            <m:ctrlP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sSup>
                              <m:sSupPr>
                                <m:ctrlPr>
                                  <a:rPr lang="pt-BR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  <m:sup>
                                <m:r>
                                  <a:rPr lang="pt-BR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−2´</m:t>
                            </m:r>
                          </m:sub>
                        </m:sSub>
                      </m:den>
                    </m:f>
                  </m:oMath>
                </a14:m>
                <a:r>
                  <a:rPr lang="pt-BR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1′</m:t>
                          </m:r>
                        </m:num>
                        <m:den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den>
                      </m:f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0−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1′)</m:t>
                          </m:r>
                        </m:num>
                        <m:den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  <m:sSup>
                            <m:sSupPr>
                              <m:ctrlP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01</m:t>
                              </m:r>
                            </m:e>
                            <m:sup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1′</m:t>
                          </m:r>
                        </m:den>
                      </m:f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 </m:t>
                      </m:r>
                      <m:f>
                        <m:fPr>
                          <m:ctrlP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sSup>
                            <m:sSupPr>
                              <m:ctrlP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2)</m:t>
                          </m:r>
                        </m:num>
                        <m:den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  <m:sSup>
                            <m:sSupPr>
                              <m:ctrlP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1′</m:t>
                          </m:r>
                        </m:den>
                      </m:f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sSup>
                            <m:sSupPr>
                              <m:ctrlP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 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1)</m:t>
                          </m:r>
                        </m:num>
                        <m:den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  <m:sSup>
                            <m:sSupPr>
                              <m:ctrlP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1′</m:t>
                          </m:r>
                        </m:den>
                      </m:f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sSup>
                            <m:sSupPr>
                              <m:ctrlP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 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2)</m:t>
                          </m:r>
                        </m:num>
                        <m:den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  <m:sSup>
                            <m:sSupPr>
                              <m:ctrlP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sSup>
                            <m:sSupPr>
                              <m:ctrlP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1′</m:t>
                          </m:r>
                        </m:den>
                      </m:f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sSup>
                            <m:sSupPr>
                              <m:ctrlP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2)</m:t>
                          </m:r>
                        </m:num>
                        <m:den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  <m:sSup>
                            <m:sSupPr>
                              <m:ctrlP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1′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4C805653-1E13-44DA-BE0B-47FD63D415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860234"/>
                <a:ext cx="8173904" cy="14276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Seta: para a Direita 16">
            <a:extLst>
              <a:ext uri="{FF2B5EF4-FFF2-40B4-BE49-F238E27FC236}">
                <a16:creationId xmlns:a16="http://schemas.microsoft.com/office/drawing/2014/main" id="{E4DF2853-6311-46B0-8BE9-5929D74D23ED}"/>
              </a:ext>
            </a:extLst>
          </p:cNvPr>
          <p:cNvSpPr/>
          <p:nvPr/>
        </p:nvSpPr>
        <p:spPr>
          <a:xfrm rot="5400000">
            <a:off x="5936072" y="4174241"/>
            <a:ext cx="640080" cy="528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C41EF887-CFEF-4660-A28F-52A3FA45611E}"/>
                  </a:ext>
                </a:extLst>
              </p:cNvPr>
              <p:cNvSpPr txBox="1"/>
              <p:nvPr/>
            </p:nvSpPr>
            <p:spPr>
              <a:xfrm>
                <a:off x="5720080" y="1774031"/>
                <a:ext cx="5764976" cy="22425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indent="0">
                  <a:lnSpc>
                    <a:spcPct val="11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pt-BR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0−</m:t>
                      </m:r>
                      <m:r>
                        <a:rPr lang="pt-BR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sSup>
                        <m:sSupPr>
                          <m:ctrlP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=(</m:t>
                      </m:r>
                      <m:acc>
                        <m:accPr>
                          <m:chr m:val="̇"/>
                          <m:ctrlP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acc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acc>
                        <m:accPr>
                          <m:chr m:val="̇"/>
                          <m:ctrlP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acc>
                        <m:accPr>
                          <m:chr m:val="̇"/>
                          <m:ctrlP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acc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acc>
                        <m:accPr>
                          <m:chr m:val="̇"/>
                          <m:ctrlP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  <m:sSub>
                        <m:sSubPr>
                          <m:ctrlP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0−</m:t>
                          </m:r>
                          <m:sSup>
                            <m:sSupPr>
                              <m:ctrlP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sSup>
                        <m:sSupPr>
                          <m:ctrlP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 </m:t>
                      </m:r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sSup>
                        <m:sSupPr>
                          <m:ctrlP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̇"/>
                              <m:ctrlP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acc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acc>
                            <m:accPr>
                              <m:chr m:val="̇"/>
                              <m:ctrlP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sSup>
                                <m:sSupPr>
                                  <m:ctrlPr>
                                    <a:rPr lang="pt-B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pt-B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acc>
                        </m:e>
                      </m:d>
                      <m:sSub>
                        <m:sSubPr>
                          <m:ctrlP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  <m:sub>
                          <m:sSup>
                            <m:sSupPr>
                              <m:ctrlP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algn="ctr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</m:acc>
                      </m:e>
                      <m:sub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pt-BR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𝑉𝑟</m:t>
                        </m:r>
                      </m:num>
                      <m:den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𝑅𝑇</m:t>
                        </m:r>
                      </m:den>
                    </m:f>
                    <m:f>
                      <m:fPr>
                        <m:ctrlP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𝑃𝑖</m:t>
                        </m:r>
                      </m:num>
                      <m:den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den>
                    </m:f>
                    <m:r>
                      <a:rPr lang="pt-BR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  <m:sSup>
                          <m:sSupPr>
                            <m:ctrlP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𝑃𝑖</m:t>
                        </m:r>
                        <m:r>
                          <a:rPr lang="pt-B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sSup>
                              <m:sSupPr>
                                <m:ctrlPr>
                                  <a:rPr lang="pt-BR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e>
                              <m:sup>
                                <m:r>
                                  <a:rPr lang="pt-BR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pt-BR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algn="ctr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</m:acc>
                        </m:e>
                        <m:sub>
                          <m:sSup>
                            <m:sSupPr>
                              <m:ctrlP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𝐶𝑖</m:t>
                      </m:r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′</m:t>
                      </m:r>
                      <m:f>
                        <m:fPr>
                          <m:ctrlP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𝑃𝑖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C41EF887-CFEF-4660-A28F-52A3FA4561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0080" y="1774031"/>
                <a:ext cx="5764976" cy="22425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tângulo 18">
            <a:extLst>
              <a:ext uri="{FF2B5EF4-FFF2-40B4-BE49-F238E27FC236}">
                <a16:creationId xmlns:a16="http://schemas.microsoft.com/office/drawing/2014/main" id="{8669848F-960C-481B-B88B-C1ED1843A9CA}"/>
              </a:ext>
            </a:extLst>
          </p:cNvPr>
          <p:cNvSpPr/>
          <p:nvPr/>
        </p:nvSpPr>
        <p:spPr>
          <a:xfrm>
            <a:off x="2052320" y="4770074"/>
            <a:ext cx="8234680" cy="15178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spaço Reservado para Número de Slide 19">
            <a:extLst>
              <a:ext uri="{FF2B5EF4-FFF2-40B4-BE49-F238E27FC236}">
                <a16:creationId xmlns:a16="http://schemas.microsoft.com/office/drawing/2014/main" id="{E1C9B9E2-369E-4D24-8583-76F6EDC88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770C-F365-4144-9C48-107192192552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192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57F0C6-8BD6-4FF6-B7F2-5753553B15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0397"/>
            <a:ext cx="9144000" cy="959803"/>
          </a:xfrm>
        </p:spPr>
        <p:txBody>
          <a:bodyPr/>
          <a:lstStyle/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Modelo N cilindros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847D41-13A7-4FC4-841A-82CAF3C34D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3330" y="1935639"/>
            <a:ext cx="7029450" cy="502602"/>
          </a:xfrm>
        </p:spPr>
        <p:txBody>
          <a:bodyPr/>
          <a:lstStyle/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t-BR" dirty="0"/>
              <a:t>Analogamente ao sistema anterior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  <p:pic>
        <p:nvPicPr>
          <p:cNvPr id="4" name="Imagem 3" descr="ncilindrosmodelooficial">
            <a:extLst>
              <a:ext uri="{FF2B5EF4-FFF2-40B4-BE49-F238E27FC236}">
                <a16:creationId xmlns:a16="http://schemas.microsoft.com/office/drawing/2014/main" id="{AECF42B3-C8D3-49C8-B2EE-50CED860DDDA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48525" y="2773680"/>
            <a:ext cx="4471670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69706F5-2BC6-4648-A772-36DF78F9F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770C-F365-4144-9C48-107192192552}" type="slidenum">
              <a:rPr lang="pt-BR" smtClean="0"/>
              <a:t>6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FA44B26E-76E6-4CD7-AF1D-B30EDF43D0B6}"/>
                  </a:ext>
                </a:extLst>
              </p:cNvPr>
              <p:cNvSpPr txBox="1"/>
              <p:nvPr/>
            </p:nvSpPr>
            <p:spPr>
              <a:xfrm>
                <a:off x="1243330" y="3023036"/>
                <a:ext cx="5355184" cy="39508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𝑃𝑖</m:t>
                          </m:r>
                        </m:num>
                        <m:den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den>
                      </m:f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sSup>
                            <m:sSupPr>
                              <m:ctrlP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 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𝑃𝑖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𝐶𝑟</m:t>
                          </m:r>
                          <m:sSub>
                            <m:sSubPr>
                              <m:ctrlP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pt-B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pt-B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(</m:t>
                      </m:r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𝑝𝑎𝑟𝑎</m:t>
                      </m:r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𝑜</m:t>
                      </m:r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−é</m:t>
                      </m:r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𝑠𝑖𝑚𝑜</m:t>
                      </m:r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𝑟𝑒𝑠𝑒𝑟𝑣𝑎𝑡</m:t>
                      </m:r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ó</m:t>
                      </m:r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𝑟𝑖𝑜</m:t>
                      </m:r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b>
                      </m:sSub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d>
                        <m:dPr>
                          <m:ctrlP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pt-B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pt-BR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𝑚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t-B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pt-B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pt-BR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pt-BR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′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t-B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  <m:sSub>
                        <m:sSubPr>
                          <m:ctrlP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  <m:sub>
                          <m:d>
                            <m:dPr>
                              <m:ctrlP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′−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b>
                      </m:sSub>
                    </m:oMath>
                  </m:oMathPara>
                </a14:m>
                <a:endPara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𝐶𝑟</m:t>
                      </m:r>
                      <m:f>
                        <m:fPr>
                          <m:ctrlP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𝑃𝑖</m:t>
                          </m:r>
                        </m:num>
                        <m:den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den>
                      </m:f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sSup>
                            <m:sSupPr>
                              <m:ctrlP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 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𝑃𝑖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pt-B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pt-B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</m:acc>
                        </m:e>
                        <m:sub>
                          <m:sSup>
                            <m:sSupPr>
                              <m:ctrlP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𝐶𝑖</m:t>
                      </m:r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′</m:t>
                      </m:r>
                      <m:f>
                        <m:fPr>
                          <m:ctrlP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𝑃𝑖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FA44B26E-76E6-4CD7-AF1D-B30EDF43D0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3330" y="3023036"/>
                <a:ext cx="5355184" cy="39508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5666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1339E-8B18-4CFE-B9C8-0F7263FD8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20680" cy="1325563"/>
          </a:xfrm>
        </p:spPr>
        <p:txBody>
          <a:bodyPr>
            <a:normAutofit/>
          </a:bodyPr>
          <a:lstStyle/>
          <a:p>
            <a:pPr algn="ctr"/>
            <a:r>
              <a:rPr lang="pt-BR" sz="6000" dirty="0">
                <a:solidFill>
                  <a:schemeClr val="accent1">
                    <a:lumMod val="75000"/>
                  </a:schemeClr>
                </a:solidFill>
              </a:rPr>
              <a:t>Resultados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7CCD68-C6CE-431D-AD74-31641357A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240" y="1824356"/>
            <a:ext cx="5989320" cy="1191895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0070C0"/>
              </a:buClr>
            </a:pPr>
            <a:r>
              <a:rPr lang="pt-BR" dirty="0"/>
              <a:t>Simulação para 3 cilindros</a:t>
            </a:r>
          </a:p>
          <a:p>
            <a:pPr>
              <a:buClr>
                <a:srgbClr val="0070C0"/>
              </a:buClr>
            </a:pPr>
            <a:r>
              <a:rPr lang="pt-BR" dirty="0"/>
              <a:t>Utilização do </a:t>
            </a:r>
            <a:r>
              <a:rPr lang="pt-BR" i="1" dirty="0" err="1"/>
              <a:t>Scilab</a:t>
            </a:r>
            <a:r>
              <a:rPr lang="pt-BR" dirty="0"/>
              <a:t>  </a:t>
            </a:r>
          </a:p>
          <a:p>
            <a:pPr>
              <a:buClr>
                <a:srgbClr val="0070C0"/>
              </a:buClr>
            </a:pPr>
            <a:r>
              <a:rPr lang="pt-BR" dirty="0"/>
              <a:t>Variação temporal das pressões nos cilindros </a:t>
            </a:r>
          </a:p>
          <a:p>
            <a:pPr marL="0" indent="0">
              <a:buClr>
                <a:srgbClr val="0070C0"/>
              </a:buClr>
              <a:buNone/>
            </a:pPr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66F4C43-F09A-46F0-BE81-CFB1BD169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770C-F365-4144-9C48-107192192552}" type="slidenum">
              <a:rPr lang="pt-BR" smtClean="0"/>
              <a:t>7</a:t>
            </a:fld>
            <a:endParaRPr lang="pt-BR"/>
          </a:p>
        </p:txBody>
      </p:sp>
      <p:pic>
        <p:nvPicPr>
          <p:cNvPr id="7" name="Imagem 6" descr="Gráfico&#10;&#10;Descrição gerada automaticamente">
            <a:extLst>
              <a:ext uri="{FF2B5EF4-FFF2-40B4-BE49-F238E27FC236}">
                <a16:creationId xmlns:a16="http://schemas.microsoft.com/office/drawing/2014/main" id="{94A1D869-E98B-4F8F-8092-2EEE775B43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01600"/>
            <a:ext cx="5543550" cy="405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0503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267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Abadi</vt:lpstr>
      <vt:lpstr>Arial</vt:lpstr>
      <vt:lpstr>Calibri</vt:lpstr>
      <vt:lpstr>Calibri Light</vt:lpstr>
      <vt:lpstr>Cambria Math</vt:lpstr>
      <vt:lpstr>Tema do Office</vt:lpstr>
      <vt:lpstr>Sistema de Freios de Trens</vt:lpstr>
      <vt:lpstr>Introdução </vt:lpstr>
      <vt:lpstr>Modelo 2 cilindros</vt:lpstr>
      <vt:lpstr>Modelo 2 cilindros</vt:lpstr>
      <vt:lpstr>Modelo 2 cilindros</vt:lpstr>
      <vt:lpstr>Modelo N cilindros</vt:lpstr>
      <vt:lpstr>Resultados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de Freios de Trens</dc:title>
  <dc:creator>Gabriel Camargo</dc:creator>
  <cp:lastModifiedBy>Gabriel Camargo</cp:lastModifiedBy>
  <cp:revision>10</cp:revision>
  <dcterms:created xsi:type="dcterms:W3CDTF">2020-10-05T20:23:20Z</dcterms:created>
  <dcterms:modified xsi:type="dcterms:W3CDTF">2020-10-06T14:04:42Z</dcterms:modified>
</cp:coreProperties>
</file>