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66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7E6EC-5791-4FC2-9467-C094C7ADD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1EE063-ED3E-4B27-B83C-E9F6FD30E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533849-120D-409F-9E23-EFCFC6C7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9D1B9-75BA-4AD0-805A-5704D688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774FCB-E4F4-4A92-8A86-AD426149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44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B0C4A-9240-4ADC-A275-2725E445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F0F120-1027-4C30-B72E-BBE7D5E88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6B87DC-D317-4C20-961A-902A690B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E7F167-CB37-4AB9-8E81-FC098912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E4321D-71AC-425E-A85A-35AA3A97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69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4F22C-A779-4538-91A6-06F52AA94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63F549-7789-4241-8E57-4B3A6F3EB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9DA18C-A071-4650-8702-91CA97A3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DF549E-6877-4BE4-B1A5-2BFDA5D6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412321-95D0-4447-B9E7-36A2C543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48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C5452-B6C9-4244-BC0F-F88F5BB7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DD614-A359-4FA5-B565-C78CF3ED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A03EE0-B473-4F38-947D-6C7214ED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14F126-9521-4D15-974B-B6D1D6F6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50719C-2E92-4573-96D1-C9A43172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56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11616-A58B-4B85-8DF0-0B6A08D1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D0CC0-A7E0-4442-9FAE-4BD5D9429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217700-A1C8-4D00-B1DD-4747587A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0B062D-0A4D-48F4-9B6A-42A7AC02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BE2C04-0F20-49BB-841E-7158279C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4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8DD40-1437-4D0C-929A-7FF4A816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867BA8-1024-40F3-AC38-4DB161B1E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CF4B57-F6AA-4D41-BE1D-0179B16D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C6837C-0249-4407-B078-5072EC6E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D3BBEF-BBB8-49FA-BF83-63C39B36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04D623-DF92-4D61-9B56-D7DD4F89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48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E1D3F-BB10-40F3-BC44-B63DCFD8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C930AC-1F31-4684-945B-8EEB8552C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F843AA-B414-4EF5-98C1-551D0209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EF4A91-623D-4618-9B9A-39233E561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D9BF351-5345-48DF-80FA-FD8C7B642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5DF3E31-AAAD-465E-93EC-BECF54EA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CE9ED3-1392-41CC-9C86-7CAF231D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7C9786-230F-4BF8-AAB2-026904AC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91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7EDC2-DF38-4A09-B7F7-CD46A4D1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7ABB29-9C3C-41DB-9DCD-891E2E83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EFC8CF-A558-4768-8BEB-1DB76071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79802C-B7C9-4A56-B19F-87BCE16C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85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593532-3197-460D-A3F8-990D31CC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267EF6-3C16-48E6-9F01-E642A98A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F22406-309B-47C2-B794-E4370F4C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89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2C2E6-5E65-49A7-BFE2-334E61A7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13D649-323E-404B-B5CA-C9E8B119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59E122-84A0-4180-A6EB-D9AFF48A9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634747-578F-415D-AFE2-3DCB76BB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D5A44A-20DE-4F90-B3B2-A6FA17BE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30657C-F67F-4458-BB3B-3B9DFA00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4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084E5-6342-4980-B82D-F3EF73AF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E82966-7EF8-4930-8DB5-A5E070D1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B8D2B3-D59A-4FDF-849D-59DA438C1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3DC42F-F89F-49F1-9B02-7DFA7922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4FF778-6D1D-4B48-B2F6-86B513E1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CB18C8-6DFD-4259-868A-21BA5730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32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5C0A4E8-B7EC-4436-B441-C61D7C7D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FDA7C9-F0F3-43CB-8A17-D1A41297C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FC4726-5E9B-491A-A796-CA40955BF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C516-4A15-464E-94D5-4FDDF8B5ADFE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3F8F10-8BA4-4FA6-9B77-EFCF30DA0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84AE91-F12E-4AD2-A2BC-D2F3C3DAE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A395-FF4B-4139-9925-D30F08653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85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572F0-96A5-46BB-ABA3-B4A4D220A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3950"/>
            <a:ext cx="9144000" cy="2387600"/>
          </a:xfrm>
        </p:spPr>
        <p:txBody>
          <a:bodyPr>
            <a:no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AVALIAÇÃO DO CICLO DE VIDA ENERGÉTICA DO ETANOL DE COMBUSTÍVEL NO BRASIL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7AA411-B59F-4B6E-8D55-55D7AAB41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André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Sader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Garcia –   9818804</a:t>
            </a:r>
          </a:p>
          <a:p>
            <a:pPr algn="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Cleiton de Oliveira Batista –   9818450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Murillo Roberto Zaccarias Raggio – 10319672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A7AA411-B59F-4B6E-8D55-55D7AAB4130F}"/>
              </a:ext>
            </a:extLst>
          </p:cNvPr>
          <p:cNvSpPr txBox="1">
            <a:spLocks/>
          </p:cNvSpPr>
          <p:nvPr/>
        </p:nvSpPr>
        <p:spPr>
          <a:xfrm>
            <a:off x="1524000" y="29118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OMETTO, A.R.; ROMA,W.N.L.; ORTEGA, E.</a:t>
            </a:r>
          </a:p>
          <a:p>
            <a:pPr>
              <a:lnSpc>
                <a:spcPct val="10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EMBRAPA Monitoramento por Satélite</a:t>
            </a:r>
          </a:p>
          <a:p>
            <a:pPr>
              <a:lnSpc>
                <a:spcPct val="10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USP Escola de Engenharia de São Carlos, SHS</a:t>
            </a:r>
          </a:p>
          <a:p>
            <a:pPr>
              <a:lnSpc>
                <a:spcPct val="10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UNICAMP Faculdade de Engenharia de Alimentos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DO CICLO DE VIDA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AFC64E-81C3-4B4A-AFD3-5C91DCF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688"/>
            <a:ext cx="10515600" cy="4351338"/>
          </a:xfrm>
          <a:solidFill>
            <a:schemeClr val="bg1">
              <a:lumMod val="95000"/>
              <a:alpha val="50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técnica de </a:t>
            </a:r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quantificação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impactos ambientais possíveis associados a um produto ou processo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 apresenta uma possível aplicação da análise emergética para apoiar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LCA,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Fornecendo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indicadores para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avaliar: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uso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Esgotamento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recursos em LCA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estudo de caso enfocando o ciclo de vida do etanol combustível, de cana-de-açúcar no Brasil.</a:t>
            </a:r>
          </a:p>
        </p:txBody>
      </p:sp>
    </p:spTree>
    <p:extLst>
      <p:ext uri="{BB962C8B-B14F-4D97-AF65-F5344CB8AC3E}">
        <p14:creationId xmlns:p14="http://schemas.microsoft.com/office/powerpoint/2010/main" val="41006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4BAB5EC-265F-472A-BB9F-DCEB1E227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703" y="407128"/>
            <a:ext cx="3848523" cy="298471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89565-6314-4AC2-9E7F-9F0674BA4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40" y="3363309"/>
            <a:ext cx="10515600" cy="3111063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atividade 5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é subdividida em operações e processos unitários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moagem de cana, tratamento de suco, fermentação e destilação. 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produtos da moagem da cana são o caldo, o torta de filtro e o bagaço. A fermentação do caldo dá álcool; a torta de filtro é utilizada como fertilizante juntamente com a vinhaça. </a:t>
            </a:r>
          </a:p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Para a avaliação do ciclo de vida emergético do álcool no Brasil, algumas considerações foram feitas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lphaLcParenBoth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Vida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útil de 15 anos para todos equipamento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AutoNum type="alphaLcParenBoth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dados foram coletados “in loco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pPr marL="342900" indent="-342900">
              <a:buAutoNum type="alphaLcParenBoth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insumo usado for reciclado produto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foi contabilizada a emergia total do ciclo de vida, portanto não há dupla contabilidade.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ACCAABF-1C8B-4B4B-A0FB-610A583C059C}"/>
              </a:ext>
            </a:extLst>
          </p:cNvPr>
          <p:cNvSpPr/>
          <p:nvPr/>
        </p:nvSpPr>
        <p:spPr>
          <a:xfrm>
            <a:off x="825540" y="407128"/>
            <a:ext cx="5606462" cy="28623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Foram consideradas as seguintes atividades: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Atividade 1: Preparação do solo;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Atividade 2: Plantio de Cana-de-Açúcar;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Atividade 3: Aplicação de Pesticidas;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Atividade 4: Colheita da Cana-de-Açúcar;</a:t>
            </a:r>
          </a:p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Atividade 5: Processo Industrial do Álcool;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Atividade 6: Geração de Vapor e Energia Elétrica;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Atividade 7: Irrigação com vinhaça (subproduto);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Atividade 8: Armazenamento e Transporte de Álcool;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Atividade 9: Uso de Álcool Combustível. </a:t>
            </a:r>
          </a:p>
        </p:txBody>
      </p:sp>
    </p:spTree>
    <p:extLst>
      <p:ext uri="{BB962C8B-B14F-4D97-AF65-F5344CB8AC3E}">
        <p14:creationId xmlns:p14="http://schemas.microsoft.com/office/powerpoint/2010/main" val="30380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7D121C-DEEC-48F8-A99A-429DBD605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83" y="257073"/>
            <a:ext cx="9383434" cy="48012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06D6A83-9F99-4890-96EB-6BCA6AECD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554" y="5226509"/>
            <a:ext cx="6296892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5CD7D-C133-4973-BFA6-44D3415E27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3AFB70-7855-4119-B5A2-ACD327DA3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988"/>
            <a:ext cx="5400000" cy="4351338"/>
          </a:xfrm>
          <a:solidFill>
            <a:schemeClr val="bg1">
              <a:lumMod val="95000"/>
              <a:alpha val="50000"/>
            </a:schemeClr>
          </a:solidFill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pt-BR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Transformidade</a:t>
            </a:r>
            <a:r>
              <a:rPr lang="pt-B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do ciclo de vida: </a:t>
            </a:r>
            <a:endParaRPr lang="pt-BR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valor de 2,23x10^13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sej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/kg encontrado para álcool de ciclo de vida 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transformidade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é maior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 que 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transformidade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do álcool (6,7x10^12)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sej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/ kg), devido à inclusão de mais etapas na cadeia de atividades.</a:t>
            </a:r>
          </a:p>
          <a:p>
            <a:pPr marL="0" indent="0" algn="just">
              <a:buNone/>
            </a:pP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2) Taxa de carga ambiental do ciclo de vida: </a:t>
            </a:r>
            <a:endParaRPr lang="pt-BR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taxa de carga ambiental encontrada é de 45, que é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considerada extremamente elevada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devido à grande quantidade de agrotóxicos utilizados e a alto valor emergético dos carros.</a:t>
            </a:r>
          </a:p>
          <a:p>
            <a:pPr marL="0" indent="0" algn="just">
              <a:buNone/>
            </a:pP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3) Renovação do ciclo de vida: </a:t>
            </a:r>
            <a:endParaRPr lang="pt-BR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renovabilidade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do ciclo é de apenas 2%, indicando que apesar sendo o álcool considerado um combustível renovável,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seu ciclo de vida é extremamente dependente de insumos não renováveis ​​da economia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devido ao grande uso de agroquímicos, fósseis combustíveis e máquinas de aço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04B3B75-B867-4F85-94D4-0C187D890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849" y="2459518"/>
            <a:ext cx="5410473" cy="19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5CD7D-C133-4973-BFA6-44D3415E27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3AFB70-7855-4119-B5A2-ACD327DA3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688"/>
            <a:ext cx="5400000" cy="4351338"/>
          </a:xfrm>
          <a:solidFill>
            <a:schemeClr val="bg1">
              <a:lumMod val="95000"/>
              <a:alpha val="50000"/>
            </a:schemeClr>
          </a:solidFill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4) Taxa de investimento em emergia do ciclo de vida:</a:t>
            </a:r>
          </a:p>
          <a:p>
            <a:pPr marL="0" indent="0" algn="just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taxa de investimento em emergia do ciclo de vida do álcool é quase 32, demonstrando que os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insumos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emergéticos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vindos da economia são 32 vezes maior do que os recursos da natureza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devido ao alto consumo de agroquímicos, fósseis combustíveis e máquinas de aço.</a:t>
            </a:r>
          </a:p>
          <a:p>
            <a:pPr marL="0" indent="0" algn="just">
              <a:buNone/>
            </a:pP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5) Taxa de rendimento emergencial do ciclo de vida:</a:t>
            </a:r>
          </a:p>
          <a:p>
            <a:pPr marL="0" indent="0" algn="just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rendimento de 1,03 significa que 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ciclo de vida do etanol adsorve quase toda a energia solar captada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6) Sustentabilidade do ciclo de vida:</a:t>
            </a:r>
          </a:p>
          <a:p>
            <a:pPr marL="0" indent="0" algn="just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Foi encontrado o índice de 0,02, significando que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 demanda por energia não renovável é muito maior do que a receita natural de emergia renovável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04B3B75-B867-4F85-94D4-0C187D890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799" y="2459518"/>
            <a:ext cx="5410473" cy="19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58A197-B8A8-422C-888D-37CBDC87A4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maior consumo de emergia do ciclo de vida do álcool se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deve: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Aos materiais 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Uso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intenso de produtos químicos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pesticidas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herbicidas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Consumo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óleo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Portanto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diminuição do uso destes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fundamental para melhorar a eficiência da atividade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ciclo.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elevado dispêndio de água, contribuiu para que os Recursos Renováveis fossem a segunda maior contribuição.</a:t>
            </a:r>
          </a:p>
        </p:txBody>
      </p:sp>
    </p:spTree>
    <p:extLst>
      <p:ext uri="{BB962C8B-B14F-4D97-AF65-F5344CB8AC3E}">
        <p14:creationId xmlns:p14="http://schemas.microsoft.com/office/powerpoint/2010/main" val="22980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E5969-65FF-495B-9D01-C862C48C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ATUALIZAÇÃO DOS DADOS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ela 18">
            <a:extLst>
              <a:ext uri="{FF2B5EF4-FFF2-40B4-BE49-F238E27FC236}">
                <a16:creationId xmlns:a16="http://schemas.microsoft.com/office/drawing/2014/main" id="{E6DC2CFB-C7E1-4546-85F7-6F41146D6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594743"/>
              </p:ext>
            </p:extLst>
          </p:nvPr>
        </p:nvGraphicFramePr>
        <p:xfrm>
          <a:off x="1745422" y="2131060"/>
          <a:ext cx="87011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289">
                  <a:extLst>
                    <a:ext uri="{9D8B030D-6E8A-4147-A177-3AD203B41FA5}">
                      <a16:colId xmlns:a16="http://schemas.microsoft.com/office/drawing/2014/main" val="3927699722"/>
                    </a:ext>
                  </a:extLst>
                </a:gridCol>
                <a:gridCol w="2175289">
                  <a:extLst>
                    <a:ext uri="{9D8B030D-6E8A-4147-A177-3AD203B41FA5}">
                      <a16:colId xmlns:a16="http://schemas.microsoft.com/office/drawing/2014/main" val="2611236701"/>
                    </a:ext>
                  </a:extLst>
                </a:gridCol>
                <a:gridCol w="1898925">
                  <a:extLst>
                    <a:ext uri="{9D8B030D-6E8A-4147-A177-3AD203B41FA5}">
                      <a16:colId xmlns:a16="http://schemas.microsoft.com/office/drawing/2014/main" val="2160490844"/>
                    </a:ext>
                  </a:extLst>
                </a:gridCol>
                <a:gridCol w="2451653">
                  <a:extLst>
                    <a:ext uri="{9D8B030D-6E8A-4147-A177-3AD203B41FA5}">
                      <a16:colId xmlns:a16="http://schemas.microsoft.com/office/drawing/2014/main" val="3404603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50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 mi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Milhões de hectares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3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mi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Milhões de toneladas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0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Açúcar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 mi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Milhões de toneladas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4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Álcool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bi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 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Bilhões de Litros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641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7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875050"/>
                  </a:ext>
                </a:extLst>
              </a:tr>
            </a:tbl>
          </a:graphicData>
        </a:graphic>
      </p:graphicFrame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DC49E73B-58E4-459F-A7F9-CFF34CB0C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5480601"/>
            <a:ext cx="10820400" cy="443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Houve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pouca diferença 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produtividade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entre o ano do estudo e o presente.</a:t>
            </a:r>
          </a:p>
        </p:txBody>
      </p:sp>
    </p:spTree>
    <p:extLst>
      <p:ext uri="{BB962C8B-B14F-4D97-AF65-F5344CB8AC3E}">
        <p14:creationId xmlns:p14="http://schemas.microsoft.com/office/powerpoint/2010/main" val="38970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730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AVALIAÇÃO DO CICLO DE VIDA ENERGÉTICA DO ETANOL DE COMBUSTÍVEL NO BRASIL</vt:lpstr>
      <vt:lpstr>AVALIAÇÃO DO CICLO DE VIDA</vt:lpstr>
      <vt:lpstr>Apresentação do PowerPoint</vt:lpstr>
      <vt:lpstr>Apresentação do PowerPoint</vt:lpstr>
      <vt:lpstr>RESULTADOS</vt:lpstr>
      <vt:lpstr>RESULTADOS</vt:lpstr>
      <vt:lpstr>CONCLUSÃO</vt:lpstr>
      <vt:lpstr>ATUALIZAÇÃO DOS DADOS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DO CICLO DE VIDA ENERGÉTICA DO ETANOL DE COMBUSTÍVEL NO BRASIL</dc:title>
  <dc:creator>Murillo Raggio</dc:creator>
  <cp:lastModifiedBy>Cleiton</cp:lastModifiedBy>
  <cp:revision>19</cp:revision>
  <dcterms:created xsi:type="dcterms:W3CDTF">2020-10-26T21:26:53Z</dcterms:created>
  <dcterms:modified xsi:type="dcterms:W3CDTF">2020-10-27T00:42:00Z</dcterms:modified>
</cp:coreProperties>
</file>