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1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16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CA52F80-9C83-4289-BBA5-7C654422E9B3}" type="datetime1">
              <a:rPr lang="pt-BR" smtClean="0"/>
              <a:t>26/11/2023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DC0C31-3BFD-43A2-B8EE-356E8F332F6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6CA52EA-DC4D-439B-95BA-0B8EA67725C9}" type="datetime1">
              <a:rPr lang="pt-BR" noProof="0" smtClean="0"/>
              <a:t>26/11/2023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87908AF-65BE-457F-9D87-289A548E61FF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7596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864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5073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893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272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1731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2791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1971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0913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497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041400"/>
            <a:ext cx="12192000" cy="42164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rtl="0">
              <a:spcBef>
                <a:spcPct val="0"/>
              </a:spcBef>
              <a:buNone/>
            </a:pPr>
            <a:endParaRPr lang="pt-BR" sz="4400" b="0" cap="none" spc="0" noProof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noFill/>
        </p:spPr>
        <p:txBody>
          <a:bodyPr rtlCol="0" anchor="b"/>
          <a:lstStyle>
            <a:lvl1pPr algn="ctr">
              <a:defRPr sz="6000" b="0" cap="none" spc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 rtlCol="0"/>
          <a:lstStyle>
            <a:lvl1pPr marL="0" indent="0" algn="ctr">
              <a:buNone/>
              <a:defRPr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A8BAD0-E8C6-4412-AF6F-398DD0D670E2}" type="datetime1">
              <a:rPr lang="pt-BR" noProof="0" smtClean="0"/>
              <a:t>26/11/2023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460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 smtClean="0"/>
              <a:t>Editar estilos de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56F546-445B-49CF-8BAD-1F094B3C047C}" type="datetime1">
              <a:rPr lang="pt-BR" noProof="0" smtClean="0"/>
              <a:t>26/11/2023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303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pt-BR" noProof="0" smtClean="0"/>
              <a:t>Editar estilos de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6C9A55-4D01-459A-AA13-9EFEDE7AE839}" type="datetime1">
              <a:rPr lang="pt-BR" noProof="0" smtClean="0"/>
              <a:t>26/11/2023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246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 smtClean="0"/>
              <a:t>Editar estilos de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43A328-E187-45A1-91C5-54DF95C38534}" type="datetime1">
              <a:rPr lang="pt-BR" noProof="0" smtClean="0"/>
              <a:t>26/11/2023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085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t-BR" noProof="0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6BD473-2103-4D8A-9075-4F2D994DAE2A}" type="datetime1">
              <a:rPr lang="pt-BR" noProof="0" smtClean="0"/>
              <a:t>26/11/2023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734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t-BR" noProof="0" smtClean="0"/>
              <a:t>Editar estilos de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t-BR" noProof="0" smtClean="0"/>
              <a:t>Editar estilos de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3D531C-7989-4BCE-8745-A1EE30491D42}" type="datetime1">
              <a:rPr lang="pt-BR" noProof="0" smtClean="0"/>
              <a:t>26/11/2023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645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 smtClean="0"/>
              <a:t>Editar estilos de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 smtClean="0"/>
              <a:t>Editar estilos de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8F4F5C-E93D-4957-B0DE-DE667CEADB03}" type="datetime1">
              <a:rPr lang="pt-BR" noProof="0" smtClean="0"/>
              <a:t>26/11/2023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068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3A396B-D782-4909-95CE-631A2AAF603B}" type="datetime1">
              <a:rPr lang="pt-BR" noProof="0" smtClean="0"/>
              <a:t>26/11/2023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210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2163F6-8637-4CCF-A3AE-11B8B225B479}" type="datetime1">
              <a:rPr lang="pt-BR" noProof="0" smtClean="0"/>
              <a:t>26/11/2023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443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 spc="-1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Editar estilos de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447D8D-9C0B-4494-A15A-9A1DC00EA479}" type="datetime1">
              <a:rPr lang="pt-BR" noProof="0" smtClean="0"/>
              <a:t>26/11/2023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060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8A8C80-AF0A-4A75-9657-EE7BD876D04E}" type="datetime1">
              <a:rPr lang="pt-BR" noProof="0" smtClean="0"/>
              <a:t>26/11/2023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36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 smtClean="0"/>
              <a:t>Clique para editar o estilo de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FE06C5B5-6600-439A-B51B-FF91137892A7}" type="datetime1">
              <a:rPr lang="pt-BR" noProof="0" smtClean="0"/>
              <a:t>26/11/2023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FD068D91-5085-43EA-8734-9AB23AC0958B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774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-100" baseline="0">
          <a:ln w="0"/>
          <a:solidFill>
            <a:schemeClr val="tx2">
              <a:lumMod val="50000"/>
            </a:schemeClr>
          </a:solidFill>
          <a:effectLst>
            <a:outerShdw blurRad="38100" dist="19050" dir="2700000" algn="tl" rotWithShape="0">
              <a:schemeClr val="tx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Century Schoolbook" panose="02040604050505020304" pitchFamily="18" charset="0"/>
              </a:rPr>
              <a:t>Joel Barbosa (1964)</a:t>
            </a:r>
            <a:endParaRPr lang="pt-BR" dirty="0">
              <a:latin typeface="Century Schoolbook" panose="02040604050505020304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75" y="1690688"/>
            <a:ext cx="4310742" cy="5167311"/>
          </a:xfrm>
        </p:spPr>
      </p:pic>
    </p:spTree>
    <p:extLst>
      <p:ext uri="{BB962C8B-B14F-4D97-AF65-F5344CB8AC3E}">
        <p14:creationId xmlns:p14="http://schemas.microsoft.com/office/powerpoint/2010/main" val="4994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2769325" y="0"/>
            <a:ext cx="6283235" cy="68580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5" y="0"/>
            <a:ext cx="6283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1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91800" cy="3736612"/>
          </a:xfrm>
        </p:spPr>
        <p:txBody>
          <a:bodyPr>
            <a:normAutofit/>
          </a:bodyPr>
          <a:lstStyle/>
          <a:p>
            <a:r>
              <a:rPr lang="pt-BR" sz="3100" dirty="0" smtClean="0">
                <a:effectLst/>
                <a:latin typeface="Century Schoolbook" panose="02040604050505020304" pitchFamily="18" charset="0"/>
              </a:rPr>
              <a:t>Referências:</a:t>
            </a:r>
            <a:br>
              <a:rPr lang="pt-BR" sz="3100" dirty="0" smtClean="0">
                <a:effectLst/>
                <a:latin typeface="Century Schoolbook" panose="02040604050505020304" pitchFamily="18" charset="0"/>
              </a:rPr>
            </a:br>
            <a:r>
              <a:rPr lang="pt-BR" sz="3100" dirty="0">
                <a:effectLst/>
                <a:latin typeface="Century Schoolbook" panose="02040604050505020304" pitchFamily="18" charset="0"/>
              </a:rPr>
              <a:t/>
            </a:r>
            <a:br>
              <a:rPr lang="pt-BR" sz="3100" dirty="0">
                <a:effectLst/>
                <a:latin typeface="Century Schoolbook" panose="02040604050505020304" pitchFamily="18" charset="0"/>
              </a:rPr>
            </a:br>
            <a:r>
              <a:rPr lang="pt-BR" sz="3100" dirty="0">
                <a:effectLst/>
                <a:latin typeface="Century Schoolbook" panose="02040604050505020304" pitchFamily="18" charset="0"/>
              </a:rPr>
              <a:t>BARBOSA, Joel. Regência. Da Capo. Método Elementar Para o Ensino Coletivo e/ou Individual de Instrumentos de Banda. Jundiaí, São </a:t>
            </a:r>
            <a:r>
              <a:rPr lang="pt-BR" sz="3100" dirty="0" smtClean="0">
                <a:effectLst/>
                <a:latin typeface="Century Schoolbook" panose="02040604050505020304" pitchFamily="18" charset="0"/>
              </a:rPr>
              <a:t>Paulo 2004</a:t>
            </a:r>
            <a:r>
              <a:rPr lang="pt-BR" sz="3100" dirty="0">
                <a:effectLst/>
                <a:latin typeface="Century Schoolbook" panose="02040604050505020304" pitchFamily="18" charset="0"/>
              </a:rPr>
              <a:t>.</a:t>
            </a:r>
            <a:r>
              <a:rPr lang="pt-BR" sz="2000" dirty="0">
                <a:latin typeface="Century Schoolbook" panose="02040604050505020304" pitchFamily="18" charset="0"/>
              </a:rPr>
              <a:t/>
            </a:r>
            <a:br>
              <a:rPr lang="pt-BR" sz="2000" dirty="0">
                <a:latin typeface="Century Schoolbook" panose="02040604050505020304" pitchFamily="18" charset="0"/>
              </a:rPr>
            </a:br>
            <a:endParaRPr lang="pt-BR" sz="2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8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Schoolbook" panose="02040604050505020304" pitchFamily="18" charset="0"/>
              </a:rPr>
              <a:t>Joel Luís da Silva Barbosa</a:t>
            </a:r>
            <a:endParaRPr lang="pt-BR" dirty="0">
              <a:latin typeface="Century Schoolbook" panose="020406040505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000" dirty="0">
                <a:latin typeface="Century Schoolbook" panose="02040604050505020304" pitchFamily="18" charset="0"/>
              </a:rPr>
              <a:t>Iniciou na Banda da Guarda Mirim de Piracicaba, SP. </a:t>
            </a:r>
            <a:endParaRPr lang="pt-BR" sz="2000" dirty="0" smtClean="0">
              <a:latin typeface="Century Schoolbook" panose="02040604050505020304" pitchFamily="18" charset="0"/>
            </a:endParaRPr>
          </a:p>
          <a:p>
            <a:r>
              <a:rPr lang="pt-BR" sz="2000" dirty="0" smtClean="0">
                <a:latin typeface="Century Schoolbook" panose="02040604050505020304" pitchFamily="18" charset="0"/>
              </a:rPr>
              <a:t>Graduou-se </a:t>
            </a:r>
            <a:r>
              <a:rPr lang="pt-BR" sz="2000" dirty="0">
                <a:latin typeface="Century Schoolbook" panose="02040604050505020304" pitchFamily="18" charset="0"/>
              </a:rPr>
              <a:t>em clarineta pelo Conservatório Dramático e Musical Dr. Carlos de Campos de Tatuí, SP. </a:t>
            </a:r>
            <a:endParaRPr lang="pt-BR" sz="2000" dirty="0" smtClean="0">
              <a:latin typeface="Century Schoolbook" panose="02040604050505020304" pitchFamily="18" charset="0"/>
            </a:endParaRPr>
          </a:p>
          <a:p>
            <a:r>
              <a:rPr lang="pt-BR" sz="2000" dirty="0" smtClean="0">
                <a:latin typeface="Century Schoolbook" panose="02040604050505020304" pitchFamily="18" charset="0"/>
              </a:rPr>
              <a:t>Obteve </a:t>
            </a:r>
            <a:r>
              <a:rPr lang="pt-BR" sz="2000" dirty="0">
                <a:latin typeface="Century Schoolbook" panose="02040604050505020304" pitchFamily="18" charset="0"/>
              </a:rPr>
              <a:t>os graus de bacharel em clarineta pela Universidade Estadual de Campinas (1989) e de mestrado (MM) e doutorado (DMA), também neste instrumento, pela </a:t>
            </a:r>
            <a:r>
              <a:rPr lang="pt-BR" sz="2000" dirty="0" err="1">
                <a:latin typeface="Century Schoolbook" panose="02040604050505020304" pitchFamily="18" charset="0"/>
              </a:rPr>
              <a:t>University</a:t>
            </a:r>
            <a:r>
              <a:rPr lang="pt-BR" sz="2000" dirty="0">
                <a:latin typeface="Century Schoolbook" panose="02040604050505020304" pitchFamily="18" charset="0"/>
              </a:rPr>
              <a:t> </a:t>
            </a:r>
            <a:r>
              <a:rPr lang="pt-BR" sz="2000" dirty="0" err="1">
                <a:latin typeface="Century Schoolbook" panose="02040604050505020304" pitchFamily="18" charset="0"/>
              </a:rPr>
              <a:t>of</a:t>
            </a:r>
            <a:r>
              <a:rPr lang="pt-BR" sz="2000" dirty="0">
                <a:latin typeface="Century Schoolbook" panose="02040604050505020304" pitchFamily="18" charset="0"/>
              </a:rPr>
              <a:t> Washington em 1992 e 1994, respectivamente. </a:t>
            </a:r>
            <a:endParaRPr lang="pt-BR" sz="2000" dirty="0" smtClean="0">
              <a:latin typeface="Century Schoolbook" panose="02040604050505020304" pitchFamily="18" charset="0"/>
            </a:endParaRPr>
          </a:p>
          <a:p>
            <a:r>
              <a:rPr lang="pt-BR" sz="2000" dirty="0" smtClean="0">
                <a:latin typeface="Century Schoolbook" panose="02040604050505020304" pitchFamily="18" charset="0"/>
              </a:rPr>
              <a:t>Atualmente </a:t>
            </a:r>
            <a:r>
              <a:rPr lang="pt-BR" sz="2000" dirty="0">
                <a:latin typeface="Century Schoolbook" panose="02040604050505020304" pitchFamily="18" charset="0"/>
              </a:rPr>
              <a:t>é professor titular de clarineta da Escola de Música da Universidade Federal da Bahia. </a:t>
            </a:r>
            <a:endParaRPr lang="pt-BR" sz="2000" dirty="0" smtClean="0">
              <a:latin typeface="Century Schoolbook" panose="02040604050505020304" pitchFamily="18" charset="0"/>
            </a:endParaRPr>
          </a:p>
          <a:p>
            <a:r>
              <a:rPr lang="pt-BR" sz="2000" dirty="0" smtClean="0">
                <a:latin typeface="Century Schoolbook" panose="02040604050505020304" pitchFamily="18" charset="0"/>
              </a:rPr>
              <a:t>Atua </a:t>
            </a:r>
            <a:r>
              <a:rPr lang="pt-BR" sz="2000" dirty="0">
                <a:latin typeface="Century Schoolbook" panose="02040604050505020304" pitchFamily="18" charset="0"/>
              </a:rPr>
              <a:t>como professor dos cursos de mestrado e doutorado desta Escola, com trabalhos nos seguintes temas: clarineta, banda, ensino em grupo e método de banda. Além disso, desenvolve trabalhos de ensino de instrumentos para formação de bandas em comunidades. </a:t>
            </a:r>
            <a:endParaRPr lang="pt-BR" sz="2000" dirty="0" smtClean="0">
              <a:latin typeface="Century Schoolbook" panose="02040604050505020304" pitchFamily="18" charset="0"/>
            </a:endParaRPr>
          </a:p>
          <a:p>
            <a:r>
              <a:rPr lang="pt-BR" sz="2000" dirty="0" smtClean="0">
                <a:latin typeface="Century Schoolbook" panose="02040604050505020304" pitchFamily="18" charset="0"/>
              </a:rPr>
              <a:t>Tem </a:t>
            </a:r>
            <a:r>
              <a:rPr lang="pt-BR" sz="2000" dirty="0">
                <a:latin typeface="Century Schoolbook" panose="02040604050505020304" pitchFamily="18" charset="0"/>
              </a:rPr>
              <a:t>atuado como clarinetista e regente de banda em diversos grupos e festivais. </a:t>
            </a:r>
            <a:endParaRPr lang="pt-BR" sz="2000" dirty="0" smtClean="0">
              <a:latin typeface="Century Schoolbook" panose="02040604050505020304" pitchFamily="18" charset="0"/>
            </a:endParaRPr>
          </a:p>
          <a:p>
            <a:r>
              <a:rPr lang="pt-BR" sz="2000" dirty="0" smtClean="0">
                <a:latin typeface="Century Schoolbook" panose="02040604050505020304" pitchFamily="18" charset="0"/>
              </a:rPr>
              <a:t>Foi </a:t>
            </a:r>
            <a:r>
              <a:rPr lang="pt-BR" sz="2000" dirty="0">
                <a:latin typeface="Century Schoolbook" panose="02040604050505020304" pitchFamily="18" charset="0"/>
              </a:rPr>
              <a:t>membro da comissão de </a:t>
            </a:r>
            <a:r>
              <a:rPr lang="pt-BR" sz="2000" dirty="0" err="1">
                <a:latin typeface="Century Schoolbook" panose="02040604050505020304" pitchFamily="18" charset="0"/>
              </a:rPr>
              <a:t>Community</a:t>
            </a:r>
            <a:r>
              <a:rPr lang="pt-BR" sz="2000" dirty="0">
                <a:latin typeface="Century Schoolbook" panose="02040604050505020304" pitchFamily="18" charset="0"/>
              </a:rPr>
              <a:t> Music </a:t>
            </a:r>
            <a:r>
              <a:rPr lang="pt-BR" sz="2000" dirty="0" err="1">
                <a:latin typeface="Century Schoolbook" panose="02040604050505020304" pitchFamily="18" charset="0"/>
              </a:rPr>
              <a:t>Activities</a:t>
            </a:r>
            <a:r>
              <a:rPr lang="pt-BR" sz="2000" dirty="0">
                <a:latin typeface="Century Schoolbook" panose="02040604050505020304" pitchFamily="18" charset="0"/>
              </a:rPr>
              <a:t> da </a:t>
            </a:r>
            <a:r>
              <a:rPr lang="pt-BR" sz="2000" dirty="0" err="1">
                <a:latin typeface="Century Schoolbook" panose="02040604050505020304" pitchFamily="18" charset="0"/>
              </a:rPr>
              <a:t>International</a:t>
            </a:r>
            <a:r>
              <a:rPr lang="pt-BR" sz="2000" dirty="0">
                <a:latin typeface="Century Schoolbook" panose="02040604050505020304" pitchFamily="18" charset="0"/>
              </a:rPr>
              <a:t> </a:t>
            </a:r>
            <a:r>
              <a:rPr lang="pt-BR" sz="2000" dirty="0" err="1">
                <a:latin typeface="Century Schoolbook" panose="02040604050505020304" pitchFamily="18" charset="0"/>
              </a:rPr>
              <a:t>Society</a:t>
            </a:r>
            <a:r>
              <a:rPr lang="pt-BR" sz="2000" dirty="0">
                <a:latin typeface="Century Schoolbook" panose="02040604050505020304" pitchFamily="18" charset="0"/>
              </a:rPr>
              <a:t> for Music </a:t>
            </a:r>
            <a:r>
              <a:rPr lang="pt-BR" sz="2000" dirty="0" err="1">
                <a:latin typeface="Century Schoolbook" panose="02040604050505020304" pitchFamily="18" charset="0"/>
              </a:rPr>
              <a:t>Education</a:t>
            </a:r>
            <a:r>
              <a:rPr lang="pt-BR" sz="2000" dirty="0">
                <a:latin typeface="Century Schoolbook" panose="02040604050505020304" pitchFamily="18" charset="0"/>
              </a:rPr>
              <a:t> (ISME</a:t>
            </a:r>
            <a:r>
              <a:rPr lang="pt-BR" sz="2000" dirty="0" smtClean="0">
                <a:latin typeface="Century Schoolbook" panose="02040604050505020304" pitchFamily="18" charset="0"/>
              </a:rPr>
              <a:t>).</a:t>
            </a:r>
            <a:endParaRPr lang="pt-BR" sz="2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838200" y="836022"/>
            <a:ext cx="10515600" cy="5682343"/>
          </a:xfrm>
        </p:spPr>
        <p:txBody>
          <a:bodyPr rtlCol="0"/>
          <a:lstStyle/>
          <a:p>
            <a:pPr marL="0" lvl="0" indent="0" rtl="0">
              <a:buNone/>
            </a:pPr>
            <a:r>
              <a:rPr lang="pt-BR" sz="3200" dirty="0" smtClean="0">
                <a:latin typeface="Century Schoolbook" panose="02040604050505020304" pitchFamily="18" charset="0"/>
              </a:rPr>
              <a:t>Publicações:</a:t>
            </a:r>
          </a:p>
          <a:p>
            <a:pPr marL="0" lvl="0" indent="0" rtl="0">
              <a:buNone/>
            </a:pPr>
            <a:endParaRPr lang="pt-BR" sz="3200" dirty="0" smtClean="0">
              <a:latin typeface="Century Schoolbook" panose="02040604050505020304" pitchFamily="18" charset="0"/>
            </a:endParaRPr>
          </a:p>
          <a:p>
            <a:r>
              <a:rPr lang="pt-BR" sz="3200" dirty="0" smtClean="0">
                <a:latin typeface="Century Schoolbook" panose="02040604050505020304" pitchFamily="18" charset="0"/>
              </a:rPr>
              <a:t>Método Da Capo</a:t>
            </a:r>
          </a:p>
          <a:p>
            <a:r>
              <a:rPr lang="pt-BR" sz="3200" dirty="0" smtClean="0">
                <a:latin typeface="Century Schoolbook" panose="02040604050505020304" pitchFamily="18" charset="0"/>
              </a:rPr>
              <a:t>Método Da Capo Arco</a:t>
            </a:r>
          </a:p>
          <a:p>
            <a:r>
              <a:rPr lang="pt-BR" sz="3200" dirty="0" smtClean="0">
                <a:latin typeface="Century Schoolbook" panose="02040604050505020304" pitchFamily="18" charset="0"/>
              </a:rPr>
              <a:t>Método Da Capo Dedilhadas</a:t>
            </a:r>
          </a:p>
          <a:p>
            <a:r>
              <a:rPr lang="pt-BR" sz="3200" dirty="0" smtClean="0">
                <a:latin typeface="Century Schoolbook" panose="02040604050505020304" pitchFamily="18" charset="0"/>
              </a:rPr>
              <a:t>Método Da Capo Criatividade</a:t>
            </a:r>
            <a:endParaRPr lang="pt-BR" sz="3200" dirty="0" smtClean="0">
              <a:latin typeface="Century Schoolbook" panose="02040604050505020304" pitchFamily="18" charset="0"/>
            </a:endParaRP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6058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34143" y="875210"/>
            <a:ext cx="10515600" cy="5682343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latin typeface="Century Schoolbook" panose="02040604050505020304" pitchFamily="18" charset="0"/>
              </a:rPr>
              <a:t>Método Da Capo</a:t>
            </a:r>
          </a:p>
          <a:p>
            <a:pPr marL="0" indent="0">
              <a:buNone/>
            </a:pPr>
            <a:endParaRPr lang="pt-BR" dirty="0">
              <a:latin typeface="Century Schoolbook" panose="02040604050505020304" pitchFamily="18" charset="0"/>
            </a:endParaRPr>
          </a:p>
          <a:p>
            <a:r>
              <a:rPr lang="pt-BR" dirty="0">
                <a:latin typeface="Century Schoolbook" panose="02040604050505020304" pitchFamily="18" charset="0"/>
              </a:rPr>
              <a:t>Método Elementar para o Ensino </a:t>
            </a:r>
            <a:r>
              <a:rPr lang="pt-BR" dirty="0" smtClean="0">
                <a:latin typeface="Century Schoolbook" panose="02040604050505020304" pitchFamily="18" charset="0"/>
              </a:rPr>
              <a:t>Coletivo </a:t>
            </a:r>
            <a:r>
              <a:rPr lang="pt-BR" dirty="0">
                <a:latin typeface="Century Schoolbook" panose="02040604050505020304" pitchFamily="18" charset="0"/>
              </a:rPr>
              <a:t>de </a:t>
            </a:r>
            <a:r>
              <a:rPr lang="pt-BR" dirty="0" smtClean="0">
                <a:latin typeface="Century Schoolbook" panose="02040604050505020304" pitchFamily="18" charset="0"/>
              </a:rPr>
              <a:t>Banda.</a:t>
            </a:r>
          </a:p>
          <a:p>
            <a:r>
              <a:rPr lang="pt-BR" dirty="0" smtClean="0">
                <a:latin typeface="Century Schoolbook" panose="02040604050505020304" pitchFamily="18" charset="0"/>
              </a:rPr>
              <a:t>O método foi tese de doutorado do Prof. Joel Barbosa.</a:t>
            </a:r>
          </a:p>
          <a:p>
            <a:r>
              <a:rPr lang="pt-BR" dirty="0" smtClean="0">
                <a:latin typeface="Century Schoolbook" panose="02040604050505020304" pitchFamily="18" charset="0"/>
              </a:rPr>
              <a:t>O método é constituído por livro de regência, e livros de todos instrumentos que compõe uma banda de música. (flauta, oboé, clarineta, saxofones, trompa, trompete, trombone, eufônio, tuba, percussão sem afinação, e percussão com afinação)</a:t>
            </a:r>
          </a:p>
          <a:p>
            <a:r>
              <a:rPr lang="pt-BR" dirty="0" smtClean="0">
                <a:latin typeface="Century Schoolbook" panose="02040604050505020304" pitchFamily="18" charset="0"/>
              </a:rPr>
              <a:t>O método é organizado para que as aulas sejam feitas de forma prática e teórica.</a:t>
            </a:r>
          </a:p>
          <a:p>
            <a:r>
              <a:rPr lang="pt-BR" dirty="0" smtClean="0">
                <a:latin typeface="Century Schoolbook" panose="02040604050505020304" pitchFamily="18" charset="0"/>
              </a:rPr>
              <a:t>Por orientação do prof. Joel, o canto deve estar presente nas aulas, como prática de solfejo das lições.</a:t>
            </a:r>
            <a:endParaRPr lang="pt-BR" dirty="0">
              <a:latin typeface="Century Schoolbook" panose="02040604050505020304" pitchFamily="18" charset="0"/>
            </a:endParaRPr>
          </a:p>
          <a:p>
            <a:endParaRPr lang="pt-BR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691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34143" y="875210"/>
            <a:ext cx="10515600" cy="5682343"/>
          </a:xfrm>
        </p:spPr>
        <p:txBody>
          <a:bodyPr rtlCol="0">
            <a:normAutofit/>
          </a:bodyPr>
          <a:lstStyle/>
          <a:p>
            <a:endParaRPr lang="pt-BR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4" y="875209"/>
            <a:ext cx="10515600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2756263" y="0"/>
            <a:ext cx="6296298" cy="68580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63" y="0"/>
            <a:ext cx="6296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2769325" y="0"/>
            <a:ext cx="6283235" cy="68580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6" y="0"/>
            <a:ext cx="6283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2769325" y="0"/>
            <a:ext cx="6283235" cy="68580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5" y="0"/>
            <a:ext cx="6283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2769325" y="0"/>
            <a:ext cx="6283235" cy="68580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4" y="0"/>
            <a:ext cx="6283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6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design de partitura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208268_TF03460577.potx" id="{EEE8469F-0AA5-476F-AC20-75D38DB5D245}" vid="{42BB77FE-BB34-40FD-89CD-4BA0C5E72979}"/>
    </a:ext>
  </a:extLst>
</a:theme>
</file>

<file path=ppt/theme/theme2.xml><?xml version="1.0" encoding="utf-8"?>
<a:theme xmlns:a="http://schemas.openxmlformats.org/drawingml/2006/main" name="Tema do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com design de partitura</Template>
  <TotalTime>60</TotalTime>
  <Words>313</Words>
  <Application>Microsoft Office PowerPoint</Application>
  <PresentationFormat>Widescreen</PresentationFormat>
  <Paragraphs>48</Paragraphs>
  <Slides>11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Century Schoolbook</vt:lpstr>
      <vt:lpstr>Modelo de design de partitura</vt:lpstr>
      <vt:lpstr>Joel Barbosa (1964)</vt:lpstr>
      <vt:lpstr>Joel Luís da Silva Barbosa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Referências:  BARBOSA, Joel. Regência. Da Capo. Método Elementar Para o Ensino Coletivo e/ou Individual de Instrumentos de Banda. Jundiaí, São Paulo 2004.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Joel Barbosa (1964)</dc:title>
  <dc:creator>Rodrigo Paulo de Jesus</dc:creator>
  <cp:lastModifiedBy>Rodrigo Paulo de Jesus</cp:lastModifiedBy>
  <cp:revision>7</cp:revision>
  <dcterms:created xsi:type="dcterms:W3CDTF">2023-11-26T13:06:55Z</dcterms:created>
  <dcterms:modified xsi:type="dcterms:W3CDTF">2023-11-26T14:07:03Z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