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7"/>
  </p:notesMasterIdLst>
  <p:sldIdLst>
    <p:sldId id="259" r:id="rId2"/>
    <p:sldId id="258" r:id="rId3"/>
    <p:sldId id="306" r:id="rId4"/>
    <p:sldId id="307" r:id="rId5"/>
    <p:sldId id="308" r:id="rId6"/>
    <p:sldId id="309" r:id="rId7"/>
    <p:sldId id="257" r:id="rId8"/>
    <p:sldId id="310" r:id="rId9"/>
    <p:sldId id="311" r:id="rId10"/>
    <p:sldId id="312" r:id="rId11"/>
    <p:sldId id="313" r:id="rId12"/>
    <p:sldId id="314" r:id="rId13"/>
    <p:sldId id="316" r:id="rId14"/>
    <p:sldId id="318" r:id="rId15"/>
    <p:sldId id="317" r:id="rId16"/>
    <p:sldId id="320" r:id="rId17"/>
    <p:sldId id="319" r:id="rId18"/>
    <p:sldId id="321" r:id="rId19"/>
    <p:sldId id="322" r:id="rId20"/>
    <p:sldId id="323" r:id="rId21"/>
    <p:sldId id="326" r:id="rId22"/>
    <p:sldId id="325" r:id="rId23"/>
    <p:sldId id="324" r:id="rId24"/>
    <p:sldId id="331" r:id="rId25"/>
    <p:sldId id="332" r:id="rId26"/>
    <p:sldId id="334" r:id="rId27"/>
    <p:sldId id="329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</p:sldIdLst>
  <p:sldSz cx="9144000" cy="5143500" type="screen16x9"/>
  <p:notesSz cx="6858000" cy="9144000"/>
  <p:embeddedFontLst>
    <p:embeddedFont>
      <p:font typeface="Alata" panose="020B0604020202020204" charset="0"/>
      <p:regular r:id="rId38"/>
    </p:embeddedFont>
    <p:embeddedFont>
      <p:font typeface="Cambria Math" panose="02040503050406030204" pitchFamily="18" charset="0"/>
      <p:regular r:id="rId39"/>
    </p:embeddedFont>
    <p:embeddedFont>
      <p:font typeface="Chivo" panose="020B0604020202020204" charset="0"/>
      <p:regular r:id="rId40"/>
      <p:bold r:id="rId41"/>
      <p:italic r:id="rId42"/>
      <p:boldItalic r:id="rId43"/>
    </p:embeddedFont>
    <p:embeddedFont>
      <p:font typeface="Public Sans Thin" panose="020B0604020202020204" charset="0"/>
      <p:bold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A4CF74-C75F-4A96-A1C6-398163C22CEB}">
  <a:tblStyle styleId="{6CA4CF74-C75F-4A96-A1C6-398163C22C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CA37215-D2F4-485E-B67A-71FFE971740C}" styleName="Table_1">
    <a:wholeTbl>
      <a:tcTxStyle b="off" i="off">
        <a:font>
          <a:latin typeface="Calibri"/>
          <a:ea typeface="Calibri"/>
          <a:cs typeface="Calibri"/>
        </a:font>
        <a:srgbClr val="737572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FF6"/>
          </a:solidFill>
        </a:fill>
      </a:tcStyle>
    </a:wholeTbl>
    <a:band1H>
      <a:tcTxStyle/>
      <a:tcStyle>
        <a:tcBdr/>
        <a:fill>
          <a:solidFill>
            <a:srgbClr val="CBDEE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EE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229DCE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229DCE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229DCE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229DCE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95244" autoAdjust="0"/>
  </p:normalViewPr>
  <p:slideViewPr>
    <p:cSldViewPr snapToGrid="0">
      <p:cViewPr>
        <p:scale>
          <a:sx n="100" d="100"/>
          <a:sy n="100" d="100"/>
        </p:scale>
        <p:origin x="-758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9b962886d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9b962886d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888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558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6118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993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862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9b962886d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9b962886d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0627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643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942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9b962886da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9b962886da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800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9b962886da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9b962886da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98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9b962886d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9b962886d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40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695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123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664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67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713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050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6756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976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807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9b962886d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9b962886d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3843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28327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1223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805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5748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6430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0396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14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011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593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b962886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b962886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69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9b962886d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9b962886d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13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4839675" y="880975"/>
            <a:ext cx="4304400" cy="97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839675" y="2119948"/>
            <a:ext cx="383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4839675" y="849275"/>
            <a:ext cx="17760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5500" b="1">
                <a:solidFill>
                  <a:srgbClr val="040B1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4839675" y="3266548"/>
            <a:ext cx="30090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22"/>
          <p:cNvGrpSpPr/>
          <p:nvPr/>
        </p:nvGrpSpPr>
        <p:grpSpPr>
          <a:xfrm rot="5400000">
            <a:off x="2419244" y="-1524132"/>
            <a:ext cx="4305538" cy="8229577"/>
            <a:chOff x="495300" y="390525"/>
            <a:chExt cx="8201025" cy="4990950"/>
          </a:xfrm>
        </p:grpSpPr>
        <p:grpSp>
          <p:nvGrpSpPr>
            <p:cNvPr id="213" name="Google Shape;213;p22"/>
            <p:cNvGrpSpPr/>
            <p:nvPr/>
          </p:nvGrpSpPr>
          <p:grpSpPr>
            <a:xfrm>
              <a:off x="495300" y="390525"/>
              <a:ext cx="8201025" cy="4105275"/>
              <a:chOff x="495300" y="542925"/>
              <a:chExt cx="8201025" cy="4105275"/>
            </a:xfrm>
          </p:grpSpPr>
          <p:sp>
            <p:nvSpPr>
              <p:cNvPr id="214" name="Google Shape;214;p22"/>
              <p:cNvSpPr/>
              <p:nvPr/>
            </p:nvSpPr>
            <p:spPr>
              <a:xfrm>
                <a:off x="495300" y="542925"/>
                <a:ext cx="8201025" cy="4105275"/>
              </a:xfrm>
              <a:custGeom>
                <a:avLst/>
                <a:gdLst/>
                <a:ahLst/>
                <a:cxnLst/>
                <a:rect l="l" t="t" r="r" b="b"/>
                <a:pathLst>
                  <a:path w="328041" h="164211" extrusionOk="0">
                    <a:moveTo>
                      <a:pt x="0" y="54483"/>
                    </a:moveTo>
                    <a:lnTo>
                      <a:pt x="0" y="0"/>
                    </a:lnTo>
                    <a:lnTo>
                      <a:pt x="328041" y="0"/>
                    </a:lnTo>
                    <a:lnTo>
                      <a:pt x="328041" y="164211"/>
                    </a:lnTo>
                  </a:path>
                </a:pathLst>
              </a:custGeom>
              <a:noFill/>
              <a:ln w="19050" cap="flat" cmpd="sng">
                <a:solidFill>
                  <a:srgbClr val="FFD80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15" name="Google Shape;215;p22"/>
              <p:cNvCxnSpPr/>
              <p:nvPr/>
            </p:nvCxnSpPr>
            <p:spPr>
              <a:xfrm>
                <a:off x="495300" y="1853208"/>
                <a:ext cx="0" cy="981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80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cxnSp>
          <p:nvCxnSpPr>
            <p:cNvPr id="216" name="Google Shape;216;p22"/>
            <p:cNvCxnSpPr/>
            <p:nvPr/>
          </p:nvCxnSpPr>
          <p:spPr>
            <a:xfrm>
              <a:off x="8696325" y="4486275"/>
              <a:ext cx="0" cy="895200"/>
            </a:xfrm>
            <a:prstGeom prst="straightConnector1">
              <a:avLst/>
            </a:prstGeom>
            <a:noFill/>
            <a:ln w="19050" cap="flat" cmpd="sng">
              <a:solidFill>
                <a:srgbClr val="FFD80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23"/>
          <p:cNvGrpSpPr/>
          <p:nvPr/>
        </p:nvGrpSpPr>
        <p:grpSpPr>
          <a:xfrm rot="-5400000" flipH="1">
            <a:off x="2419244" y="-1524132"/>
            <a:ext cx="4305538" cy="8229577"/>
            <a:chOff x="495300" y="390525"/>
            <a:chExt cx="8201025" cy="4990950"/>
          </a:xfrm>
        </p:grpSpPr>
        <p:grpSp>
          <p:nvGrpSpPr>
            <p:cNvPr id="220" name="Google Shape;220;p23"/>
            <p:cNvGrpSpPr/>
            <p:nvPr/>
          </p:nvGrpSpPr>
          <p:grpSpPr>
            <a:xfrm>
              <a:off x="495300" y="390525"/>
              <a:ext cx="8201025" cy="4105275"/>
              <a:chOff x="495300" y="542925"/>
              <a:chExt cx="8201025" cy="4105275"/>
            </a:xfrm>
          </p:grpSpPr>
          <p:sp>
            <p:nvSpPr>
              <p:cNvPr id="221" name="Google Shape;221;p23"/>
              <p:cNvSpPr/>
              <p:nvPr/>
            </p:nvSpPr>
            <p:spPr>
              <a:xfrm>
                <a:off x="495300" y="542925"/>
                <a:ext cx="8201025" cy="4105275"/>
              </a:xfrm>
              <a:custGeom>
                <a:avLst/>
                <a:gdLst/>
                <a:ahLst/>
                <a:cxnLst/>
                <a:rect l="l" t="t" r="r" b="b"/>
                <a:pathLst>
                  <a:path w="328041" h="164211" extrusionOk="0">
                    <a:moveTo>
                      <a:pt x="0" y="54483"/>
                    </a:moveTo>
                    <a:lnTo>
                      <a:pt x="0" y="0"/>
                    </a:lnTo>
                    <a:lnTo>
                      <a:pt x="328041" y="0"/>
                    </a:lnTo>
                    <a:lnTo>
                      <a:pt x="328041" y="164211"/>
                    </a:lnTo>
                  </a:path>
                </a:pathLst>
              </a:custGeom>
              <a:noFill/>
              <a:ln w="19050" cap="flat" cmpd="sng">
                <a:solidFill>
                  <a:srgbClr val="FFD80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22" name="Google Shape;222;p23"/>
              <p:cNvCxnSpPr/>
              <p:nvPr/>
            </p:nvCxnSpPr>
            <p:spPr>
              <a:xfrm>
                <a:off x="495300" y="1853208"/>
                <a:ext cx="0" cy="981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80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cxnSp>
          <p:nvCxnSpPr>
            <p:cNvPr id="223" name="Google Shape;223;p23"/>
            <p:cNvCxnSpPr/>
            <p:nvPr/>
          </p:nvCxnSpPr>
          <p:spPr>
            <a:xfrm>
              <a:off x="8696325" y="4486275"/>
              <a:ext cx="0" cy="895200"/>
            </a:xfrm>
            <a:prstGeom prst="straightConnector1">
              <a:avLst/>
            </a:prstGeom>
            <a:noFill/>
            <a:ln w="19050" cap="flat" cmpd="sng">
              <a:solidFill>
                <a:srgbClr val="FFD80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040B1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13100" y="1104850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tamaran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tamaran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tamaran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tamaran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tamaran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tamaran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tamaran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tamaran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0" y="419100"/>
            <a:ext cx="6486600" cy="541500"/>
          </a:xfrm>
          <a:prstGeom prst="rect">
            <a:avLst/>
          </a:prstGeom>
          <a:solidFill>
            <a:srgbClr val="FFD8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0B1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 rot="10800000" flipH="1">
            <a:off x="471488" y="-9532"/>
            <a:ext cx="8201025" cy="4752882"/>
            <a:chOff x="495300" y="390525"/>
            <a:chExt cx="8201025" cy="4990950"/>
          </a:xfrm>
        </p:grpSpPr>
        <p:grpSp>
          <p:nvGrpSpPr>
            <p:cNvPr id="27" name="Google Shape;27;p4"/>
            <p:cNvGrpSpPr/>
            <p:nvPr/>
          </p:nvGrpSpPr>
          <p:grpSpPr>
            <a:xfrm>
              <a:off x="495300" y="390525"/>
              <a:ext cx="8201025" cy="4105275"/>
              <a:chOff x="495300" y="542925"/>
              <a:chExt cx="8201025" cy="4105275"/>
            </a:xfrm>
          </p:grpSpPr>
          <p:sp>
            <p:nvSpPr>
              <p:cNvPr id="28" name="Google Shape;28;p4"/>
              <p:cNvSpPr/>
              <p:nvPr/>
            </p:nvSpPr>
            <p:spPr>
              <a:xfrm>
                <a:off x="495300" y="542925"/>
                <a:ext cx="8201025" cy="4105275"/>
              </a:xfrm>
              <a:custGeom>
                <a:avLst/>
                <a:gdLst/>
                <a:ahLst/>
                <a:cxnLst/>
                <a:rect l="l" t="t" r="r" b="b"/>
                <a:pathLst>
                  <a:path w="328041" h="164211" extrusionOk="0">
                    <a:moveTo>
                      <a:pt x="0" y="54483"/>
                    </a:moveTo>
                    <a:lnTo>
                      <a:pt x="0" y="0"/>
                    </a:lnTo>
                    <a:lnTo>
                      <a:pt x="328041" y="0"/>
                    </a:lnTo>
                    <a:lnTo>
                      <a:pt x="328041" y="164211"/>
                    </a:lnTo>
                  </a:path>
                </a:pathLst>
              </a:custGeom>
              <a:noFill/>
              <a:ln w="19050" cap="flat" cmpd="sng">
                <a:solidFill>
                  <a:srgbClr val="FFD80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9" name="Google Shape;29;p4"/>
              <p:cNvCxnSpPr/>
              <p:nvPr/>
            </p:nvCxnSpPr>
            <p:spPr>
              <a:xfrm>
                <a:off x="495300" y="1853208"/>
                <a:ext cx="0" cy="981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80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cxnSp>
          <p:nvCxnSpPr>
            <p:cNvPr id="30" name="Google Shape;30;p4"/>
            <p:cNvCxnSpPr/>
            <p:nvPr/>
          </p:nvCxnSpPr>
          <p:spPr>
            <a:xfrm>
              <a:off x="8696325" y="4486275"/>
              <a:ext cx="0" cy="895200"/>
            </a:xfrm>
            <a:prstGeom prst="straightConnector1">
              <a:avLst/>
            </a:prstGeom>
            <a:noFill/>
            <a:ln w="19050" cap="flat" cmpd="sng">
              <a:solidFill>
                <a:srgbClr val="FFD80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subTitle" idx="1"/>
          </p:nvPr>
        </p:nvSpPr>
        <p:spPr>
          <a:xfrm>
            <a:off x="713225" y="10767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817325" y="19051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9"/>
          <p:cNvGrpSpPr/>
          <p:nvPr/>
        </p:nvGrpSpPr>
        <p:grpSpPr>
          <a:xfrm>
            <a:off x="471488" y="390518"/>
            <a:ext cx="8201025" cy="4752882"/>
            <a:chOff x="495300" y="390525"/>
            <a:chExt cx="8201025" cy="4990950"/>
          </a:xfrm>
        </p:grpSpPr>
        <p:grpSp>
          <p:nvGrpSpPr>
            <p:cNvPr id="70" name="Google Shape;70;p9"/>
            <p:cNvGrpSpPr/>
            <p:nvPr/>
          </p:nvGrpSpPr>
          <p:grpSpPr>
            <a:xfrm>
              <a:off x="495300" y="390525"/>
              <a:ext cx="8201025" cy="4105275"/>
              <a:chOff x="495300" y="542925"/>
              <a:chExt cx="8201025" cy="4105275"/>
            </a:xfrm>
          </p:grpSpPr>
          <p:sp>
            <p:nvSpPr>
              <p:cNvPr id="71" name="Google Shape;71;p9"/>
              <p:cNvSpPr/>
              <p:nvPr/>
            </p:nvSpPr>
            <p:spPr>
              <a:xfrm>
                <a:off x="495300" y="542925"/>
                <a:ext cx="8201025" cy="4105275"/>
              </a:xfrm>
              <a:custGeom>
                <a:avLst/>
                <a:gdLst/>
                <a:ahLst/>
                <a:cxnLst/>
                <a:rect l="l" t="t" r="r" b="b"/>
                <a:pathLst>
                  <a:path w="328041" h="164211" extrusionOk="0">
                    <a:moveTo>
                      <a:pt x="0" y="54483"/>
                    </a:moveTo>
                    <a:lnTo>
                      <a:pt x="0" y="0"/>
                    </a:lnTo>
                    <a:lnTo>
                      <a:pt x="328041" y="0"/>
                    </a:lnTo>
                    <a:lnTo>
                      <a:pt x="328041" y="164211"/>
                    </a:lnTo>
                  </a:path>
                </a:pathLst>
              </a:custGeom>
              <a:noFill/>
              <a:ln w="19050" cap="flat" cmpd="sng">
                <a:solidFill>
                  <a:srgbClr val="FFD80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72" name="Google Shape;72;p9"/>
              <p:cNvCxnSpPr/>
              <p:nvPr/>
            </p:nvCxnSpPr>
            <p:spPr>
              <a:xfrm>
                <a:off x="495300" y="1853208"/>
                <a:ext cx="0" cy="981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80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cxnSp>
          <p:nvCxnSpPr>
            <p:cNvPr id="73" name="Google Shape;73;p9"/>
            <p:cNvCxnSpPr/>
            <p:nvPr/>
          </p:nvCxnSpPr>
          <p:spPr>
            <a:xfrm>
              <a:off x="8696325" y="4486275"/>
              <a:ext cx="0" cy="895200"/>
            </a:xfrm>
            <a:prstGeom prst="straightConnector1">
              <a:avLst/>
            </a:prstGeom>
            <a:noFill/>
            <a:ln w="19050" cap="flat" cmpd="sng">
              <a:solidFill>
                <a:srgbClr val="FFD80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77" name="Google Shape;77;p10"/>
          <p:cNvGrpSpPr/>
          <p:nvPr/>
        </p:nvGrpSpPr>
        <p:grpSpPr>
          <a:xfrm rot="10800000" flipH="1">
            <a:off x="471488" y="-9532"/>
            <a:ext cx="8201025" cy="4752882"/>
            <a:chOff x="495300" y="390525"/>
            <a:chExt cx="8201025" cy="4990950"/>
          </a:xfrm>
        </p:grpSpPr>
        <p:grpSp>
          <p:nvGrpSpPr>
            <p:cNvPr id="78" name="Google Shape;78;p10"/>
            <p:cNvGrpSpPr/>
            <p:nvPr/>
          </p:nvGrpSpPr>
          <p:grpSpPr>
            <a:xfrm>
              <a:off x="495300" y="390525"/>
              <a:ext cx="8201025" cy="4105275"/>
              <a:chOff x="495300" y="542925"/>
              <a:chExt cx="8201025" cy="4105275"/>
            </a:xfrm>
          </p:grpSpPr>
          <p:sp>
            <p:nvSpPr>
              <p:cNvPr id="79" name="Google Shape;79;p10"/>
              <p:cNvSpPr/>
              <p:nvPr/>
            </p:nvSpPr>
            <p:spPr>
              <a:xfrm>
                <a:off x="495300" y="542925"/>
                <a:ext cx="8201025" cy="4105275"/>
              </a:xfrm>
              <a:custGeom>
                <a:avLst/>
                <a:gdLst/>
                <a:ahLst/>
                <a:cxnLst/>
                <a:rect l="l" t="t" r="r" b="b"/>
                <a:pathLst>
                  <a:path w="328041" h="164211" extrusionOk="0">
                    <a:moveTo>
                      <a:pt x="0" y="54483"/>
                    </a:moveTo>
                    <a:lnTo>
                      <a:pt x="0" y="0"/>
                    </a:lnTo>
                    <a:lnTo>
                      <a:pt x="328041" y="0"/>
                    </a:lnTo>
                    <a:lnTo>
                      <a:pt x="328041" y="164211"/>
                    </a:lnTo>
                  </a:path>
                </a:pathLst>
              </a:custGeom>
              <a:noFill/>
              <a:ln w="19050" cap="flat" cmpd="sng">
                <a:solidFill>
                  <a:srgbClr val="FFD80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80" name="Google Shape;80;p10"/>
              <p:cNvCxnSpPr/>
              <p:nvPr/>
            </p:nvCxnSpPr>
            <p:spPr>
              <a:xfrm>
                <a:off x="495300" y="1853208"/>
                <a:ext cx="0" cy="981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80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cxnSp>
          <p:nvCxnSpPr>
            <p:cNvPr id="81" name="Google Shape;81;p10"/>
            <p:cNvCxnSpPr/>
            <p:nvPr/>
          </p:nvCxnSpPr>
          <p:spPr>
            <a:xfrm>
              <a:off x="8696325" y="4486275"/>
              <a:ext cx="0" cy="895200"/>
            </a:xfrm>
            <a:prstGeom prst="straightConnector1">
              <a:avLst/>
            </a:prstGeom>
            <a:noFill/>
            <a:ln w="19050" cap="flat" cmpd="sng">
              <a:solidFill>
                <a:srgbClr val="FFD80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1" y="25"/>
            <a:ext cx="9144000" cy="51434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658699" y="2486300"/>
            <a:ext cx="1892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800" b="1">
                <a:solidFill>
                  <a:srgbClr val="FFCE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720199" y="3064100"/>
            <a:ext cx="17697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2" hasCustomPrompt="1"/>
          </p:nvPr>
        </p:nvSpPr>
        <p:spPr>
          <a:xfrm>
            <a:off x="1200049" y="1662788"/>
            <a:ext cx="8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3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ctrTitle" idx="3"/>
          </p:nvPr>
        </p:nvSpPr>
        <p:spPr>
          <a:xfrm>
            <a:off x="2636866" y="2486300"/>
            <a:ext cx="1892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800" b="1">
                <a:solidFill>
                  <a:srgbClr val="FFCE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4"/>
          </p:nvPr>
        </p:nvSpPr>
        <p:spPr>
          <a:xfrm>
            <a:off x="2694666" y="3064100"/>
            <a:ext cx="17739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5" hasCustomPrompt="1"/>
          </p:nvPr>
        </p:nvSpPr>
        <p:spPr>
          <a:xfrm>
            <a:off x="3178016" y="1662788"/>
            <a:ext cx="8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3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ctrTitle" idx="6"/>
          </p:nvPr>
        </p:nvSpPr>
        <p:spPr>
          <a:xfrm>
            <a:off x="4615034" y="2486300"/>
            <a:ext cx="189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800" b="1">
                <a:solidFill>
                  <a:srgbClr val="FFCE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7"/>
          </p:nvPr>
        </p:nvSpPr>
        <p:spPr>
          <a:xfrm>
            <a:off x="4673334" y="3064100"/>
            <a:ext cx="17739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8" hasCustomPrompt="1"/>
          </p:nvPr>
        </p:nvSpPr>
        <p:spPr>
          <a:xfrm>
            <a:off x="5155984" y="1662788"/>
            <a:ext cx="8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3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ctrTitle" idx="9"/>
          </p:nvPr>
        </p:nvSpPr>
        <p:spPr>
          <a:xfrm>
            <a:off x="6592601" y="2486300"/>
            <a:ext cx="1892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800" b="1">
                <a:solidFill>
                  <a:srgbClr val="FFCE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3"/>
          </p:nvPr>
        </p:nvSpPr>
        <p:spPr>
          <a:xfrm>
            <a:off x="6652001" y="3064100"/>
            <a:ext cx="17739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4" hasCustomPrompt="1"/>
          </p:nvPr>
        </p:nvSpPr>
        <p:spPr>
          <a:xfrm>
            <a:off x="7133951" y="1662788"/>
            <a:ext cx="8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3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Font typeface="Alata"/>
              <a:buNone/>
              <a:defRPr sz="4800" b="1">
                <a:solidFill>
                  <a:srgbClr val="20124D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/>
          <p:nvPr/>
        </p:nvSpPr>
        <p:spPr>
          <a:xfrm flipH="1">
            <a:off x="2662163" y="419100"/>
            <a:ext cx="6486600" cy="541500"/>
          </a:xfrm>
          <a:prstGeom prst="rect">
            <a:avLst/>
          </a:prstGeom>
          <a:solidFill>
            <a:srgbClr val="FFD8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15"/>
          </p:nvPr>
        </p:nvSpPr>
        <p:spPr>
          <a:xfrm flipH="1">
            <a:off x="718038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0B1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 rot="10800000">
            <a:off x="471488" y="-9532"/>
            <a:ext cx="8201025" cy="4752882"/>
            <a:chOff x="495300" y="390525"/>
            <a:chExt cx="8201025" cy="4990950"/>
          </a:xfrm>
        </p:grpSpPr>
        <p:grpSp>
          <p:nvGrpSpPr>
            <p:cNvPr id="110" name="Google Shape;110;p13"/>
            <p:cNvGrpSpPr/>
            <p:nvPr/>
          </p:nvGrpSpPr>
          <p:grpSpPr>
            <a:xfrm>
              <a:off x="495300" y="390525"/>
              <a:ext cx="8201025" cy="4105275"/>
              <a:chOff x="495300" y="542925"/>
              <a:chExt cx="8201025" cy="4105275"/>
            </a:xfrm>
          </p:grpSpPr>
          <p:sp>
            <p:nvSpPr>
              <p:cNvPr id="111" name="Google Shape;111;p13"/>
              <p:cNvSpPr/>
              <p:nvPr/>
            </p:nvSpPr>
            <p:spPr>
              <a:xfrm>
                <a:off x="495300" y="542925"/>
                <a:ext cx="8201025" cy="4105275"/>
              </a:xfrm>
              <a:custGeom>
                <a:avLst/>
                <a:gdLst/>
                <a:ahLst/>
                <a:cxnLst/>
                <a:rect l="l" t="t" r="r" b="b"/>
                <a:pathLst>
                  <a:path w="328041" h="164211" extrusionOk="0">
                    <a:moveTo>
                      <a:pt x="0" y="54483"/>
                    </a:moveTo>
                    <a:lnTo>
                      <a:pt x="0" y="0"/>
                    </a:lnTo>
                    <a:lnTo>
                      <a:pt x="328041" y="0"/>
                    </a:lnTo>
                    <a:lnTo>
                      <a:pt x="328041" y="164211"/>
                    </a:lnTo>
                  </a:path>
                </a:pathLst>
              </a:custGeom>
              <a:noFill/>
              <a:ln w="19050" cap="flat" cmpd="sng">
                <a:solidFill>
                  <a:srgbClr val="FFD80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112" name="Google Shape;112;p13"/>
              <p:cNvCxnSpPr/>
              <p:nvPr/>
            </p:nvCxnSpPr>
            <p:spPr>
              <a:xfrm>
                <a:off x="495300" y="1853208"/>
                <a:ext cx="0" cy="981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80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cxnSp>
          <p:nvCxnSpPr>
            <p:cNvPr id="113" name="Google Shape;113;p13"/>
            <p:cNvCxnSpPr/>
            <p:nvPr/>
          </p:nvCxnSpPr>
          <p:spPr>
            <a:xfrm>
              <a:off x="8696325" y="4486275"/>
              <a:ext cx="0" cy="895200"/>
            </a:xfrm>
            <a:prstGeom prst="straightConnector1">
              <a:avLst/>
            </a:prstGeom>
            <a:noFill/>
            <a:ln w="19050" cap="flat" cmpd="sng">
              <a:solidFill>
                <a:srgbClr val="FFD80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">
    <p:bg>
      <p:bgPr>
        <a:solidFill>
          <a:srgbClr val="040B1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 flipH="1">
            <a:off x="-1" y="25"/>
            <a:ext cx="9144000" cy="514344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 flipH="1">
            <a:off x="2662163" y="419100"/>
            <a:ext cx="6486600" cy="541500"/>
          </a:xfrm>
          <a:prstGeom prst="rect">
            <a:avLst/>
          </a:prstGeom>
          <a:solidFill>
            <a:srgbClr val="FFD8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 flipH="1">
            <a:off x="718038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0B1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3" name="Google Shape;123;p15"/>
          <p:cNvGrpSpPr/>
          <p:nvPr/>
        </p:nvGrpSpPr>
        <p:grpSpPr>
          <a:xfrm rot="10800000">
            <a:off x="471488" y="-9532"/>
            <a:ext cx="8201025" cy="4752882"/>
            <a:chOff x="495300" y="390525"/>
            <a:chExt cx="8201025" cy="4990950"/>
          </a:xfrm>
        </p:grpSpPr>
        <p:grpSp>
          <p:nvGrpSpPr>
            <p:cNvPr id="124" name="Google Shape;124;p15"/>
            <p:cNvGrpSpPr/>
            <p:nvPr/>
          </p:nvGrpSpPr>
          <p:grpSpPr>
            <a:xfrm>
              <a:off x="495300" y="390525"/>
              <a:ext cx="8201025" cy="4105275"/>
              <a:chOff x="495300" y="542925"/>
              <a:chExt cx="8201025" cy="4105275"/>
            </a:xfrm>
          </p:grpSpPr>
          <p:sp>
            <p:nvSpPr>
              <p:cNvPr id="125" name="Google Shape;125;p15"/>
              <p:cNvSpPr/>
              <p:nvPr/>
            </p:nvSpPr>
            <p:spPr>
              <a:xfrm>
                <a:off x="495300" y="542925"/>
                <a:ext cx="8201025" cy="4105275"/>
              </a:xfrm>
              <a:custGeom>
                <a:avLst/>
                <a:gdLst/>
                <a:ahLst/>
                <a:cxnLst/>
                <a:rect l="l" t="t" r="r" b="b"/>
                <a:pathLst>
                  <a:path w="328041" h="164211" extrusionOk="0">
                    <a:moveTo>
                      <a:pt x="0" y="54483"/>
                    </a:moveTo>
                    <a:lnTo>
                      <a:pt x="0" y="0"/>
                    </a:lnTo>
                    <a:lnTo>
                      <a:pt x="328041" y="0"/>
                    </a:lnTo>
                    <a:lnTo>
                      <a:pt x="328041" y="164211"/>
                    </a:lnTo>
                  </a:path>
                </a:pathLst>
              </a:custGeom>
              <a:noFill/>
              <a:ln w="19050" cap="flat" cmpd="sng">
                <a:solidFill>
                  <a:srgbClr val="FFD80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126" name="Google Shape;126;p15"/>
              <p:cNvCxnSpPr/>
              <p:nvPr/>
            </p:nvCxnSpPr>
            <p:spPr>
              <a:xfrm>
                <a:off x="495300" y="1853208"/>
                <a:ext cx="0" cy="981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80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cxnSp>
          <p:nvCxnSpPr>
            <p:cNvPr id="127" name="Google Shape;127;p15"/>
            <p:cNvCxnSpPr/>
            <p:nvPr/>
          </p:nvCxnSpPr>
          <p:spPr>
            <a:xfrm>
              <a:off x="8696325" y="4486275"/>
              <a:ext cx="0" cy="895200"/>
            </a:xfrm>
            <a:prstGeom prst="straightConnector1">
              <a:avLst/>
            </a:prstGeom>
            <a:noFill/>
            <a:ln w="19050" cap="flat" cmpd="sng">
              <a:solidFill>
                <a:srgbClr val="FFD80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20"/>
          <p:cNvGrpSpPr/>
          <p:nvPr/>
        </p:nvGrpSpPr>
        <p:grpSpPr>
          <a:xfrm rot="-5400000">
            <a:off x="2419217" y="-1524132"/>
            <a:ext cx="4305538" cy="8229577"/>
            <a:chOff x="495300" y="390525"/>
            <a:chExt cx="8201025" cy="4990950"/>
          </a:xfrm>
        </p:grpSpPr>
        <p:grpSp>
          <p:nvGrpSpPr>
            <p:cNvPr id="199" name="Google Shape;199;p20"/>
            <p:cNvGrpSpPr/>
            <p:nvPr/>
          </p:nvGrpSpPr>
          <p:grpSpPr>
            <a:xfrm>
              <a:off x="495300" y="390525"/>
              <a:ext cx="8201025" cy="4105275"/>
              <a:chOff x="495300" y="542925"/>
              <a:chExt cx="8201025" cy="4105275"/>
            </a:xfrm>
          </p:grpSpPr>
          <p:sp>
            <p:nvSpPr>
              <p:cNvPr id="200" name="Google Shape;200;p20"/>
              <p:cNvSpPr/>
              <p:nvPr/>
            </p:nvSpPr>
            <p:spPr>
              <a:xfrm>
                <a:off x="495300" y="542925"/>
                <a:ext cx="8201025" cy="4105275"/>
              </a:xfrm>
              <a:custGeom>
                <a:avLst/>
                <a:gdLst/>
                <a:ahLst/>
                <a:cxnLst/>
                <a:rect l="l" t="t" r="r" b="b"/>
                <a:pathLst>
                  <a:path w="328041" h="164211" extrusionOk="0">
                    <a:moveTo>
                      <a:pt x="0" y="54483"/>
                    </a:moveTo>
                    <a:lnTo>
                      <a:pt x="0" y="0"/>
                    </a:lnTo>
                    <a:lnTo>
                      <a:pt x="328041" y="0"/>
                    </a:lnTo>
                    <a:lnTo>
                      <a:pt x="328041" y="164211"/>
                    </a:lnTo>
                  </a:path>
                </a:pathLst>
              </a:custGeom>
              <a:noFill/>
              <a:ln w="19050" cap="flat" cmpd="sng">
                <a:solidFill>
                  <a:srgbClr val="FFD80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01" name="Google Shape;201;p20"/>
              <p:cNvCxnSpPr/>
              <p:nvPr/>
            </p:nvCxnSpPr>
            <p:spPr>
              <a:xfrm>
                <a:off x="495300" y="1853208"/>
                <a:ext cx="0" cy="981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80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cxnSp>
          <p:nvCxnSpPr>
            <p:cNvPr id="202" name="Google Shape;202;p20"/>
            <p:cNvCxnSpPr/>
            <p:nvPr/>
          </p:nvCxnSpPr>
          <p:spPr>
            <a:xfrm>
              <a:off x="8696325" y="4486275"/>
              <a:ext cx="0" cy="895200"/>
            </a:xfrm>
            <a:prstGeom prst="straightConnector1">
              <a:avLst/>
            </a:prstGeom>
            <a:noFill/>
            <a:ln w="19050" cap="flat" cmpd="sng">
              <a:solidFill>
                <a:srgbClr val="FFD80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21"/>
          <p:cNvGrpSpPr/>
          <p:nvPr/>
        </p:nvGrpSpPr>
        <p:grpSpPr>
          <a:xfrm rot="5400000" flipH="1">
            <a:off x="2419244" y="-1524132"/>
            <a:ext cx="4305538" cy="8229577"/>
            <a:chOff x="495300" y="390525"/>
            <a:chExt cx="8201025" cy="4990950"/>
          </a:xfrm>
        </p:grpSpPr>
        <p:grpSp>
          <p:nvGrpSpPr>
            <p:cNvPr id="206" name="Google Shape;206;p21"/>
            <p:cNvGrpSpPr/>
            <p:nvPr/>
          </p:nvGrpSpPr>
          <p:grpSpPr>
            <a:xfrm>
              <a:off x="495300" y="390525"/>
              <a:ext cx="8201025" cy="4105275"/>
              <a:chOff x="495300" y="542925"/>
              <a:chExt cx="8201025" cy="4105275"/>
            </a:xfrm>
          </p:grpSpPr>
          <p:sp>
            <p:nvSpPr>
              <p:cNvPr id="207" name="Google Shape;207;p21"/>
              <p:cNvSpPr/>
              <p:nvPr/>
            </p:nvSpPr>
            <p:spPr>
              <a:xfrm>
                <a:off x="495300" y="542925"/>
                <a:ext cx="8201025" cy="4105275"/>
              </a:xfrm>
              <a:custGeom>
                <a:avLst/>
                <a:gdLst/>
                <a:ahLst/>
                <a:cxnLst/>
                <a:rect l="l" t="t" r="r" b="b"/>
                <a:pathLst>
                  <a:path w="328041" h="164211" extrusionOk="0">
                    <a:moveTo>
                      <a:pt x="0" y="54483"/>
                    </a:moveTo>
                    <a:lnTo>
                      <a:pt x="0" y="0"/>
                    </a:lnTo>
                    <a:lnTo>
                      <a:pt x="328041" y="0"/>
                    </a:lnTo>
                    <a:lnTo>
                      <a:pt x="328041" y="164211"/>
                    </a:lnTo>
                  </a:path>
                </a:pathLst>
              </a:custGeom>
              <a:noFill/>
              <a:ln w="19050" cap="flat" cmpd="sng">
                <a:solidFill>
                  <a:srgbClr val="FFD80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08" name="Google Shape;208;p21"/>
              <p:cNvCxnSpPr/>
              <p:nvPr/>
            </p:nvCxnSpPr>
            <p:spPr>
              <a:xfrm>
                <a:off x="495300" y="1853208"/>
                <a:ext cx="0" cy="981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80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cxnSp>
          <p:nvCxnSpPr>
            <p:cNvPr id="209" name="Google Shape;209;p21"/>
            <p:cNvCxnSpPr/>
            <p:nvPr/>
          </p:nvCxnSpPr>
          <p:spPr>
            <a:xfrm>
              <a:off x="8696325" y="4486275"/>
              <a:ext cx="0" cy="895200"/>
            </a:xfrm>
            <a:prstGeom prst="straightConnector1">
              <a:avLst/>
            </a:prstGeom>
            <a:noFill/>
            <a:ln w="19050" cap="flat" cmpd="sng">
              <a:solidFill>
                <a:srgbClr val="FFD80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40B1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>
                <a:solidFill>
                  <a:srgbClr val="FFD809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hivo"/>
              <a:buChar char="●"/>
              <a:defRPr sz="1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○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■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●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○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■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●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ivo"/>
              <a:buChar char="○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Chivo"/>
              <a:buChar char="■"/>
              <a:defRPr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8" r:id="rId5"/>
    <p:sldLayoutId id="2147483659" r:id="rId6"/>
    <p:sldLayoutId id="2147483661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39F8173-2F27-4558-ABE0-CE9E3AFDDE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48" t="6138" r="19829" b="16704"/>
          <a:stretch/>
        </p:blipFill>
        <p:spPr>
          <a:xfrm>
            <a:off x="0" y="1"/>
            <a:ext cx="4528453" cy="5143500"/>
          </a:xfrm>
          <a:prstGeom prst="rect">
            <a:avLst/>
          </a:prstGeom>
        </p:spPr>
      </p:pic>
      <p:sp>
        <p:nvSpPr>
          <p:cNvPr id="262" name="Google Shape;262;p29"/>
          <p:cNvSpPr txBox="1">
            <a:spLocks noGrp="1"/>
          </p:cNvSpPr>
          <p:nvPr>
            <p:ph type="title" idx="2"/>
          </p:nvPr>
        </p:nvSpPr>
        <p:spPr>
          <a:xfrm>
            <a:off x="4839675" y="809005"/>
            <a:ext cx="4202715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ata" panose="020B0604020202020204" charset="0"/>
                <a:ea typeface="+mn-ea"/>
                <a:cs typeface="+mn-cs"/>
              </a:rPr>
              <a:t>MODELAGEM DE SISTEMAS DINÂMICOS</a:t>
            </a:r>
          </a:p>
        </p:txBody>
      </p:sp>
      <p:sp>
        <p:nvSpPr>
          <p:cNvPr id="263" name="Google Shape;263;p29"/>
          <p:cNvSpPr txBox="1">
            <a:spLocks noGrp="1"/>
          </p:cNvSpPr>
          <p:nvPr>
            <p:ph type="subTitle" idx="1"/>
          </p:nvPr>
        </p:nvSpPr>
        <p:spPr>
          <a:xfrm>
            <a:off x="4839675" y="2184400"/>
            <a:ext cx="3725204" cy="2448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 dirty="0"/>
              <a:t>JOÃO PAULO S. FLORES </a:t>
            </a:r>
            <a:br>
              <a:rPr lang="pt-BR" sz="1400" dirty="0"/>
            </a:br>
            <a:r>
              <a:rPr lang="pt-BR" sz="1400" dirty="0"/>
              <a:t>10773892</a:t>
            </a:r>
            <a:br>
              <a:rPr lang="pt-BR" sz="1400" dirty="0"/>
            </a:br>
            <a:br>
              <a:rPr lang="pt-BR" sz="1400" dirty="0"/>
            </a:br>
            <a:r>
              <a:rPr lang="pt-BR" sz="1400" dirty="0"/>
              <a:t>JOSÉ ARTHUR S. GUERRERO </a:t>
            </a:r>
            <a:br>
              <a:rPr lang="pt-BR" sz="1400" dirty="0"/>
            </a:br>
            <a:r>
              <a:rPr lang="pt-BR" sz="1400" dirty="0"/>
              <a:t>10791767</a:t>
            </a:r>
            <a:br>
              <a:rPr lang="pt-BR" sz="1400" dirty="0"/>
            </a:br>
            <a:br>
              <a:rPr lang="pt-BR" sz="1400" dirty="0"/>
            </a:br>
            <a:r>
              <a:rPr lang="pt-BR" sz="1400" dirty="0"/>
              <a:t>SAMUEL ALVES DA S. JUNIOR </a:t>
            </a:r>
            <a:br>
              <a:rPr lang="pt-BR" sz="1400" dirty="0"/>
            </a:br>
            <a:r>
              <a:rPr lang="pt-BR" sz="1400" dirty="0"/>
              <a:t>10769639</a:t>
            </a:r>
            <a:br>
              <a:rPr lang="pt-BR" sz="1400" dirty="0"/>
            </a:br>
            <a:br>
              <a:rPr lang="pt-BR" sz="1400" dirty="0"/>
            </a:br>
            <a:r>
              <a:rPr lang="pt-BR" sz="1400" dirty="0"/>
              <a:t>WALLACE MOREIRA E SILVA </a:t>
            </a:r>
            <a:br>
              <a:rPr lang="pt-BR" sz="1400" dirty="0"/>
            </a:br>
            <a:r>
              <a:rPr lang="pt-BR" sz="1400" dirty="0"/>
              <a:t>10823772</a:t>
            </a:r>
            <a:endParaRPr lang="en-US" sz="1400" dirty="0"/>
          </a:p>
        </p:txBody>
      </p:sp>
      <p:grpSp>
        <p:nvGrpSpPr>
          <p:cNvPr id="265" name="Google Shape;265;p29"/>
          <p:cNvGrpSpPr/>
          <p:nvPr/>
        </p:nvGrpSpPr>
        <p:grpSpPr>
          <a:xfrm rot="10800000">
            <a:off x="471488" y="-9532"/>
            <a:ext cx="8201025" cy="4752882"/>
            <a:chOff x="495300" y="390525"/>
            <a:chExt cx="8201025" cy="4990950"/>
          </a:xfrm>
        </p:grpSpPr>
        <p:grpSp>
          <p:nvGrpSpPr>
            <p:cNvPr id="266" name="Google Shape;266;p29"/>
            <p:cNvGrpSpPr/>
            <p:nvPr/>
          </p:nvGrpSpPr>
          <p:grpSpPr>
            <a:xfrm>
              <a:off x="495300" y="390525"/>
              <a:ext cx="8201025" cy="4105275"/>
              <a:chOff x="495300" y="542925"/>
              <a:chExt cx="8201025" cy="4105275"/>
            </a:xfrm>
          </p:grpSpPr>
          <p:sp>
            <p:nvSpPr>
              <p:cNvPr id="267" name="Google Shape;267;p29"/>
              <p:cNvSpPr/>
              <p:nvPr/>
            </p:nvSpPr>
            <p:spPr>
              <a:xfrm>
                <a:off x="495300" y="542925"/>
                <a:ext cx="8201025" cy="4105275"/>
              </a:xfrm>
              <a:custGeom>
                <a:avLst/>
                <a:gdLst/>
                <a:ahLst/>
                <a:cxnLst/>
                <a:rect l="l" t="t" r="r" b="b"/>
                <a:pathLst>
                  <a:path w="328041" h="164211" extrusionOk="0">
                    <a:moveTo>
                      <a:pt x="0" y="54483"/>
                    </a:moveTo>
                    <a:lnTo>
                      <a:pt x="0" y="0"/>
                    </a:lnTo>
                    <a:lnTo>
                      <a:pt x="328041" y="0"/>
                    </a:lnTo>
                    <a:lnTo>
                      <a:pt x="328041" y="164211"/>
                    </a:lnTo>
                  </a:path>
                </a:pathLst>
              </a:custGeom>
              <a:noFill/>
              <a:ln w="19050" cap="flat" cmpd="sng">
                <a:solidFill>
                  <a:srgbClr val="FFD80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68" name="Google Shape;268;p29"/>
              <p:cNvCxnSpPr/>
              <p:nvPr/>
            </p:nvCxnSpPr>
            <p:spPr>
              <a:xfrm>
                <a:off x="495300" y="1853208"/>
                <a:ext cx="0" cy="981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80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cxnSp>
          <p:nvCxnSpPr>
            <p:cNvPr id="269" name="Google Shape;269;p29"/>
            <p:cNvCxnSpPr/>
            <p:nvPr/>
          </p:nvCxnSpPr>
          <p:spPr>
            <a:xfrm>
              <a:off x="8696325" y="4486275"/>
              <a:ext cx="0" cy="895200"/>
            </a:xfrm>
            <a:prstGeom prst="straightConnector1">
              <a:avLst/>
            </a:prstGeom>
            <a:noFill/>
            <a:ln w="19050" cap="flat" cmpd="sng">
              <a:solidFill>
                <a:srgbClr val="FFD80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" name="Google Shape;262;p29">
            <a:extLst>
              <a:ext uri="{FF2B5EF4-FFF2-40B4-BE49-F238E27FC236}">
                <a16:creationId xmlns:a16="http://schemas.microsoft.com/office/drawing/2014/main" id="{5F5B012D-8BA4-416F-8D6D-4802B65947F9}"/>
              </a:ext>
            </a:extLst>
          </p:cNvPr>
          <p:cNvSpPr txBox="1">
            <a:spLocks/>
          </p:cNvSpPr>
          <p:nvPr/>
        </p:nvSpPr>
        <p:spPr>
          <a:xfrm>
            <a:off x="4941285" y="65221"/>
            <a:ext cx="4202715" cy="83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lata"/>
              <a:buNone/>
              <a:defRPr sz="5500" b="1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pt-BR" sz="2400" b="0" kern="1200" dirty="0">
                <a:solidFill>
                  <a:schemeClr val="accent2"/>
                </a:solidFill>
                <a:latin typeface="Alata" panose="020B0604020202020204" charset="0"/>
                <a:ea typeface="+mn-ea"/>
                <a:cs typeface="+mn-cs"/>
              </a:rPr>
              <a:t>PME 3380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ANÁLISE DINÂMICA</a:t>
            </a:r>
            <a:endParaRPr dirty="0"/>
          </a:p>
        </p:txBody>
      </p:sp>
      <p:sp>
        <p:nvSpPr>
          <p:cNvPr id="11" name="Google Shape;239;p27">
            <a:extLst>
              <a:ext uri="{FF2B5EF4-FFF2-40B4-BE49-F238E27FC236}">
                <a16:creationId xmlns:a16="http://schemas.microsoft.com/office/drawing/2014/main" id="{2C251F71-2923-40F0-B2C8-0B386AA044D5}"/>
              </a:ext>
            </a:extLst>
          </p:cNvPr>
          <p:cNvSpPr txBox="1">
            <a:spLocks/>
          </p:cNvSpPr>
          <p:nvPr/>
        </p:nvSpPr>
        <p:spPr>
          <a:xfrm>
            <a:off x="447041" y="1181683"/>
            <a:ext cx="3403599" cy="337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400" b="0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ivo" panose="020B0604020202020204" charset="0"/>
                <a:ea typeface="+mn-ea"/>
                <a:cs typeface="+mn-cs"/>
              </a:rPr>
              <a:t>Teorema do Baricentro</a:t>
            </a:r>
          </a:p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pt-BR" sz="1600" kern="1200" dirty="0">
              <a:solidFill>
                <a:schemeClr val="accent2"/>
              </a:solidFill>
              <a:latin typeface="Chivo" panose="020B0604020202020204" charset="0"/>
              <a:ea typeface="+mn-ea"/>
              <a:cs typeface="+mn-cs"/>
            </a:endParaRPr>
          </a:p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pt-BR" sz="1600" kern="1200" dirty="0">
              <a:solidFill>
                <a:schemeClr val="accent2"/>
              </a:solidFill>
              <a:latin typeface="Chivo" panose="020B0604020202020204" charset="0"/>
              <a:ea typeface="+mn-ea"/>
              <a:cs typeface="+mn-cs"/>
            </a:endParaRPr>
          </a:p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sz="1600" kern="1200" dirty="0">
                <a:solidFill>
                  <a:schemeClr val="accent2"/>
                </a:solidFill>
                <a:latin typeface="Chivo" panose="020B0604020202020204" charset="0"/>
                <a:ea typeface="+mn-ea"/>
                <a:cs typeface="+mn-cs"/>
              </a:rPr>
              <a:t>Equilíbrio de Forças do sistema </a:t>
            </a:r>
          </a:p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hivo" panose="020B0604020202020204" charset="0"/>
              <a:ea typeface="+mn-ea"/>
              <a:cs typeface="+mn-cs"/>
            </a:endParaRPr>
          </a:p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pt-BR" sz="1600" kern="1200" dirty="0">
              <a:solidFill>
                <a:schemeClr val="accent2"/>
              </a:solidFill>
              <a:latin typeface="Chivo" panose="020B0604020202020204" charset="0"/>
              <a:ea typeface="+mn-ea"/>
              <a:cs typeface="+mn-cs"/>
            </a:endParaRPr>
          </a:p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sz="1600" kern="1200" dirty="0">
                <a:solidFill>
                  <a:schemeClr val="accent2"/>
                </a:solidFill>
                <a:latin typeface="Chivo" panose="020B0604020202020204" charset="0"/>
                <a:ea typeface="+mn-ea"/>
                <a:cs typeface="+mn-cs"/>
              </a:rPr>
              <a:t>Equilíbrio dos Momentos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hivo" panose="020B0604020202020204" charset="0"/>
              <a:ea typeface="+mn-ea"/>
              <a:cs typeface="+mn-cs"/>
            </a:endParaRPr>
          </a:p>
        </p:txBody>
      </p:sp>
      <p:sp>
        <p:nvSpPr>
          <p:cNvPr id="5" name="Google Shape;256;p28">
            <a:extLst>
              <a:ext uri="{FF2B5EF4-FFF2-40B4-BE49-F238E27FC236}">
                <a16:creationId xmlns:a16="http://schemas.microsoft.com/office/drawing/2014/main" id="{927282DA-3FB5-467F-81FB-21A07387DAD5}"/>
              </a:ext>
            </a:extLst>
          </p:cNvPr>
          <p:cNvSpPr txBox="1">
            <a:spLocks/>
          </p:cNvSpPr>
          <p:nvPr/>
        </p:nvSpPr>
        <p:spPr>
          <a:xfrm flipH="1">
            <a:off x="8117515" y="387875"/>
            <a:ext cx="9188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9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F6245B0-4865-4389-9BE8-83E394BBD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640" y="1398270"/>
            <a:ext cx="4262440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365F327-D7EA-49F6-9A3D-B3B511132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20" y="3676650"/>
            <a:ext cx="4432479" cy="8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7E25FC2F-CB2D-4130-B5D2-BD93A05F2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27" y="2491631"/>
            <a:ext cx="4856798" cy="7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4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ANÁLISE DINÂMICA</a:t>
            </a:r>
            <a:endParaRPr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D7ACFF8-438F-4D71-A0A2-855B77600ED8}"/>
              </a:ext>
            </a:extLst>
          </p:cNvPr>
          <p:cNvSpPr txBox="1"/>
          <p:nvPr/>
        </p:nvSpPr>
        <p:spPr>
          <a:xfrm>
            <a:off x="0" y="123589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Equações Diferenciais Translacionais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1E62912-FB85-4A44-8EA3-95B70BD72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59" y="1699475"/>
            <a:ext cx="4875081" cy="2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56;p28">
            <a:extLst>
              <a:ext uri="{FF2B5EF4-FFF2-40B4-BE49-F238E27FC236}">
                <a16:creationId xmlns:a16="http://schemas.microsoft.com/office/drawing/2014/main" id="{F25CBB2A-4344-4698-9976-B42EEF1A0453}"/>
              </a:ext>
            </a:extLst>
          </p:cNvPr>
          <p:cNvSpPr txBox="1">
            <a:spLocks/>
          </p:cNvSpPr>
          <p:nvPr/>
        </p:nvSpPr>
        <p:spPr>
          <a:xfrm flipH="1">
            <a:off x="8117514" y="387875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10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B617DFC3-901E-4E07-AA8F-326F33421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00" y="2125548"/>
            <a:ext cx="7621950" cy="26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95B212CE-3E4D-47E8-B280-6A2D0C2DD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4" y="2571750"/>
            <a:ext cx="7719096" cy="26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95CAB74E-1950-4E22-AFDD-D2AA20237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75" y="2900980"/>
            <a:ext cx="4114800" cy="50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>
            <a:extLst>
              <a:ext uri="{FF2B5EF4-FFF2-40B4-BE49-F238E27FC236}">
                <a16:creationId xmlns:a16="http://schemas.microsoft.com/office/drawing/2014/main" id="{547B2282-8937-41E3-975C-89F7F727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96" y="4048099"/>
            <a:ext cx="4965558" cy="51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24F64D2A-E124-4B02-92FF-C1CFF2A39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711" y="3473800"/>
            <a:ext cx="4438578" cy="51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ANÁLISE DINÂMICA</a:t>
            </a:r>
            <a:endParaRPr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E645E36-D6E9-4031-92D4-E9B8F38E414B}"/>
              </a:ext>
            </a:extLst>
          </p:cNvPr>
          <p:cNvSpPr txBox="1"/>
          <p:nvPr/>
        </p:nvSpPr>
        <p:spPr>
          <a:xfrm>
            <a:off x="0" y="123589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Equações Diferenciais Rotacionais</a:t>
            </a:r>
          </a:p>
        </p:txBody>
      </p:sp>
      <p:sp>
        <p:nvSpPr>
          <p:cNvPr id="6" name="Google Shape;256;p28">
            <a:extLst>
              <a:ext uri="{FF2B5EF4-FFF2-40B4-BE49-F238E27FC236}">
                <a16:creationId xmlns:a16="http://schemas.microsoft.com/office/drawing/2014/main" id="{6A6EFF07-B76D-4A2B-AAB5-D98C2FE9A01B}"/>
              </a:ext>
            </a:extLst>
          </p:cNvPr>
          <p:cNvSpPr txBox="1">
            <a:spLocks/>
          </p:cNvSpPr>
          <p:nvPr/>
        </p:nvSpPr>
        <p:spPr>
          <a:xfrm flipH="1">
            <a:off x="8117514" y="387875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11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B3AE278D-4FC6-46A8-A7CD-E4FAB3DD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86" y="2317950"/>
            <a:ext cx="3216628" cy="35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D8E48E9-3DB4-4D5C-B65F-8327D5C04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44" y="1636005"/>
            <a:ext cx="3108960" cy="26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3D17E48A-0890-4429-81D3-CE905AD5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19" y="1965094"/>
            <a:ext cx="2223110" cy="3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84FE8635-891A-4CF0-B5FD-FA6BE9AE2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19" y="2778584"/>
            <a:ext cx="2392679" cy="47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76587973-389C-4BE9-B187-10CCBE1D3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20" y="3298967"/>
            <a:ext cx="2576675" cy="53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FD2FD332-5E04-421E-9ABA-DB5FE7FDF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310" y="3884924"/>
            <a:ext cx="2780896" cy="55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4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A00EA528-5382-4789-99E4-0D07394F2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48" y="3400271"/>
            <a:ext cx="5534977" cy="101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ANÁLISE DINÂMICA</a:t>
            </a:r>
            <a:endParaRPr dirty="0"/>
          </a:p>
        </p:txBody>
      </p:sp>
      <p:sp>
        <p:nvSpPr>
          <p:cNvPr id="11" name="Google Shape;239;p27">
            <a:extLst>
              <a:ext uri="{FF2B5EF4-FFF2-40B4-BE49-F238E27FC236}">
                <a16:creationId xmlns:a16="http://schemas.microsoft.com/office/drawing/2014/main" id="{2C251F71-2923-40F0-B2C8-0B386AA044D5}"/>
              </a:ext>
            </a:extLst>
          </p:cNvPr>
          <p:cNvSpPr txBox="1">
            <a:spLocks/>
          </p:cNvSpPr>
          <p:nvPr/>
        </p:nvSpPr>
        <p:spPr>
          <a:xfrm>
            <a:off x="713225" y="1524000"/>
            <a:ext cx="3310269" cy="302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400" b="0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ivo" panose="020B0604020202020204" charset="0"/>
                <a:ea typeface="+mn-ea"/>
                <a:cs typeface="+mn-cs"/>
              </a:rPr>
              <a:t>Cinemática</a:t>
            </a:r>
          </a:p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pt-BR" sz="2000" kern="1200" dirty="0">
              <a:solidFill>
                <a:schemeClr val="accent2"/>
              </a:solidFill>
              <a:latin typeface="Chivo" panose="020B0604020202020204" charset="0"/>
              <a:ea typeface="+mn-ea"/>
              <a:cs typeface="+mn-cs"/>
            </a:endParaRPr>
          </a:p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pt-BR" sz="2000" kern="1200" dirty="0">
              <a:solidFill>
                <a:schemeClr val="accent2"/>
              </a:solidFill>
              <a:latin typeface="Chivo" panose="020B0604020202020204" charset="0"/>
              <a:ea typeface="+mn-ea"/>
              <a:cs typeface="+mn-cs"/>
            </a:endParaRPr>
          </a:p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pt-BR" sz="2000" kern="1200" dirty="0">
              <a:solidFill>
                <a:schemeClr val="accent2"/>
              </a:solidFill>
              <a:latin typeface="Chivo" panose="020B0604020202020204" charset="0"/>
              <a:ea typeface="+mn-ea"/>
              <a:cs typeface="+mn-cs"/>
            </a:endParaRPr>
          </a:p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ivo" panose="020B0604020202020204" charset="0"/>
                <a:ea typeface="+mn-ea"/>
                <a:cs typeface="+mn-cs"/>
              </a:rPr>
              <a:t>Dinâmica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AB36C71-D97F-4A86-AD68-8175239C5816}"/>
              </a:ext>
            </a:extLst>
          </p:cNvPr>
          <p:cNvSpPr txBox="1"/>
          <p:nvPr/>
        </p:nvSpPr>
        <p:spPr>
          <a:xfrm>
            <a:off x="0" y="123589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Simplificação Trigonométrica - (Translação)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16653E6A-4B1D-4FF6-8DF3-D026A50C4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48" y="1857825"/>
            <a:ext cx="5221766" cy="101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256;p28">
            <a:extLst>
              <a:ext uri="{FF2B5EF4-FFF2-40B4-BE49-F238E27FC236}">
                <a16:creationId xmlns:a16="http://schemas.microsoft.com/office/drawing/2014/main" id="{652124DF-23FA-400C-93B5-F930EEE57F32}"/>
              </a:ext>
            </a:extLst>
          </p:cNvPr>
          <p:cNvSpPr txBox="1">
            <a:spLocks/>
          </p:cNvSpPr>
          <p:nvPr/>
        </p:nvSpPr>
        <p:spPr>
          <a:xfrm flipH="1">
            <a:off x="8117514" y="387875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9337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ANÁLISE DINÂMICA</a:t>
            </a:r>
            <a:endParaRPr dirty="0"/>
          </a:p>
        </p:txBody>
      </p:sp>
      <p:sp>
        <p:nvSpPr>
          <p:cNvPr id="11" name="Google Shape;239;p27">
            <a:extLst>
              <a:ext uri="{FF2B5EF4-FFF2-40B4-BE49-F238E27FC236}">
                <a16:creationId xmlns:a16="http://schemas.microsoft.com/office/drawing/2014/main" id="{2C251F71-2923-40F0-B2C8-0B386AA044D5}"/>
              </a:ext>
            </a:extLst>
          </p:cNvPr>
          <p:cNvSpPr txBox="1">
            <a:spLocks/>
          </p:cNvSpPr>
          <p:nvPr/>
        </p:nvSpPr>
        <p:spPr>
          <a:xfrm>
            <a:off x="713225" y="1524000"/>
            <a:ext cx="3310269" cy="302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400" b="0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ivo" panose="020B0604020202020204" charset="0"/>
                <a:ea typeface="+mn-ea"/>
                <a:cs typeface="+mn-cs"/>
              </a:rPr>
              <a:t>Cinemática</a:t>
            </a:r>
          </a:p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pt-BR" sz="2000" kern="1200" dirty="0">
              <a:solidFill>
                <a:schemeClr val="accent2"/>
              </a:solidFill>
              <a:latin typeface="Chivo" panose="020B0604020202020204" charset="0"/>
              <a:ea typeface="+mn-ea"/>
              <a:cs typeface="+mn-cs"/>
            </a:endParaRPr>
          </a:p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pt-BR" sz="2000" kern="1200" dirty="0">
              <a:solidFill>
                <a:schemeClr val="accent2"/>
              </a:solidFill>
              <a:latin typeface="Chivo" panose="020B0604020202020204" charset="0"/>
              <a:ea typeface="+mn-ea"/>
              <a:cs typeface="+mn-cs"/>
            </a:endParaRPr>
          </a:p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pt-BR" sz="2000" kern="1200" dirty="0">
              <a:solidFill>
                <a:schemeClr val="accent2"/>
              </a:solidFill>
              <a:latin typeface="Chivo" panose="020B0604020202020204" charset="0"/>
              <a:ea typeface="+mn-ea"/>
              <a:cs typeface="+mn-cs"/>
            </a:endParaRPr>
          </a:p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ivo" panose="020B0604020202020204" charset="0"/>
                <a:ea typeface="+mn-ea"/>
                <a:cs typeface="+mn-cs"/>
              </a:rPr>
              <a:t>Dinâmica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AB36C71-D97F-4A86-AD68-8175239C5816}"/>
              </a:ext>
            </a:extLst>
          </p:cNvPr>
          <p:cNvSpPr txBox="1"/>
          <p:nvPr/>
        </p:nvSpPr>
        <p:spPr>
          <a:xfrm>
            <a:off x="0" y="123589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Simplificação Trigonométrica - (Rotação)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C099F0E-348C-4954-9131-68F1E903D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94" y="3267048"/>
            <a:ext cx="2517260" cy="114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56;p28">
            <a:extLst>
              <a:ext uri="{FF2B5EF4-FFF2-40B4-BE49-F238E27FC236}">
                <a16:creationId xmlns:a16="http://schemas.microsoft.com/office/drawing/2014/main" id="{F8009807-FE4E-4C9F-B6C2-4A4836B28EAA}"/>
              </a:ext>
            </a:extLst>
          </p:cNvPr>
          <p:cNvSpPr txBox="1">
            <a:spLocks/>
          </p:cNvSpPr>
          <p:nvPr/>
        </p:nvSpPr>
        <p:spPr>
          <a:xfrm flipH="1">
            <a:off x="8117514" y="387875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13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2FF8C917-C8BA-4C38-9403-E06825009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89" y="1767318"/>
            <a:ext cx="3310270" cy="101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8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title" idx="15"/>
          </p:nvPr>
        </p:nvSpPr>
        <p:spPr>
          <a:xfrm flipH="1">
            <a:off x="718038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MODELO  MATEMÁTICO</a:t>
            </a:r>
          </a:p>
        </p:txBody>
      </p:sp>
      <p:sp>
        <p:nvSpPr>
          <p:cNvPr id="5" name="Google Shape;239;p27">
            <a:extLst>
              <a:ext uri="{FF2B5EF4-FFF2-40B4-BE49-F238E27FC236}">
                <a16:creationId xmlns:a16="http://schemas.microsoft.com/office/drawing/2014/main" id="{FC333D93-A41F-409A-ACFA-F7282D7054CF}"/>
              </a:ext>
            </a:extLst>
          </p:cNvPr>
          <p:cNvSpPr txBox="1">
            <a:spLocks/>
          </p:cNvSpPr>
          <p:nvPr/>
        </p:nvSpPr>
        <p:spPr>
          <a:xfrm>
            <a:off x="5196840" y="1557670"/>
            <a:ext cx="3497580" cy="278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400" b="0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958850" algn="l">
              <a:buClr>
                <a:schemeClr val="lt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2"/>
                </a:solidFill>
              </a:rPr>
              <a:t>Hipóteses</a:t>
            </a:r>
          </a:p>
          <a:p>
            <a:pPr marL="914400" indent="-298450" algn="l">
              <a:buClr>
                <a:schemeClr val="lt1"/>
              </a:buClr>
              <a:buSzPts val="1100"/>
              <a:buFont typeface="Chivo"/>
              <a:buChar char="●"/>
            </a:pPr>
            <a:endParaRPr lang="pt-BR" sz="2400" dirty="0">
              <a:solidFill>
                <a:schemeClr val="accent2"/>
              </a:solidFill>
            </a:endParaRPr>
          </a:p>
          <a:p>
            <a:pPr marL="958850" algn="l">
              <a:buClr>
                <a:schemeClr val="lt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2"/>
                </a:solidFill>
              </a:rPr>
              <a:t>3 graus de liberdade</a:t>
            </a:r>
          </a:p>
          <a:p>
            <a:pPr marL="914400" indent="-298450" algn="l">
              <a:buClr>
                <a:schemeClr val="lt1"/>
              </a:buClr>
              <a:buSzPts val="1100"/>
              <a:buFont typeface="Chivo"/>
              <a:buChar char="●"/>
            </a:pPr>
            <a:endParaRPr lang="pt-BR" sz="2400" dirty="0">
              <a:solidFill>
                <a:schemeClr val="accent2"/>
              </a:solidFill>
            </a:endParaRPr>
          </a:p>
          <a:p>
            <a:pPr marL="958850" algn="l">
              <a:buClr>
                <a:schemeClr val="lt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2"/>
                </a:solidFill>
              </a:rPr>
              <a:t>Referencial </a:t>
            </a:r>
          </a:p>
        </p:txBody>
      </p:sp>
      <p:pic>
        <p:nvPicPr>
          <p:cNvPr id="6" name="Espaço Reservado para Conteúdo 6">
            <a:extLst>
              <a:ext uri="{FF2B5EF4-FFF2-40B4-BE49-F238E27FC236}">
                <a16:creationId xmlns:a16="http://schemas.microsoft.com/office/drawing/2014/main" id="{4F4C16A0-F6AB-448C-BDC9-40056676C7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3" r="22119"/>
          <a:stretch/>
        </p:blipFill>
        <p:spPr>
          <a:xfrm>
            <a:off x="773468" y="1215865"/>
            <a:ext cx="4423372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F65DE50-551C-4BBF-B9CE-C5F409CB98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5" t="20791" r="30609" b="30529"/>
          <a:stretch/>
        </p:blipFill>
        <p:spPr>
          <a:xfrm>
            <a:off x="773468" y="3496384"/>
            <a:ext cx="848780" cy="977031"/>
          </a:xfrm>
          <a:prstGeom prst="rect">
            <a:avLst/>
          </a:prstGeom>
        </p:spPr>
      </p:pic>
      <p:sp>
        <p:nvSpPr>
          <p:cNvPr id="9" name="Google Shape;256;p28">
            <a:extLst>
              <a:ext uri="{FF2B5EF4-FFF2-40B4-BE49-F238E27FC236}">
                <a16:creationId xmlns:a16="http://schemas.microsoft.com/office/drawing/2014/main" id="{6E4DAFF6-D7FA-423D-9189-872382F6305B}"/>
              </a:ext>
            </a:extLst>
          </p:cNvPr>
          <p:cNvSpPr txBox="1">
            <a:spLocks/>
          </p:cNvSpPr>
          <p:nvPr/>
        </p:nvSpPr>
        <p:spPr>
          <a:xfrm flipH="1">
            <a:off x="8117514" y="387875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645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ESPAÇO DE ESTADOS</a:t>
            </a:r>
            <a:endParaRPr dirty="0"/>
          </a:p>
        </p:txBody>
      </p:sp>
      <p:sp>
        <p:nvSpPr>
          <p:cNvPr id="8" name="Google Shape;256;p28">
            <a:extLst>
              <a:ext uri="{FF2B5EF4-FFF2-40B4-BE49-F238E27FC236}">
                <a16:creationId xmlns:a16="http://schemas.microsoft.com/office/drawing/2014/main" id="{F8009807-FE4E-4C9F-B6C2-4A4836B28EAA}"/>
              </a:ext>
            </a:extLst>
          </p:cNvPr>
          <p:cNvSpPr txBox="1">
            <a:spLocks/>
          </p:cNvSpPr>
          <p:nvPr/>
        </p:nvSpPr>
        <p:spPr>
          <a:xfrm flipH="1">
            <a:off x="8117514" y="387875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15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D8FD0AB-E804-4D6C-A97A-1AE021038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42" y="1501140"/>
            <a:ext cx="3659515" cy="35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E03C22C4-C476-468A-BB3D-0AA75E594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45" y="3196112"/>
            <a:ext cx="3804259" cy="50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03A7DB2B-9ACD-46AE-811C-43C09227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74" y="2130900"/>
            <a:ext cx="5029200" cy="79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3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ESPAÇO DE ESTADOS</a:t>
            </a:r>
            <a:endParaRPr dirty="0"/>
          </a:p>
        </p:txBody>
      </p:sp>
      <p:sp>
        <p:nvSpPr>
          <p:cNvPr id="8" name="Google Shape;256;p28">
            <a:extLst>
              <a:ext uri="{FF2B5EF4-FFF2-40B4-BE49-F238E27FC236}">
                <a16:creationId xmlns:a16="http://schemas.microsoft.com/office/drawing/2014/main" id="{F8009807-FE4E-4C9F-B6C2-4A4836B28EAA}"/>
              </a:ext>
            </a:extLst>
          </p:cNvPr>
          <p:cNvSpPr txBox="1">
            <a:spLocks/>
          </p:cNvSpPr>
          <p:nvPr/>
        </p:nvSpPr>
        <p:spPr>
          <a:xfrm flipH="1">
            <a:off x="8117514" y="387875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DEC5B4D-CA49-45FB-8FB9-ACBC15127758}"/>
                  </a:ext>
                </a:extLst>
              </p:cNvPr>
              <p:cNvSpPr txBox="1"/>
              <p:nvPr/>
            </p:nvSpPr>
            <p:spPr>
              <a:xfrm>
                <a:off x="487680" y="1556023"/>
                <a:ext cx="4632960" cy="2619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i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1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BR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pt-BR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 i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DEC5B4D-CA49-45FB-8FB9-ACBC15127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" y="1556023"/>
                <a:ext cx="4632960" cy="2619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A4629D18-71D1-4128-8B9B-EF1D06348CF0}"/>
                  </a:ext>
                </a:extLst>
              </p:cNvPr>
              <p:cNvSpPr txBox="1"/>
              <p:nvPr/>
            </p:nvSpPr>
            <p:spPr>
              <a:xfrm>
                <a:off x="4427220" y="1363565"/>
                <a:ext cx="4632960" cy="3004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i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t-BR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i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t-BR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t-BR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i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t-BR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𝑦𝑦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A4629D18-71D1-4128-8B9B-EF1D06348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220" y="1363565"/>
                <a:ext cx="4632960" cy="30044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96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5" name="Google Shape;725;p35"/>
          <p:cNvGraphicFramePr/>
          <p:nvPr>
            <p:extLst>
              <p:ext uri="{D42A27DB-BD31-4B8C-83A1-F6EECF244321}">
                <p14:modId xmlns:p14="http://schemas.microsoft.com/office/powerpoint/2010/main" val="2633411128"/>
              </p:ext>
            </p:extLst>
          </p:nvPr>
        </p:nvGraphicFramePr>
        <p:xfrm>
          <a:off x="1496387" y="1036320"/>
          <a:ext cx="6939151" cy="3467099"/>
        </p:xfrm>
        <a:graphic>
          <a:graphicData uri="http://schemas.openxmlformats.org/drawingml/2006/table">
            <a:tbl>
              <a:tblPr>
                <a:noFill/>
                <a:tableStyleId>{6CA4CF74-C75F-4A96-A1C6-398163C22CEB}</a:tableStyleId>
              </a:tblPr>
              <a:tblGrid>
                <a:gridCol w="4762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3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PROPRIEDADE</a:t>
                      </a:r>
                      <a:endParaRPr sz="2000" b="0" dirty="0">
                        <a:solidFill>
                          <a:schemeClr val="accent2"/>
                        </a:solidFill>
                        <a:latin typeface="Public Sans Thin"/>
                        <a:ea typeface="Public Sans Thin"/>
                        <a:cs typeface="Public Sans Thin"/>
                        <a:sym typeface="Public Sans Th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VALOR</a:t>
                      </a:r>
                      <a:endParaRPr sz="2000" b="0" dirty="0">
                        <a:solidFill>
                          <a:schemeClr val="accent2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34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Massa [kg]</a:t>
                      </a:r>
                      <a:endParaRPr dirty="0">
                        <a:solidFill>
                          <a:schemeClr val="bg1"/>
                        </a:solidFill>
                        <a:latin typeface="Chivo" panose="020B0604020202020204" charset="0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bg1"/>
                          </a:solidFill>
                          <a:latin typeface="Chivo" panose="020B0604020202020204" charset="0"/>
                          <a:ea typeface="Chivo"/>
                          <a:cs typeface="Chivo"/>
                          <a:sym typeface="Chivo"/>
                        </a:rPr>
                        <a:t>0,76105</a:t>
                      </a:r>
                      <a:endParaRPr dirty="0">
                        <a:solidFill>
                          <a:schemeClr val="bg1"/>
                        </a:solidFill>
                        <a:latin typeface="Chivo" panose="020B0604020202020204" charset="0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05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Área superior e inferior [m</a:t>
                      </a:r>
                      <a:r>
                        <a:rPr lang="pt-BR" sz="1400" b="0" i="0" u="none" strike="noStrike" cap="none" baseline="30000" dirty="0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dirty="0">
                        <a:solidFill>
                          <a:schemeClr val="accent1"/>
                        </a:solidFill>
                        <a:latin typeface="Chivo" panose="020B0604020202020204" charset="0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0,0131505375</a:t>
                      </a:r>
                      <a:endParaRPr dirty="0">
                        <a:solidFill>
                          <a:schemeClr val="accent1"/>
                        </a:solidFill>
                        <a:latin typeface="Chivo" panose="020B0604020202020204" charset="0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3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Área lateral [m</a:t>
                      </a:r>
                      <a:r>
                        <a:rPr lang="pt-BR" sz="1400" b="0" i="0" u="none" strike="noStrike" cap="none" baseline="30000" dirty="0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pt-BR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dirty="0">
                        <a:solidFill>
                          <a:schemeClr val="bg1"/>
                        </a:solidFill>
                        <a:latin typeface="Chivo" panose="020B0604020202020204" charset="0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0,008553265</a:t>
                      </a:r>
                      <a:endParaRPr dirty="0">
                        <a:solidFill>
                          <a:schemeClr val="bg1"/>
                        </a:solidFill>
                        <a:latin typeface="Chivo" panose="020B0604020202020204" charset="0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3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Momento de inércia </a:t>
                      </a:r>
                      <a:r>
                        <a:rPr lang="pt-B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lang="pt-BR" sz="1400" b="0" i="0" u="none" strike="noStrike" cap="none" baseline="-25000" dirty="0" err="1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r>
                        <a:rPr lang="pt-BR" sz="1400" b="0" i="0" u="none" strike="noStrike" cap="none" baseline="-25000" dirty="0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e </a:t>
                      </a:r>
                      <a:r>
                        <a:rPr lang="pt-B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lang="pt-BR" sz="1400" b="0" i="0" u="none" strike="noStrike" cap="none" baseline="-25000" dirty="0" err="1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yy</a:t>
                      </a:r>
                      <a:r>
                        <a:rPr lang="pt-BR" sz="1400" b="0" i="0" u="none" strike="noStrike" cap="none" baseline="-25000" dirty="0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[kg. m</a:t>
                      </a:r>
                      <a:r>
                        <a:rPr lang="pt-BR" sz="1400" b="0" i="0" u="none" strike="noStrike" cap="none" baseline="30000" dirty="0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dirty="0">
                        <a:solidFill>
                          <a:schemeClr val="accent1"/>
                        </a:solidFill>
                        <a:latin typeface="Chivo" panose="020B0604020202020204" charset="0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solidFill>
                            <a:schemeClr val="accent1"/>
                          </a:solidFill>
                          <a:latin typeface="Chivo" panose="020B0604020202020204" charset="0"/>
                          <a:ea typeface="Chivo"/>
                          <a:cs typeface="Chivo"/>
                          <a:sym typeface="Chivo"/>
                        </a:rPr>
                        <a:t>0,2</a:t>
                      </a:r>
                      <a:endParaRPr dirty="0">
                        <a:solidFill>
                          <a:schemeClr val="accent1"/>
                        </a:solidFill>
                        <a:latin typeface="Chivo" panose="020B0604020202020204" charset="0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836095"/>
                  </a:ext>
                </a:extLst>
              </a:tr>
              <a:tr h="496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Momento de inércia </a:t>
                      </a:r>
                      <a:r>
                        <a:rPr lang="pt-BR" sz="14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lang="pt-BR" sz="1400" b="0" i="0" u="none" strike="noStrike" cap="none" baseline="-25000" dirty="0" err="1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zz</a:t>
                      </a:r>
                      <a:r>
                        <a:rPr lang="pt-BR" sz="1400" b="0" i="0" u="none" strike="noStrike" cap="none" baseline="-25000" dirty="0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pt-BR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[kg. m</a:t>
                      </a:r>
                      <a:r>
                        <a:rPr lang="pt-BR" sz="1400" b="0" i="0" u="none" strike="noStrike" cap="none" baseline="30000" dirty="0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pt-BR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lang="pt-BR" dirty="0">
                        <a:solidFill>
                          <a:schemeClr val="bg1"/>
                        </a:solidFill>
                        <a:latin typeface="Chivo" panose="020B0604020202020204" charset="0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solidFill>
                            <a:schemeClr val="bg1"/>
                          </a:solidFill>
                          <a:latin typeface="Chivo" panose="020B0604020202020204" charset="0"/>
                          <a:ea typeface="Chivo"/>
                          <a:cs typeface="Chivo"/>
                          <a:sym typeface="Chivo"/>
                        </a:rPr>
                        <a:t>0,03</a:t>
                      </a:r>
                      <a:endParaRPr dirty="0">
                        <a:solidFill>
                          <a:schemeClr val="bg1"/>
                        </a:solidFill>
                        <a:latin typeface="Chivo" panose="020B0604020202020204" charset="0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355908"/>
                  </a:ext>
                </a:extLst>
              </a:tr>
              <a:tr h="4963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accent1"/>
                          </a:solidFill>
                          <a:latin typeface="Chivo" panose="020B0604020202020204" charset="0"/>
                          <a:ea typeface="Chivo"/>
                          <a:cs typeface="Chivo"/>
                          <a:sym typeface="Chivo"/>
                        </a:rPr>
                        <a:t>Força maxima de propulsão [N] </a:t>
                      </a:r>
                      <a:endParaRPr dirty="0">
                        <a:solidFill>
                          <a:schemeClr val="accent1"/>
                        </a:solidFill>
                        <a:latin typeface="Chivo" panose="020B0604020202020204" charset="0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8,27731</a:t>
                      </a:r>
                      <a:endParaRPr dirty="0">
                        <a:solidFill>
                          <a:schemeClr val="accent1"/>
                        </a:solidFill>
                        <a:latin typeface="Chivo" panose="020B0604020202020204" charset="0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38" name="Google Shape;738;p35"/>
          <p:cNvSpPr txBox="1">
            <a:spLocks noGrp="1"/>
          </p:cNvSpPr>
          <p:nvPr>
            <p:ph type="title"/>
          </p:nvPr>
        </p:nvSpPr>
        <p:spPr>
          <a:xfrm flipH="1">
            <a:off x="718038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PARÂMETROS</a:t>
            </a:r>
            <a:endParaRPr dirty="0"/>
          </a:p>
        </p:txBody>
      </p:sp>
      <p:pic>
        <p:nvPicPr>
          <p:cNvPr id="13314" name="Picture 2" descr="Arrow, gravity, sign, up icon - Download on Iconfinder">
            <a:extLst>
              <a:ext uri="{FF2B5EF4-FFF2-40B4-BE49-F238E27FC236}">
                <a16:creationId xmlns:a16="http://schemas.microsoft.com/office/drawing/2014/main" id="{1B9A3032-0812-4FD4-A10B-1FA956179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3" y="4152900"/>
            <a:ext cx="381000" cy="28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Ball, circle, downhill, gravity, motion, roll icon - Download on Iconfinder">
            <a:extLst>
              <a:ext uri="{FF2B5EF4-FFF2-40B4-BE49-F238E27FC236}">
                <a16:creationId xmlns:a16="http://schemas.microsoft.com/office/drawing/2014/main" id="{A6179069-27EF-42AA-A142-CA4EA05A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50" y="3584116"/>
            <a:ext cx="381000" cy="3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Downhill Icons - Download Free Vector Icons | Noun Project">
            <a:extLst>
              <a:ext uri="{FF2B5EF4-FFF2-40B4-BE49-F238E27FC236}">
                <a16:creationId xmlns:a16="http://schemas.microsoft.com/office/drawing/2014/main" id="{5038D1BB-7B70-435A-A1A8-C77E43C8F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50" y="3100003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Auto, automobile, car, front, generic, view icon - Download on Iconfinder">
            <a:extLst>
              <a:ext uri="{FF2B5EF4-FFF2-40B4-BE49-F238E27FC236}">
                <a16:creationId xmlns:a16="http://schemas.microsoft.com/office/drawing/2014/main" id="{51D91FC0-FEAB-4405-997B-D81DAB107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49" y="2139885"/>
            <a:ext cx="381001" cy="2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White Car Icon Png #242101 - Free Icons Library">
            <a:extLst>
              <a:ext uri="{FF2B5EF4-FFF2-40B4-BE49-F238E27FC236}">
                <a16:creationId xmlns:a16="http://schemas.microsoft.com/office/drawing/2014/main" id="{79722E3F-0794-4AF4-8031-7B0BC90E2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5" y="2540001"/>
            <a:ext cx="540951" cy="54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Mass Svg Png Icon Free Download (#81070) - OnlineWebFonts.COM">
            <a:extLst>
              <a:ext uri="{FF2B5EF4-FFF2-40B4-BE49-F238E27FC236}">
                <a16:creationId xmlns:a16="http://schemas.microsoft.com/office/drawing/2014/main" id="{3A79E08E-3876-4D6B-8200-904DCFDB7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" y="1631342"/>
            <a:ext cx="383917" cy="33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256;p28">
            <a:extLst>
              <a:ext uri="{FF2B5EF4-FFF2-40B4-BE49-F238E27FC236}">
                <a16:creationId xmlns:a16="http://schemas.microsoft.com/office/drawing/2014/main" id="{FB862A1D-FB72-4E60-A3BD-B4919FDC8B5A}"/>
              </a:ext>
            </a:extLst>
          </p:cNvPr>
          <p:cNvSpPr txBox="1">
            <a:spLocks/>
          </p:cNvSpPr>
          <p:nvPr/>
        </p:nvSpPr>
        <p:spPr>
          <a:xfrm flipH="1">
            <a:off x="8117514" y="387875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1652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5" name="Google Shape;725;p35"/>
          <p:cNvGraphicFramePr/>
          <p:nvPr>
            <p:extLst>
              <p:ext uri="{D42A27DB-BD31-4B8C-83A1-F6EECF244321}">
                <p14:modId xmlns:p14="http://schemas.microsoft.com/office/powerpoint/2010/main" val="1506302371"/>
              </p:ext>
            </p:extLst>
          </p:nvPr>
        </p:nvGraphicFramePr>
        <p:xfrm>
          <a:off x="1496387" y="1036320"/>
          <a:ext cx="6939151" cy="3398520"/>
        </p:xfrm>
        <a:graphic>
          <a:graphicData uri="http://schemas.openxmlformats.org/drawingml/2006/table">
            <a:tbl>
              <a:tblPr>
                <a:noFill/>
                <a:tableStyleId>{6CA4CF74-C75F-4A96-A1C6-398163C22CEB}</a:tableStyleId>
              </a:tblPr>
              <a:tblGrid>
                <a:gridCol w="4762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PROPRIEDADE</a:t>
                      </a:r>
                      <a:endParaRPr sz="2000" b="0" dirty="0">
                        <a:solidFill>
                          <a:schemeClr val="accent2"/>
                        </a:solidFill>
                        <a:latin typeface="Public Sans Thin"/>
                        <a:ea typeface="Public Sans Thin"/>
                        <a:cs typeface="Public Sans Thin"/>
                        <a:sym typeface="Public Sans Th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VALOR</a:t>
                      </a:r>
                      <a:endParaRPr sz="2000" b="0" dirty="0">
                        <a:solidFill>
                          <a:schemeClr val="accent2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70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 Coeficiente de arrasto </a:t>
                      </a:r>
                      <a:r>
                        <a:rPr lang="pt-BR" sz="14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r>
                        <a:rPr lang="pt-BR" sz="1400" b="0" i="0" u="none" strike="noStrike" cap="none" baseline="-25000" dirty="0" err="1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dx</a:t>
                      </a:r>
                      <a:r>
                        <a:rPr lang="pt-BR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lang="pt-BR" sz="14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r>
                        <a:rPr lang="pt-BR" sz="1400" b="0" i="0" u="none" strike="noStrike" cap="none" baseline="-25000" dirty="0" err="1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dy</a:t>
                      </a:r>
                      <a:endParaRPr dirty="0">
                        <a:solidFill>
                          <a:schemeClr val="bg1"/>
                        </a:solidFill>
                        <a:latin typeface="Chivo" panose="020B0604020202020204" charset="0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bg1"/>
                          </a:solidFill>
                          <a:latin typeface="Chivo" panose="020B0604020202020204" charset="0"/>
                          <a:ea typeface="Chivo"/>
                          <a:cs typeface="Chivo"/>
                          <a:sym typeface="Chivo"/>
                        </a:rPr>
                        <a:t>0,13</a:t>
                      </a:r>
                      <a:endParaRPr dirty="0">
                        <a:solidFill>
                          <a:schemeClr val="bg1"/>
                        </a:solidFill>
                        <a:latin typeface="Chivo" panose="020B0604020202020204" charset="0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7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Coeficiente de arrasto </a:t>
                      </a:r>
                      <a:r>
                        <a:rPr lang="pt-B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r>
                        <a:rPr lang="pt-BR" sz="1400" b="0" i="0" u="none" strike="noStrike" cap="none" baseline="-25000" dirty="0" err="1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dz</a:t>
                      </a:r>
                      <a:endParaRPr dirty="0">
                        <a:solidFill>
                          <a:schemeClr val="accent1"/>
                        </a:solidFill>
                        <a:latin typeface="Chivo" panose="020B0604020202020204" charset="0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0,27</a:t>
                      </a:r>
                      <a:endParaRPr dirty="0">
                        <a:solidFill>
                          <a:schemeClr val="accent1"/>
                        </a:solidFill>
                        <a:latin typeface="Chivo" panose="020B0604020202020204" charset="0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7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Aceleração da gravidade [m/s</a:t>
                      </a:r>
                      <a:r>
                        <a:rPr lang="pt-BR" sz="1400" b="0" i="0" u="none" strike="noStrike" cap="none" baseline="30000" dirty="0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pt-BR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dirty="0">
                        <a:solidFill>
                          <a:schemeClr val="bg1"/>
                        </a:solidFill>
                        <a:latin typeface="Chivo" panose="020B0604020202020204" charset="0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9,81</a:t>
                      </a:r>
                      <a:endParaRPr dirty="0">
                        <a:solidFill>
                          <a:schemeClr val="bg1"/>
                        </a:solidFill>
                        <a:latin typeface="Chivo" panose="020B0604020202020204" charset="0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7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Densidade do ar [kg/m</a:t>
                      </a:r>
                      <a:r>
                        <a:rPr lang="pt-BR" sz="1400" b="0" i="0" u="none" strike="noStrike" cap="none" baseline="30000" dirty="0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hivo" panose="020B0604020202020204" charset="0"/>
                          <a:ea typeface="Arial"/>
                          <a:cs typeface="Arial"/>
                          <a:sym typeface="Arial"/>
                        </a:rPr>
                        <a:t>]</a:t>
                      </a:r>
                      <a:endParaRPr dirty="0">
                        <a:solidFill>
                          <a:schemeClr val="accent1"/>
                        </a:solidFill>
                        <a:latin typeface="Chivo" panose="020B0604020202020204" charset="0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solidFill>
                            <a:schemeClr val="accent1"/>
                          </a:solidFill>
                          <a:latin typeface="Chivo" panose="020B0604020202020204" charset="0"/>
                          <a:ea typeface="Chivo"/>
                          <a:cs typeface="Chivo"/>
                          <a:sym typeface="Chivo"/>
                        </a:rPr>
                        <a:t>1,2041</a:t>
                      </a:r>
                      <a:endParaRPr dirty="0">
                        <a:solidFill>
                          <a:schemeClr val="accent1"/>
                        </a:solidFill>
                        <a:latin typeface="Chivo" panose="020B0604020202020204" charset="0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836095"/>
                  </a:ext>
                </a:extLst>
              </a:tr>
            </a:tbl>
          </a:graphicData>
        </a:graphic>
      </p:graphicFrame>
      <p:sp>
        <p:nvSpPr>
          <p:cNvPr id="738" name="Google Shape;738;p35"/>
          <p:cNvSpPr txBox="1">
            <a:spLocks noGrp="1"/>
          </p:cNvSpPr>
          <p:nvPr>
            <p:ph type="title"/>
          </p:nvPr>
        </p:nvSpPr>
        <p:spPr>
          <a:xfrm flipH="1">
            <a:off x="718038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PARÂMETROS</a:t>
            </a:r>
            <a:endParaRPr dirty="0"/>
          </a:p>
        </p:txBody>
      </p:sp>
      <p:pic>
        <p:nvPicPr>
          <p:cNvPr id="12296" name="Picture 8" descr="enLink Status-AF | Synetica">
            <a:extLst>
              <a:ext uri="{FF2B5EF4-FFF2-40B4-BE49-F238E27FC236}">
                <a16:creationId xmlns:a16="http://schemas.microsoft.com/office/drawing/2014/main" id="{A192B2CA-49AC-4CC4-8CD1-D438E5E2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8" y="3804990"/>
            <a:ext cx="572700" cy="5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Gravity - Free food icons">
            <a:extLst>
              <a:ext uri="{FF2B5EF4-FFF2-40B4-BE49-F238E27FC236}">
                <a16:creationId xmlns:a16="http://schemas.microsoft.com/office/drawing/2014/main" id="{480E9A90-3264-4795-8397-FBA42CF6C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8038" y="3125610"/>
            <a:ext cx="572700" cy="5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irplane 57 icon | Airplane icon, Icon, Clip art">
            <a:extLst>
              <a:ext uri="{FF2B5EF4-FFF2-40B4-BE49-F238E27FC236}">
                <a16:creationId xmlns:a16="http://schemas.microsoft.com/office/drawing/2014/main" id="{1C3928E1-8626-49EB-95F2-AD0DA30A4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695" y="2406225"/>
            <a:ext cx="719385" cy="71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irplane 57 icon | Airplane icon, Icon, Clip art">
            <a:extLst>
              <a:ext uri="{FF2B5EF4-FFF2-40B4-BE49-F238E27FC236}">
                <a16:creationId xmlns:a16="http://schemas.microsoft.com/office/drawing/2014/main" id="{952DB32B-359C-4D9B-83A1-4B8723DA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153">
            <a:off x="667918" y="1707665"/>
            <a:ext cx="715342" cy="71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256;p28">
            <a:extLst>
              <a:ext uri="{FF2B5EF4-FFF2-40B4-BE49-F238E27FC236}">
                <a16:creationId xmlns:a16="http://schemas.microsoft.com/office/drawing/2014/main" id="{91ACAB23-CC5F-408C-89EE-5437401C558B}"/>
              </a:ext>
            </a:extLst>
          </p:cNvPr>
          <p:cNvSpPr txBox="1">
            <a:spLocks/>
          </p:cNvSpPr>
          <p:nvPr/>
        </p:nvSpPr>
        <p:spPr>
          <a:xfrm flipH="1">
            <a:off x="8117514" y="387875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463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title" idx="15"/>
          </p:nvPr>
        </p:nvSpPr>
        <p:spPr>
          <a:xfrm flipH="1">
            <a:off x="718038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OBJETIVO DO TRABALHO</a:t>
            </a:r>
            <a:endParaRPr dirty="0"/>
          </a:p>
        </p:txBody>
      </p:sp>
      <p:pic>
        <p:nvPicPr>
          <p:cNvPr id="15" name="Picture 4" descr="Amazon News GIF - Find &amp; Share on GIPHY">
            <a:extLst>
              <a:ext uri="{FF2B5EF4-FFF2-40B4-BE49-F238E27FC236}">
                <a16:creationId xmlns:a16="http://schemas.microsoft.com/office/drawing/2014/main" id="{C013F3BC-D041-4C6B-8798-23E1AF0D3B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9" y="1497429"/>
            <a:ext cx="5041876" cy="278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Google Shape;239;p27">
            <a:extLst>
              <a:ext uri="{FF2B5EF4-FFF2-40B4-BE49-F238E27FC236}">
                <a16:creationId xmlns:a16="http://schemas.microsoft.com/office/drawing/2014/main" id="{3CBD95C9-E1F2-47F6-B896-8B6917CD1215}"/>
              </a:ext>
            </a:extLst>
          </p:cNvPr>
          <p:cNvSpPr txBox="1">
            <a:spLocks/>
          </p:cNvSpPr>
          <p:nvPr/>
        </p:nvSpPr>
        <p:spPr>
          <a:xfrm>
            <a:off x="5146159" y="1497429"/>
            <a:ext cx="3430772" cy="278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400" b="0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914400" indent="-298450" algn="l">
              <a:buClr>
                <a:schemeClr val="lt1"/>
              </a:buClr>
              <a:buSzPts val="1100"/>
              <a:buFont typeface="Chivo"/>
              <a:buChar char="●"/>
            </a:pPr>
            <a:r>
              <a:rPr lang="pt-BR" sz="1800" dirty="0" err="1">
                <a:solidFill>
                  <a:schemeClr val="accent2"/>
                </a:solidFill>
              </a:rPr>
              <a:t>Quadricóptero</a:t>
            </a:r>
            <a:endParaRPr lang="pt-BR" sz="1800" dirty="0">
              <a:solidFill>
                <a:schemeClr val="accent2"/>
              </a:solidFill>
            </a:endParaRPr>
          </a:p>
          <a:p>
            <a:pPr marL="914400" indent="-298450" algn="l">
              <a:buClr>
                <a:schemeClr val="lt1"/>
              </a:buClr>
              <a:buSzPts val="1100"/>
              <a:buFont typeface="Chivo"/>
              <a:buChar char="●"/>
            </a:pPr>
            <a:endParaRPr lang="pt-BR" sz="1800" dirty="0">
              <a:solidFill>
                <a:schemeClr val="accent2"/>
              </a:solidFill>
            </a:endParaRPr>
          </a:p>
          <a:p>
            <a:pPr marL="914400" indent="-298450" algn="l">
              <a:buClr>
                <a:schemeClr val="lt1"/>
              </a:buClr>
              <a:buSzPts val="1100"/>
              <a:buFont typeface="Chivo"/>
              <a:buChar char="●"/>
            </a:pPr>
            <a:r>
              <a:rPr lang="pt-BR" sz="1800" dirty="0">
                <a:solidFill>
                  <a:schemeClr val="accent2"/>
                </a:solidFill>
              </a:rPr>
              <a:t>Movimentação no plano XZ</a:t>
            </a:r>
          </a:p>
          <a:p>
            <a:pPr marL="914400" indent="-298450" algn="l">
              <a:buClr>
                <a:schemeClr val="lt1"/>
              </a:buClr>
              <a:buSzPts val="1100"/>
              <a:buFont typeface="Chivo"/>
              <a:buChar char="●"/>
            </a:pPr>
            <a:endParaRPr lang="pt-BR" sz="1800" dirty="0">
              <a:solidFill>
                <a:schemeClr val="accent2"/>
              </a:solidFill>
            </a:endParaRPr>
          </a:p>
          <a:p>
            <a:pPr marL="914400" indent="-298450" algn="l">
              <a:buClr>
                <a:schemeClr val="lt1"/>
              </a:buClr>
              <a:buSzPts val="1100"/>
              <a:buFont typeface="Chivo"/>
              <a:buChar char="●"/>
            </a:pPr>
            <a:r>
              <a:rPr lang="pt-BR" sz="1800" dirty="0">
                <a:solidFill>
                  <a:schemeClr val="accent2"/>
                </a:solidFill>
              </a:rPr>
              <a:t>Variação no ângulo 𝜃</a:t>
            </a:r>
          </a:p>
          <a:p>
            <a:pPr marL="615950" indent="0" algn="l">
              <a:buClr>
                <a:schemeClr val="lt1"/>
              </a:buClr>
              <a:buSzPts val="1100"/>
            </a:pPr>
            <a:endParaRPr lang="pt-BR" dirty="0"/>
          </a:p>
          <a:p>
            <a:pPr marL="0" indent="0" algn="l"/>
            <a:endParaRPr lang="pt-BR" dirty="0"/>
          </a:p>
        </p:txBody>
      </p:sp>
      <p:sp>
        <p:nvSpPr>
          <p:cNvPr id="43" name="Google Shape;256;p28">
            <a:extLst>
              <a:ext uri="{FF2B5EF4-FFF2-40B4-BE49-F238E27FC236}">
                <a16:creationId xmlns:a16="http://schemas.microsoft.com/office/drawing/2014/main" id="{541CFC1F-2F68-455C-8F87-0561B8312BE6}"/>
              </a:ext>
            </a:extLst>
          </p:cNvPr>
          <p:cNvSpPr txBox="1">
            <a:spLocks/>
          </p:cNvSpPr>
          <p:nvPr/>
        </p:nvSpPr>
        <p:spPr>
          <a:xfrm flipH="1">
            <a:off x="8117515" y="387875"/>
            <a:ext cx="9188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/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ANÁLISE SEM PERTURBAÇÃO</a:t>
            </a:r>
            <a:endParaRPr dirty="0"/>
          </a:p>
        </p:txBody>
      </p:sp>
      <p:sp>
        <p:nvSpPr>
          <p:cNvPr id="8" name="Google Shape;256;p28">
            <a:extLst>
              <a:ext uri="{FF2B5EF4-FFF2-40B4-BE49-F238E27FC236}">
                <a16:creationId xmlns:a16="http://schemas.microsoft.com/office/drawing/2014/main" id="{F8009807-FE4E-4C9F-B6C2-4A4836B28EAA}"/>
              </a:ext>
            </a:extLst>
          </p:cNvPr>
          <p:cNvSpPr txBox="1">
            <a:spLocks/>
          </p:cNvSpPr>
          <p:nvPr/>
        </p:nvSpPr>
        <p:spPr>
          <a:xfrm flipH="1">
            <a:off x="8117514" y="387875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19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1E25C7-3E49-40AC-97DE-C780950A5EEB}"/>
              </a:ext>
            </a:extLst>
          </p:cNvPr>
          <p:cNvSpPr txBox="1"/>
          <p:nvPr/>
        </p:nvSpPr>
        <p:spPr>
          <a:xfrm>
            <a:off x="0" y="123589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FORÇA MÁXIMA E SEM AÇÃO DE TORQUE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0336C50E-0B60-4BF5-AE21-8EEA95E3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5" y="1722119"/>
            <a:ext cx="4031846" cy="28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1D4FD773-B60E-4DF7-8A20-CEE95F38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10" y="1722119"/>
            <a:ext cx="4031846" cy="28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oogle Shape;9563;p67">
            <a:extLst>
              <a:ext uri="{FF2B5EF4-FFF2-40B4-BE49-F238E27FC236}">
                <a16:creationId xmlns:a16="http://schemas.microsoft.com/office/drawing/2014/main" id="{DD03CDB9-F497-4135-AC37-EDA54101308D}"/>
              </a:ext>
            </a:extLst>
          </p:cNvPr>
          <p:cNvGrpSpPr/>
          <p:nvPr/>
        </p:nvGrpSpPr>
        <p:grpSpPr>
          <a:xfrm>
            <a:off x="7173810" y="382631"/>
            <a:ext cx="943704" cy="572701"/>
            <a:chOff x="5159450" y="1919950"/>
            <a:chExt cx="1541050" cy="862500"/>
          </a:xfrm>
        </p:grpSpPr>
        <p:sp>
          <p:nvSpPr>
            <p:cNvPr id="11" name="Google Shape;9564;p67">
              <a:extLst>
                <a:ext uri="{FF2B5EF4-FFF2-40B4-BE49-F238E27FC236}">
                  <a16:creationId xmlns:a16="http://schemas.microsoft.com/office/drawing/2014/main" id="{0424EDAD-2A3A-4CB2-B04B-5A937B8544D5}"/>
                </a:ext>
              </a:extLst>
            </p:cNvPr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</p:sp>
        <p:grpSp>
          <p:nvGrpSpPr>
            <p:cNvPr id="13" name="Google Shape;9565;p67">
              <a:extLst>
                <a:ext uri="{FF2B5EF4-FFF2-40B4-BE49-F238E27FC236}">
                  <a16:creationId xmlns:a16="http://schemas.microsoft.com/office/drawing/2014/main" id="{01DC7B25-4D52-48DD-98FA-6D8C8096282E}"/>
                </a:ext>
              </a:extLst>
            </p:cNvPr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14" name="Google Shape;9566;p67">
                <a:extLst>
                  <a:ext uri="{FF2B5EF4-FFF2-40B4-BE49-F238E27FC236}">
                    <a16:creationId xmlns:a16="http://schemas.microsoft.com/office/drawing/2014/main" id="{30C41F00-459F-4E86-9583-A9422476AE7C}"/>
                  </a:ext>
                </a:extLst>
              </p:cNvPr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9567;p67">
                <a:extLst>
                  <a:ext uri="{FF2B5EF4-FFF2-40B4-BE49-F238E27FC236}">
                    <a16:creationId xmlns:a16="http://schemas.microsoft.com/office/drawing/2014/main" id="{E73D4341-2CDB-4A6B-B923-AA1C2CE6B96F}"/>
                  </a:ext>
                </a:extLst>
              </p:cNvPr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7383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ANÁLISE SEM PERTURBAÇÃO</a:t>
            </a:r>
            <a:endParaRPr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1E25C7-3E49-40AC-97DE-C780950A5EEB}"/>
              </a:ext>
            </a:extLst>
          </p:cNvPr>
          <p:cNvSpPr txBox="1"/>
          <p:nvPr/>
        </p:nvSpPr>
        <p:spPr>
          <a:xfrm>
            <a:off x="0" y="123589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FORÇA DE SUSTENTAÇÃO COM AÇÃO DO  ÂNGULO θ.</a:t>
            </a:r>
          </a:p>
        </p:txBody>
      </p:sp>
      <p:grpSp>
        <p:nvGrpSpPr>
          <p:cNvPr id="10" name="Google Shape;9563;p67">
            <a:extLst>
              <a:ext uri="{FF2B5EF4-FFF2-40B4-BE49-F238E27FC236}">
                <a16:creationId xmlns:a16="http://schemas.microsoft.com/office/drawing/2014/main" id="{DD03CDB9-F497-4135-AC37-EDA54101308D}"/>
              </a:ext>
            </a:extLst>
          </p:cNvPr>
          <p:cNvGrpSpPr/>
          <p:nvPr/>
        </p:nvGrpSpPr>
        <p:grpSpPr>
          <a:xfrm>
            <a:off x="7173810" y="382631"/>
            <a:ext cx="943704" cy="572701"/>
            <a:chOff x="5159450" y="1919950"/>
            <a:chExt cx="1541050" cy="862500"/>
          </a:xfrm>
        </p:grpSpPr>
        <p:sp>
          <p:nvSpPr>
            <p:cNvPr id="11" name="Google Shape;9564;p67">
              <a:extLst>
                <a:ext uri="{FF2B5EF4-FFF2-40B4-BE49-F238E27FC236}">
                  <a16:creationId xmlns:a16="http://schemas.microsoft.com/office/drawing/2014/main" id="{0424EDAD-2A3A-4CB2-B04B-5A937B8544D5}"/>
                </a:ext>
              </a:extLst>
            </p:cNvPr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</p:sp>
        <p:grpSp>
          <p:nvGrpSpPr>
            <p:cNvPr id="13" name="Google Shape;9565;p67">
              <a:extLst>
                <a:ext uri="{FF2B5EF4-FFF2-40B4-BE49-F238E27FC236}">
                  <a16:creationId xmlns:a16="http://schemas.microsoft.com/office/drawing/2014/main" id="{01DC7B25-4D52-48DD-98FA-6D8C8096282E}"/>
                </a:ext>
              </a:extLst>
            </p:cNvPr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14" name="Google Shape;9566;p67">
                <a:extLst>
                  <a:ext uri="{FF2B5EF4-FFF2-40B4-BE49-F238E27FC236}">
                    <a16:creationId xmlns:a16="http://schemas.microsoft.com/office/drawing/2014/main" id="{30C41F00-459F-4E86-9583-A9422476AE7C}"/>
                  </a:ext>
                </a:extLst>
              </p:cNvPr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9567;p67">
                <a:extLst>
                  <a:ext uri="{FF2B5EF4-FFF2-40B4-BE49-F238E27FC236}">
                    <a16:creationId xmlns:a16="http://schemas.microsoft.com/office/drawing/2014/main" id="{E73D4341-2CDB-4A6B-B923-AA1C2CE6B96F}"/>
                  </a:ext>
                </a:extLst>
              </p:cNvPr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" name="Google Shape;256;p28">
            <a:extLst>
              <a:ext uri="{FF2B5EF4-FFF2-40B4-BE49-F238E27FC236}">
                <a16:creationId xmlns:a16="http://schemas.microsoft.com/office/drawing/2014/main" id="{FA6C540D-6F4D-4BA6-B41C-1321D21F1AFE}"/>
              </a:ext>
            </a:extLst>
          </p:cNvPr>
          <p:cNvSpPr txBox="1">
            <a:spLocks/>
          </p:cNvSpPr>
          <p:nvPr/>
        </p:nvSpPr>
        <p:spPr>
          <a:xfrm flipH="1">
            <a:off x="8208954" y="389506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20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BEDD90-5DAF-4B7C-AB95-55C573696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74" y="1683360"/>
            <a:ext cx="1531144" cy="284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3D9B420-0D8D-4E80-B5A8-F09CE8E4B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21" y="1683360"/>
            <a:ext cx="1531144" cy="284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7BB7C44-930B-4373-A5EA-8C741547A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65" y="1683359"/>
            <a:ext cx="1493547" cy="284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ANÁLISE SEM PERTURBAÇÃO</a:t>
            </a:r>
            <a:endParaRPr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1E25C7-3E49-40AC-97DE-C780950A5EEB}"/>
              </a:ext>
            </a:extLst>
          </p:cNvPr>
          <p:cNvSpPr txBox="1"/>
          <p:nvPr/>
        </p:nvSpPr>
        <p:spPr>
          <a:xfrm>
            <a:off x="0" y="123589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FORÇA MÁXIMA E AÇÃO DO TORQUE EM </a:t>
            </a:r>
            <a:r>
              <a:rPr lang="el-GR" sz="2000" dirty="0">
                <a:solidFill>
                  <a:schemeClr val="accent2"/>
                </a:solidFill>
                <a:latin typeface="Chivo" panose="020B0604020202020204" charset="0"/>
              </a:rPr>
              <a:t>θ</a:t>
            </a:r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.</a:t>
            </a:r>
          </a:p>
        </p:txBody>
      </p:sp>
      <p:grpSp>
        <p:nvGrpSpPr>
          <p:cNvPr id="10" name="Google Shape;9563;p67">
            <a:extLst>
              <a:ext uri="{FF2B5EF4-FFF2-40B4-BE49-F238E27FC236}">
                <a16:creationId xmlns:a16="http://schemas.microsoft.com/office/drawing/2014/main" id="{DD03CDB9-F497-4135-AC37-EDA54101308D}"/>
              </a:ext>
            </a:extLst>
          </p:cNvPr>
          <p:cNvGrpSpPr/>
          <p:nvPr/>
        </p:nvGrpSpPr>
        <p:grpSpPr>
          <a:xfrm>
            <a:off x="7173810" y="382631"/>
            <a:ext cx="943704" cy="572701"/>
            <a:chOff x="5159450" y="1919950"/>
            <a:chExt cx="1541050" cy="862500"/>
          </a:xfrm>
        </p:grpSpPr>
        <p:sp>
          <p:nvSpPr>
            <p:cNvPr id="11" name="Google Shape;9564;p67">
              <a:extLst>
                <a:ext uri="{FF2B5EF4-FFF2-40B4-BE49-F238E27FC236}">
                  <a16:creationId xmlns:a16="http://schemas.microsoft.com/office/drawing/2014/main" id="{0424EDAD-2A3A-4CB2-B04B-5A937B8544D5}"/>
                </a:ext>
              </a:extLst>
            </p:cNvPr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</p:sp>
        <p:grpSp>
          <p:nvGrpSpPr>
            <p:cNvPr id="13" name="Google Shape;9565;p67">
              <a:extLst>
                <a:ext uri="{FF2B5EF4-FFF2-40B4-BE49-F238E27FC236}">
                  <a16:creationId xmlns:a16="http://schemas.microsoft.com/office/drawing/2014/main" id="{01DC7B25-4D52-48DD-98FA-6D8C8096282E}"/>
                </a:ext>
              </a:extLst>
            </p:cNvPr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14" name="Google Shape;9566;p67">
                <a:extLst>
                  <a:ext uri="{FF2B5EF4-FFF2-40B4-BE49-F238E27FC236}">
                    <a16:creationId xmlns:a16="http://schemas.microsoft.com/office/drawing/2014/main" id="{30C41F00-459F-4E86-9583-A9422476AE7C}"/>
                  </a:ext>
                </a:extLst>
              </p:cNvPr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9567;p67">
                <a:extLst>
                  <a:ext uri="{FF2B5EF4-FFF2-40B4-BE49-F238E27FC236}">
                    <a16:creationId xmlns:a16="http://schemas.microsoft.com/office/drawing/2014/main" id="{E73D4341-2CDB-4A6B-B923-AA1C2CE6B96F}"/>
                  </a:ext>
                </a:extLst>
              </p:cNvPr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" name="Google Shape;256;p28">
            <a:extLst>
              <a:ext uri="{FF2B5EF4-FFF2-40B4-BE49-F238E27FC236}">
                <a16:creationId xmlns:a16="http://schemas.microsoft.com/office/drawing/2014/main" id="{6A7AE306-5D5C-4B1A-BF71-48E7CED87A73}"/>
              </a:ext>
            </a:extLst>
          </p:cNvPr>
          <p:cNvSpPr txBox="1">
            <a:spLocks/>
          </p:cNvSpPr>
          <p:nvPr/>
        </p:nvSpPr>
        <p:spPr>
          <a:xfrm flipH="1">
            <a:off x="8208954" y="389506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21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B308998-01BC-4745-A7B7-3BBD2728B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29" y="1656273"/>
            <a:ext cx="1675764" cy="29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7B1DAFB-7010-4891-8412-A6AE474BB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093" y="1656273"/>
            <a:ext cx="1675764" cy="29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CB96A3A-7B11-4281-8EC0-B75F271A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57" y="1656273"/>
            <a:ext cx="1597023" cy="29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ANÁLISE COM ARRASTO</a:t>
            </a:r>
          </a:p>
        </p:txBody>
      </p:sp>
      <p:sp>
        <p:nvSpPr>
          <p:cNvPr id="8" name="Google Shape;256;p28">
            <a:extLst>
              <a:ext uri="{FF2B5EF4-FFF2-40B4-BE49-F238E27FC236}">
                <a16:creationId xmlns:a16="http://schemas.microsoft.com/office/drawing/2014/main" id="{F8009807-FE4E-4C9F-B6C2-4A4836B28EAA}"/>
              </a:ext>
            </a:extLst>
          </p:cNvPr>
          <p:cNvSpPr txBox="1">
            <a:spLocks/>
          </p:cNvSpPr>
          <p:nvPr/>
        </p:nvSpPr>
        <p:spPr>
          <a:xfrm flipH="1">
            <a:off x="8208954" y="389506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22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1E25C7-3E49-40AC-97DE-C780950A5EEB}"/>
              </a:ext>
            </a:extLst>
          </p:cNvPr>
          <p:cNvSpPr txBox="1"/>
          <p:nvPr/>
        </p:nvSpPr>
        <p:spPr>
          <a:xfrm>
            <a:off x="0" y="123589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solidFill>
                  <a:schemeClr val="accent2"/>
                </a:solidFill>
                <a:latin typeface="Chivo" panose="020B0604020202020204" charset="0"/>
              </a:rPr>
              <a:t>AÇÃO DO ARRASTO E FORÇA MÁXIMA</a:t>
            </a:r>
            <a:endParaRPr lang="pt-BR" sz="2000" dirty="0">
              <a:solidFill>
                <a:schemeClr val="accent2"/>
              </a:solidFill>
              <a:latin typeface="Chivo" panose="020B0604020202020204" charset="0"/>
            </a:endParaRPr>
          </a:p>
        </p:txBody>
      </p:sp>
      <p:grpSp>
        <p:nvGrpSpPr>
          <p:cNvPr id="10" name="Google Shape;9563;p67">
            <a:extLst>
              <a:ext uri="{FF2B5EF4-FFF2-40B4-BE49-F238E27FC236}">
                <a16:creationId xmlns:a16="http://schemas.microsoft.com/office/drawing/2014/main" id="{DD03CDB9-F497-4135-AC37-EDA54101308D}"/>
              </a:ext>
            </a:extLst>
          </p:cNvPr>
          <p:cNvGrpSpPr/>
          <p:nvPr/>
        </p:nvGrpSpPr>
        <p:grpSpPr>
          <a:xfrm>
            <a:off x="7173810" y="382631"/>
            <a:ext cx="943704" cy="572701"/>
            <a:chOff x="5159450" y="1919950"/>
            <a:chExt cx="1541050" cy="862500"/>
          </a:xfrm>
        </p:grpSpPr>
        <p:sp>
          <p:nvSpPr>
            <p:cNvPr id="11" name="Google Shape;9564;p67">
              <a:extLst>
                <a:ext uri="{FF2B5EF4-FFF2-40B4-BE49-F238E27FC236}">
                  <a16:creationId xmlns:a16="http://schemas.microsoft.com/office/drawing/2014/main" id="{0424EDAD-2A3A-4CB2-B04B-5A937B8544D5}"/>
                </a:ext>
              </a:extLst>
            </p:cNvPr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</p:sp>
        <p:grpSp>
          <p:nvGrpSpPr>
            <p:cNvPr id="13" name="Google Shape;9565;p67">
              <a:extLst>
                <a:ext uri="{FF2B5EF4-FFF2-40B4-BE49-F238E27FC236}">
                  <a16:creationId xmlns:a16="http://schemas.microsoft.com/office/drawing/2014/main" id="{01DC7B25-4D52-48DD-98FA-6D8C8096282E}"/>
                </a:ext>
              </a:extLst>
            </p:cNvPr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14" name="Google Shape;9566;p67">
                <a:extLst>
                  <a:ext uri="{FF2B5EF4-FFF2-40B4-BE49-F238E27FC236}">
                    <a16:creationId xmlns:a16="http://schemas.microsoft.com/office/drawing/2014/main" id="{30C41F00-459F-4E86-9583-A9422476AE7C}"/>
                  </a:ext>
                </a:extLst>
              </p:cNvPr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9567;p67">
                <a:extLst>
                  <a:ext uri="{FF2B5EF4-FFF2-40B4-BE49-F238E27FC236}">
                    <a16:creationId xmlns:a16="http://schemas.microsoft.com/office/drawing/2014/main" id="{E73D4341-2CDB-4A6B-B923-AA1C2CE6B96F}"/>
                  </a:ext>
                </a:extLst>
              </p:cNvPr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45F4CCC-34AB-4752-A0E5-160554E82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16" y="1750880"/>
            <a:ext cx="1584008" cy="271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C031C10-8353-4F41-9E0E-8FA2BE8F3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97" y="1750879"/>
            <a:ext cx="1591628" cy="288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BEC4693-30E4-442C-8393-E791A7069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24" y="1750879"/>
            <a:ext cx="1591627" cy="288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009398D-0667-4EDA-BF71-CE32EAF75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851" y="1750879"/>
            <a:ext cx="1584008" cy="288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213360" y="387875"/>
            <a:ext cx="821736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FUNÇÕES DE TRANSFERÊNCIA SEM ARRASTO.</a:t>
            </a:r>
          </a:p>
        </p:txBody>
      </p:sp>
      <p:sp>
        <p:nvSpPr>
          <p:cNvPr id="8" name="Google Shape;256;p28">
            <a:extLst>
              <a:ext uri="{FF2B5EF4-FFF2-40B4-BE49-F238E27FC236}">
                <a16:creationId xmlns:a16="http://schemas.microsoft.com/office/drawing/2014/main" id="{F8009807-FE4E-4C9F-B6C2-4A4836B28EAA}"/>
              </a:ext>
            </a:extLst>
          </p:cNvPr>
          <p:cNvSpPr txBox="1">
            <a:spLocks/>
          </p:cNvSpPr>
          <p:nvPr/>
        </p:nvSpPr>
        <p:spPr>
          <a:xfrm flipH="1">
            <a:off x="8208954" y="389506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1E25C7-3E49-40AC-97DE-C780950A5EEB}"/>
              </a:ext>
            </a:extLst>
          </p:cNvPr>
          <p:cNvSpPr txBox="1"/>
          <p:nvPr/>
        </p:nvSpPr>
        <p:spPr>
          <a:xfrm>
            <a:off x="463317" y="1076703"/>
            <a:ext cx="821736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Entrada T</a:t>
            </a:r>
            <a:r>
              <a:rPr lang="el-GR" sz="2000" dirty="0">
                <a:solidFill>
                  <a:schemeClr val="accent2"/>
                </a:solidFill>
                <a:latin typeface="Chivo" panose="020B0604020202020204" charset="0"/>
              </a:rPr>
              <a:t>θ</a:t>
            </a:r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:</a:t>
            </a:r>
          </a:p>
          <a:p>
            <a:pPr algn="ctr"/>
            <a:endParaRPr lang="pt-BR" sz="2000" dirty="0">
              <a:solidFill>
                <a:schemeClr val="accent2"/>
              </a:solidFill>
              <a:latin typeface="Chivo" panose="020B0604020202020204" charset="0"/>
            </a:endParaRPr>
          </a:p>
          <a:p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Saída x:</a:t>
            </a:r>
          </a:p>
          <a:p>
            <a:endParaRPr lang="pt-BR" sz="1200" dirty="0">
              <a:solidFill>
                <a:schemeClr val="accent2"/>
              </a:solidFill>
              <a:latin typeface="Chivo" panose="020B0604020202020204" charset="0"/>
            </a:endParaRPr>
          </a:p>
          <a:p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Saída u:</a:t>
            </a:r>
          </a:p>
          <a:p>
            <a:endParaRPr lang="pt-BR" sz="1200" dirty="0">
              <a:solidFill>
                <a:schemeClr val="accent2"/>
              </a:solidFill>
              <a:latin typeface="Chivo" panose="020B0604020202020204" charset="0"/>
            </a:endParaRPr>
          </a:p>
          <a:p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Saída </a:t>
            </a:r>
            <a:r>
              <a:rPr lang="el-GR" sz="2000" dirty="0">
                <a:solidFill>
                  <a:schemeClr val="accent2"/>
                </a:solidFill>
                <a:latin typeface="Chivo" panose="020B0604020202020204" charset="0"/>
              </a:rPr>
              <a:t>θ </a:t>
            </a:r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:</a:t>
            </a:r>
          </a:p>
          <a:p>
            <a:pPr algn="ctr"/>
            <a:endParaRPr lang="pt-BR" sz="2000" dirty="0">
              <a:solidFill>
                <a:schemeClr val="accent2"/>
              </a:solidFill>
              <a:latin typeface="Chivo" panose="020B0604020202020204" charset="0"/>
            </a:endParaRPr>
          </a:p>
          <a:p>
            <a:pPr algn="ctr"/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Entrada F:</a:t>
            </a:r>
          </a:p>
          <a:p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Saída z:</a:t>
            </a:r>
          </a:p>
          <a:p>
            <a:endParaRPr lang="pt-BR" sz="2000" dirty="0">
              <a:solidFill>
                <a:schemeClr val="accent2"/>
              </a:solidFill>
              <a:latin typeface="Chivo" panose="020B0604020202020204" charset="0"/>
            </a:endParaRPr>
          </a:p>
          <a:p>
            <a:endParaRPr lang="pt-BR" sz="1200" dirty="0">
              <a:solidFill>
                <a:schemeClr val="accent2"/>
              </a:solidFill>
              <a:latin typeface="Chivo" panose="020B0604020202020204" charset="0"/>
            </a:endParaRPr>
          </a:p>
          <a:p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Saída w:</a:t>
            </a:r>
          </a:p>
          <a:p>
            <a:endParaRPr lang="pt-BR" sz="1200" dirty="0">
              <a:solidFill>
                <a:schemeClr val="accent2"/>
              </a:solidFill>
              <a:latin typeface="Chivo" panose="020B0604020202020204" charset="0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22F0BA2B-E6DE-44F6-9E43-1E424EDD3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98" y="1697216"/>
            <a:ext cx="5147604" cy="38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>
            <a:extLst>
              <a:ext uri="{FF2B5EF4-FFF2-40B4-BE49-F238E27FC236}">
                <a16:creationId xmlns:a16="http://schemas.microsoft.com/office/drawing/2014/main" id="{C193F413-B7FB-4E90-838A-27D0FF61E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98" y="2785641"/>
            <a:ext cx="1002317" cy="31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155D67A1-5782-4277-9DDA-9E67D7D26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98" y="3680584"/>
            <a:ext cx="2772728" cy="4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1CF50FC3-9074-4A5E-BC02-B81C6975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98" y="2198677"/>
            <a:ext cx="3846342" cy="41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>
            <a:extLst>
              <a:ext uri="{FF2B5EF4-FFF2-40B4-BE49-F238E27FC236}">
                <a16:creationId xmlns:a16="http://schemas.microsoft.com/office/drawing/2014/main" id="{91B8F5B3-A80C-4171-ADD7-E8A45FF93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98" y="4373502"/>
            <a:ext cx="1582103" cy="32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2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213360" y="387875"/>
            <a:ext cx="821736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FUNÇÕES DE TRANSFERÊNCIA COM ARRASTO.</a:t>
            </a:r>
          </a:p>
        </p:txBody>
      </p:sp>
      <p:sp>
        <p:nvSpPr>
          <p:cNvPr id="8" name="Google Shape;256;p28">
            <a:extLst>
              <a:ext uri="{FF2B5EF4-FFF2-40B4-BE49-F238E27FC236}">
                <a16:creationId xmlns:a16="http://schemas.microsoft.com/office/drawing/2014/main" id="{F8009807-FE4E-4C9F-B6C2-4A4836B28EAA}"/>
              </a:ext>
            </a:extLst>
          </p:cNvPr>
          <p:cNvSpPr txBox="1">
            <a:spLocks/>
          </p:cNvSpPr>
          <p:nvPr/>
        </p:nvSpPr>
        <p:spPr>
          <a:xfrm flipH="1">
            <a:off x="8208954" y="389506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24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1E25C7-3E49-40AC-97DE-C780950A5EEB}"/>
              </a:ext>
            </a:extLst>
          </p:cNvPr>
          <p:cNvSpPr txBox="1"/>
          <p:nvPr/>
        </p:nvSpPr>
        <p:spPr>
          <a:xfrm>
            <a:off x="463317" y="1076703"/>
            <a:ext cx="821736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Entrada T</a:t>
            </a:r>
            <a:r>
              <a:rPr lang="el-GR" sz="2000" dirty="0">
                <a:solidFill>
                  <a:schemeClr val="accent2"/>
                </a:solidFill>
                <a:latin typeface="Chivo" panose="020B0604020202020204" charset="0"/>
              </a:rPr>
              <a:t>θ</a:t>
            </a:r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:</a:t>
            </a:r>
          </a:p>
          <a:p>
            <a:pPr algn="ctr"/>
            <a:endParaRPr lang="pt-BR" sz="2000" dirty="0">
              <a:solidFill>
                <a:schemeClr val="accent2"/>
              </a:solidFill>
              <a:latin typeface="Chivo" panose="020B0604020202020204" charset="0"/>
            </a:endParaRPr>
          </a:p>
          <a:p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Saída x:</a:t>
            </a:r>
          </a:p>
          <a:p>
            <a:endParaRPr lang="pt-BR" sz="2000" dirty="0">
              <a:solidFill>
                <a:schemeClr val="accent2"/>
              </a:solidFill>
              <a:latin typeface="Chivo" panose="020B0604020202020204" charset="0"/>
            </a:endParaRPr>
          </a:p>
          <a:p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Saída z:</a:t>
            </a:r>
          </a:p>
          <a:p>
            <a:endParaRPr lang="pt-BR" sz="2000" dirty="0">
              <a:solidFill>
                <a:schemeClr val="accent2"/>
              </a:solidFill>
              <a:latin typeface="Chivo" panose="020B0604020202020204" charset="0"/>
            </a:endParaRPr>
          </a:p>
          <a:p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Saída u:</a:t>
            </a:r>
          </a:p>
          <a:p>
            <a:endParaRPr lang="pt-BR" sz="2000" dirty="0">
              <a:solidFill>
                <a:schemeClr val="accent2"/>
              </a:solidFill>
              <a:latin typeface="Chivo" panose="020B0604020202020204" charset="0"/>
            </a:endParaRPr>
          </a:p>
          <a:p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Saída w:</a:t>
            </a:r>
          </a:p>
          <a:p>
            <a:endParaRPr lang="pt-BR" sz="2000" dirty="0">
              <a:solidFill>
                <a:schemeClr val="accent2"/>
              </a:solidFill>
              <a:latin typeface="Chivo" panose="020B0604020202020204" charset="0"/>
            </a:endParaRPr>
          </a:p>
          <a:p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Saída </a:t>
            </a:r>
            <a:r>
              <a:rPr lang="el-GR" sz="2000" dirty="0">
                <a:solidFill>
                  <a:schemeClr val="accent2"/>
                </a:solidFill>
                <a:latin typeface="Chivo" panose="020B0604020202020204" charset="0"/>
              </a:rPr>
              <a:t>θ</a:t>
            </a:r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:</a:t>
            </a:r>
          </a:p>
          <a:p>
            <a:endParaRPr lang="pt-BR" sz="1200" dirty="0">
              <a:solidFill>
                <a:schemeClr val="accent2"/>
              </a:solidFill>
              <a:latin typeface="Chivo" panose="020B0604020202020204" charset="0"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FB47E30D-8995-41FF-B694-85AA65A01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20" y="1694348"/>
            <a:ext cx="4099560" cy="38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43F3C220-57DB-463C-8EEF-6AEFA2AC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20" y="2296415"/>
            <a:ext cx="4328160" cy="40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>
            <a:extLst>
              <a:ext uri="{FF2B5EF4-FFF2-40B4-BE49-F238E27FC236}">
                <a16:creationId xmlns:a16="http://schemas.microsoft.com/office/drawing/2014/main" id="{93BFFA6C-5BDF-4BCE-84B3-591C64598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20" y="3520315"/>
            <a:ext cx="2369820" cy="44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>
            <a:extLst>
              <a:ext uri="{FF2B5EF4-FFF2-40B4-BE49-F238E27FC236}">
                <a16:creationId xmlns:a16="http://schemas.microsoft.com/office/drawing/2014/main" id="{5E3F55D9-A5E2-446B-BC58-A089C664F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20" y="4132021"/>
            <a:ext cx="2369820" cy="4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>
            <a:extLst>
              <a:ext uri="{FF2B5EF4-FFF2-40B4-BE49-F238E27FC236}">
                <a16:creationId xmlns:a16="http://schemas.microsoft.com/office/drawing/2014/main" id="{D0B9F86E-2EFB-4372-A562-8AA59F501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20" y="2954457"/>
            <a:ext cx="2793942" cy="40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16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213360" y="387875"/>
            <a:ext cx="821736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FUNÇÕES DE TRANSFERÊNCIA COM ARRASTO.</a:t>
            </a:r>
          </a:p>
        </p:txBody>
      </p:sp>
      <p:sp>
        <p:nvSpPr>
          <p:cNvPr id="8" name="Google Shape;256;p28">
            <a:extLst>
              <a:ext uri="{FF2B5EF4-FFF2-40B4-BE49-F238E27FC236}">
                <a16:creationId xmlns:a16="http://schemas.microsoft.com/office/drawing/2014/main" id="{F8009807-FE4E-4C9F-B6C2-4A4836B28EAA}"/>
              </a:ext>
            </a:extLst>
          </p:cNvPr>
          <p:cNvSpPr txBox="1">
            <a:spLocks/>
          </p:cNvSpPr>
          <p:nvPr/>
        </p:nvSpPr>
        <p:spPr>
          <a:xfrm flipH="1">
            <a:off x="8208954" y="389506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25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1E25C7-3E49-40AC-97DE-C780950A5EEB}"/>
              </a:ext>
            </a:extLst>
          </p:cNvPr>
          <p:cNvSpPr txBox="1"/>
          <p:nvPr/>
        </p:nvSpPr>
        <p:spPr>
          <a:xfrm>
            <a:off x="463317" y="1076703"/>
            <a:ext cx="82173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Entrada F:</a:t>
            </a:r>
          </a:p>
          <a:p>
            <a:pPr algn="ctr"/>
            <a:endParaRPr lang="pt-BR" sz="2000" dirty="0">
              <a:solidFill>
                <a:schemeClr val="accent2"/>
              </a:solidFill>
              <a:latin typeface="Chivo" panose="020B0604020202020204" charset="0"/>
            </a:endParaRPr>
          </a:p>
          <a:p>
            <a:pPr algn="ctr"/>
            <a:endParaRPr lang="pt-BR" sz="2000" dirty="0">
              <a:solidFill>
                <a:schemeClr val="accent2"/>
              </a:solidFill>
              <a:latin typeface="Chivo" panose="020B0604020202020204" charset="0"/>
            </a:endParaRPr>
          </a:p>
          <a:p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Saída z:</a:t>
            </a:r>
          </a:p>
          <a:p>
            <a:endParaRPr lang="pt-BR" sz="2000" dirty="0">
              <a:solidFill>
                <a:schemeClr val="accent2"/>
              </a:solidFill>
              <a:latin typeface="Chivo" panose="020B0604020202020204" charset="0"/>
            </a:endParaRPr>
          </a:p>
          <a:p>
            <a:endParaRPr lang="pt-BR" sz="2000" dirty="0">
              <a:solidFill>
                <a:schemeClr val="accent2"/>
              </a:solidFill>
              <a:latin typeface="Chivo" panose="020B0604020202020204" charset="0"/>
            </a:endParaRPr>
          </a:p>
          <a:p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Saída w:</a:t>
            </a:r>
          </a:p>
          <a:p>
            <a:endParaRPr lang="pt-BR" sz="2000" dirty="0">
              <a:solidFill>
                <a:schemeClr val="accent2"/>
              </a:solidFill>
              <a:latin typeface="Chivo" panose="020B0604020202020204" charset="0"/>
            </a:endParaRP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2CB971F4-B21C-468F-83AF-01F06B33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835262"/>
            <a:ext cx="3562349" cy="55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5FDBD948-DD7F-4642-9B56-F2E70FA0A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841103"/>
            <a:ext cx="2512695" cy="5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58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213360" y="387875"/>
            <a:ext cx="821736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POLOS </a:t>
            </a:r>
          </a:p>
        </p:txBody>
      </p:sp>
      <p:sp>
        <p:nvSpPr>
          <p:cNvPr id="8" name="Google Shape;256;p28">
            <a:extLst>
              <a:ext uri="{FF2B5EF4-FFF2-40B4-BE49-F238E27FC236}">
                <a16:creationId xmlns:a16="http://schemas.microsoft.com/office/drawing/2014/main" id="{F8009807-FE4E-4C9F-B6C2-4A4836B28EAA}"/>
              </a:ext>
            </a:extLst>
          </p:cNvPr>
          <p:cNvSpPr txBox="1">
            <a:spLocks/>
          </p:cNvSpPr>
          <p:nvPr/>
        </p:nvSpPr>
        <p:spPr>
          <a:xfrm flipH="1">
            <a:off x="8208954" y="389506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26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9FE551F9-DBC2-4A5C-823B-00F521B5A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2" y="1116238"/>
            <a:ext cx="4194175" cy="344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85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213360" y="387875"/>
            <a:ext cx="821736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DIAGRAMA DE BODE, </a:t>
            </a:r>
            <a:r>
              <a:rPr lang="pt-BR" sz="2000" dirty="0">
                <a:latin typeface="Alata" panose="020B0604020202020204" charset="0"/>
              </a:rPr>
              <a:t>ENTRADA</a:t>
            </a:r>
            <a:r>
              <a:rPr lang="pt-BR" sz="2000" dirty="0">
                <a:solidFill>
                  <a:schemeClr val="tx1"/>
                </a:solidFill>
                <a:latin typeface="Alata" panose="020B0604020202020204" charset="0"/>
              </a:rPr>
              <a:t> T</a:t>
            </a:r>
            <a:r>
              <a:rPr lang="el-GR" sz="2000" dirty="0">
                <a:solidFill>
                  <a:schemeClr val="tx1"/>
                </a:solidFill>
                <a:latin typeface="Chivo" panose="020B0604020202020204" charset="0"/>
              </a:rPr>
              <a:t>θ</a:t>
            </a:r>
            <a:r>
              <a:rPr lang="pt-BR" sz="2000" dirty="0">
                <a:solidFill>
                  <a:schemeClr val="tx1"/>
                </a:solidFill>
                <a:latin typeface="Chivo" panose="020B0604020202020204" charset="0"/>
              </a:rPr>
              <a:t> SEM ARRASTO.</a:t>
            </a:r>
            <a:endParaRPr lang="pt-BR" sz="2000" dirty="0">
              <a:solidFill>
                <a:schemeClr val="tx1"/>
              </a:solidFill>
              <a:latin typeface="Alata" panose="020B0604020202020204" charset="0"/>
            </a:endParaRPr>
          </a:p>
        </p:txBody>
      </p:sp>
      <p:sp>
        <p:nvSpPr>
          <p:cNvPr id="8" name="Google Shape;256;p28">
            <a:extLst>
              <a:ext uri="{FF2B5EF4-FFF2-40B4-BE49-F238E27FC236}">
                <a16:creationId xmlns:a16="http://schemas.microsoft.com/office/drawing/2014/main" id="{F8009807-FE4E-4C9F-B6C2-4A4836B28EAA}"/>
              </a:ext>
            </a:extLst>
          </p:cNvPr>
          <p:cNvSpPr txBox="1">
            <a:spLocks/>
          </p:cNvSpPr>
          <p:nvPr/>
        </p:nvSpPr>
        <p:spPr>
          <a:xfrm flipH="1">
            <a:off x="8208954" y="389506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27</a:t>
            </a:r>
          </a:p>
        </p:txBody>
      </p:sp>
      <p:sp>
        <p:nvSpPr>
          <p:cNvPr id="5" name="Google Shape;9861;p68">
            <a:extLst>
              <a:ext uri="{FF2B5EF4-FFF2-40B4-BE49-F238E27FC236}">
                <a16:creationId xmlns:a16="http://schemas.microsoft.com/office/drawing/2014/main" id="{412A0691-13DC-4673-9CDA-D1B7FAECB98D}"/>
              </a:ext>
            </a:extLst>
          </p:cNvPr>
          <p:cNvSpPr/>
          <p:nvPr/>
        </p:nvSpPr>
        <p:spPr>
          <a:xfrm>
            <a:off x="7162799" y="451063"/>
            <a:ext cx="619449" cy="446324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A55A2D-AAF8-47B2-91DF-19D347427B0F}"/>
              </a:ext>
            </a:extLst>
          </p:cNvPr>
          <p:cNvSpPr txBox="1"/>
          <p:nvPr/>
        </p:nvSpPr>
        <p:spPr>
          <a:xfrm>
            <a:off x="0" y="102900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Saída x:                                                 Saída u: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AF7297DF-D53A-4947-8769-902EE5CC2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" y="1495920"/>
            <a:ext cx="3007678" cy="31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32374F42-5597-4D10-88CB-73306246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42" y="1495920"/>
            <a:ext cx="3007678" cy="31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9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213360" y="387875"/>
            <a:ext cx="821736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DIAGRAMA DE BODE, </a:t>
            </a:r>
            <a:r>
              <a:rPr lang="pt-BR" sz="2000" dirty="0">
                <a:latin typeface="Alata" panose="020B0604020202020204" charset="0"/>
              </a:rPr>
              <a:t>ENTRADA</a:t>
            </a:r>
            <a:r>
              <a:rPr lang="pt-BR" sz="2000" dirty="0">
                <a:solidFill>
                  <a:schemeClr val="tx1"/>
                </a:solidFill>
                <a:latin typeface="Alata" panose="020B0604020202020204" charset="0"/>
              </a:rPr>
              <a:t> T</a:t>
            </a:r>
            <a:r>
              <a:rPr lang="el-GR" sz="2000" dirty="0">
                <a:solidFill>
                  <a:schemeClr val="tx1"/>
                </a:solidFill>
                <a:latin typeface="Chivo" panose="020B0604020202020204" charset="0"/>
              </a:rPr>
              <a:t>θ</a:t>
            </a:r>
            <a:r>
              <a:rPr lang="pt-BR" sz="2000" dirty="0">
                <a:solidFill>
                  <a:schemeClr val="tx1"/>
                </a:solidFill>
                <a:latin typeface="Chivo" panose="020B0604020202020204" charset="0"/>
              </a:rPr>
              <a:t> SEM ARRASTO.</a:t>
            </a:r>
            <a:endParaRPr lang="pt-BR" sz="2000" dirty="0">
              <a:solidFill>
                <a:schemeClr val="tx1"/>
              </a:solidFill>
              <a:latin typeface="Alata" panose="020B0604020202020204" charset="0"/>
            </a:endParaRPr>
          </a:p>
        </p:txBody>
      </p:sp>
      <p:sp>
        <p:nvSpPr>
          <p:cNvPr id="8" name="Google Shape;256;p28">
            <a:extLst>
              <a:ext uri="{FF2B5EF4-FFF2-40B4-BE49-F238E27FC236}">
                <a16:creationId xmlns:a16="http://schemas.microsoft.com/office/drawing/2014/main" id="{F8009807-FE4E-4C9F-B6C2-4A4836B28EAA}"/>
              </a:ext>
            </a:extLst>
          </p:cNvPr>
          <p:cNvSpPr txBox="1">
            <a:spLocks/>
          </p:cNvSpPr>
          <p:nvPr/>
        </p:nvSpPr>
        <p:spPr>
          <a:xfrm flipH="1">
            <a:off x="8208954" y="389506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28</a:t>
            </a:r>
          </a:p>
        </p:txBody>
      </p:sp>
      <p:sp>
        <p:nvSpPr>
          <p:cNvPr id="5" name="Google Shape;9861;p68">
            <a:extLst>
              <a:ext uri="{FF2B5EF4-FFF2-40B4-BE49-F238E27FC236}">
                <a16:creationId xmlns:a16="http://schemas.microsoft.com/office/drawing/2014/main" id="{412A0691-13DC-4673-9CDA-D1B7FAECB98D}"/>
              </a:ext>
            </a:extLst>
          </p:cNvPr>
          <p:cNvSpPr/>
          <p:nvPr/>
        </p:nvSpPr>
        <p:spPr>
          <a:xfrm>
            <a:off x="7162799" y="451063"/>
            <a:ext cx="619449" cy="446324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A55A2D-AAF8-47B2-91DF-19D347427B0F}"/>
              </a:ext>
            </a:extLst>
          </p:cNvPr>
          <p:cNvSpPr txBox="1"/>
          <p:nvPr/>
        </p:nvSpPr>
        <p:spPr>
          <a:xfrm>
            <a:off x="0" y="102900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Saída </a:t>
            </a:r>
            <a:r>
              <a:rPr lang="el-GR" sz="2000" dirty="0">
                <a:solidFill>
                  <a:schemeClr val="accent2"/>
                </a:solidFill>
                <a:latin typeface="Chivo" panose="020B0604020202020204" charset="0"/>
              </a:rPr>
              <a:t>θ </a:t>
            </a:r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: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C7ED825A-DA2E-457E-9DD9-19B01E247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61" y="1495920"/>
            <a:ext cx="3007678" cy="31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48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title" idx="15"/>
          </p:nvPr>
        </p:nvSpPr>
        <p:spPr>
          <a:xfrm flipH="1">
            <a:off x="718038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INTRODUÇÃO</a:t>
            </a:r>
          </a:p>
        </p:txBody>
      </p:sp>
      <p:sp>
        <p:nvSpPr>
          <p:cNvPr id="5" name="Google Shape;239;p27">
            <a:extLst>
              <a:ext uri="{FF2B5EF4-FFF2-40B4-BE49-F238E27FC236}">
                <a16:creationId xmlns:a16="http://schemas.microsoft.com/office/drawing/2014/main" id="{FC333D93-A41F-409A-ACFA-F7282D7054CF}"/>
              </a:ext>
            </a:extLst>
          </p:cNvPr>
          <p:cNvSpPr txBox="1">
            <a:spLocks/>
          </p:cNvSpPr>
          <p:nvPr/>
        </p:nvSpPr>
        <p:spPr>
          <a:xfrm>
            <a:off x="5054529" y="1481470"/>
            <a:ext cx="3430772" cy="278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400" b="0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914400" indent="-298450" algn="l">
              <a:buClr>
                <a:schemeClr val="lt1"/>
              </a:buClr>
              <a:buSzPts val="1100"/>
              <a:buFont typeface="Chivo"/>
              <a:buChar char="●"/>
            </a:pPr>
            <a:r>
              <a:rPr lang="pt-BR" sz="1800" dirty="0">
                <a:solidFill>
                  <a:schemeClr val="accent2"/>
                </a:solidFill>
              </a:rPr>
              <a:t>1907 </a:t>
            </a:r>
            <a:r>
              <a:rPr lang="pt-BR" sz="1800" dirty="0" err="1">
                <a:solidFill>
                  <a:schemeClr val="accent2"/>
                </a:solidFill>
              </a:rPr>
              <a:t>Gyroplane</a:t>
            </a:r>
            <a:r>
              <a:rPr lang="pt-BR" sz="1800" dirty="0">
                <a:solidFill>
                  <a:schemeClr val="accent2"/>
                </a:solidFill>
              </a:rPr>
              <a:t> No.1</a:t>
            </a:r>
          </a:p>
          <a:p>
            <a:pPr marL="914400" indent="-298450" algn="l">
              <a:buClr>
                <a:schemeClr val="lt1"/>
              </a:buClr>
              <a:buSzPts val="1100"/>
              <a:buFont typeface="Chivo"/>
              <a:buChar char="●"/>
            </a:pPr>
            <a:endParaRPr lang="pt-BR" sz="1800" dirty="0">
              <a:solidFill>
                <a:schemeClr val="accent2"/>
              </a:solidFill>
            </a:endParaRPr>
          </a:p>
          <a:p>
            <a:pPr marL="914400" indent="-298450" algn="l">
              <a:buClr>
                <a:schemeClr val="lt1"/>
              </a:buClr>
              <a:buSzPts val="1100"/>
              <a:buFont typeface="Chivo"/>
              <a:buChar char="●"/>
            </a:pPr>
            <a:r>
              <a:rPr lang="pt-BR" sz="1800" dirty="0">
                <a:solidFill>
                  <a:schemeClr val="accent2"/>
                </a:solidFill>
              </a:rPr>
              <a:t>1916 </a:t>
            </a:r>
            <a:r>
              <a:rPr lang="pt-BR" sz="1800" dirty="0" err="1">
                <a:solidFill>
                  <a:schemeClr val="accent2"/>
                </a:solidFill>
              </a:rPr>
              <a:t>Ruston</a:t>
            </a:r>
            <a:r>
              <a:rPr lang="pt-BR" sz="1800" dirty="0">
                <a:solidFill>
                  <a:schemeClr val="accent2"/>
                </a:solidFill>
              </a:rPr>
              <a:t> </a:t>
            </a:r>
            <a:r>
              <a:rPr lang="pt-BR" sz="1800" dirty="0" err="1">
                <a:solidFill>
                  <a:schemeClr val="accent2"/>
                </a:solidFill>
              </a:rPr>
              <a:t>Proctor</a:t>
            </a:r>
            <a:r>
              <a:rPr lang="pt-BR" sz="1800" dirty="0">
                <a:solidFill>
                  <a:schemeClr val="accent2"/>
                </a:solidFill>
              </a:rPr>
              <a:t> </a:t>
            </a:r>
            <a:r>
              <a:rPr lang="pt-BR" sz="1800" dirty="0" err="1">
                <a:solidFill>
                  <a:schemeClr val="accent2"/>
                </a:solidFill>
              </a:rPr>
              <a:t>Aerial</a:t>
            </a:r>
            <a:r>
              <a:rPr lang="pt-BR" sz="1800" dirty="0">
                <a:solidFill>
                  <a:schemeClr val="accent2"/>
                </a:solidFill>
              </a:rPr>
              <a:t> Target</a:t>
            </a:r>
          </a:p>
          <a:p>
            <a:pPr marL="914400" indent="-298450" algn="l">
              <a:buClr>
                <a:schemeClr val="lt1"/>
              </a:buClr>
              <a:buSzPts val="1100"/>
              <a:buFont typeface="Chivo"/>
              <a:buChar char="●"/>
            </a:pPr>
            <a:endParaRPr lang="pt-BR" sz="1800" dirty="0">
              <a:solidFill>
                <a:schemeClr val="accent2"/>
              </a:solidFill>
            </a:endParaRPr>
          </a:p>
          <a:p>
            <a:pPr marL="914400" indent="-298450" algn="l">
              <a:buClr>
                <a:schemeClr val="lt1"/>
              </a:buClr>
              <a:buSzPts val="1100"/>
              <a:buFont typeface="Chivo"/>
              <a:buChar char="●"/>
            </a:pPr>
            <a:r>
              <a:rPr lang="pt-BR" sz="1800" dirty="0">
                <a:solidFill>
                  <a:schemeClr val="accent2"/>
                </a:solidFill>
              </a:rPr>
              <a:t>2010 </a:t>
            </a:r>
            <a:r>
              <a:rPr lang="pt-BR" sz="1800" dirty="0" err="1">
                <a:solidFill>
                  <a:schemeClr val="accent2"/>
                </a:solidFill>
              </a:rPr>
              <a:t>Parrot</a:t>
            </a:r>
            <a:r>
              <a:rPr lang="pt-BR" sz="1800" dirty="0">
                <a:solidFill>
                  <a:schemeClr val="accent2"/>
                </a:solidFill>
              </a:rPr>
              <a:t> AR Drone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C60730F-454A-457C-82B7-A778418A5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"/>
          <a:stretch/>
        </p:blipFill>
        <p:spPr bwMode="auto">
          <a:xfrm>
            <a:off x="658699" y="1622941"/>
            <a:ext cx="4735861" cy="249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56;p28">
            <a:extLst>
              <a:ext uri="{FF2B5EF4-FFF2-40B4-BE49-F238E27FC236}">
                <a16:creationId xmlns:a16="http://schemas.microsoft.com/office/drawing/2014/main" id="{80D0FAF7-DEC1-4794-83B0-041974CCBE04}"/>
              </a:ext>
            </a:extLst>
          </p:cNvPr>
          <p:cNvSpPr txBox="1">
            <a:spLocks/>
          </p:cNvSpPr>
          <p:nvPr/>
        </p:nvSpPr>
        <p:spPr>
          <a:xfrm flipH="1">
            <a:off x="8117515" y="387875"/>
            <a:ext cx="9188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084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213360" y="387875"/>
            <a:ext cx="821736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DIAGRAMA DE BODE, </a:t>
            </a:r>
            <a:r>
              <a:rPr lang="pt-BR" sz="2000" dirty="0">
                <a:latin typeface="Alata" panose="020B0604020202020204" charset="0"/>
              </a:rPr>
              <a:t>ENTRADA</a:t>
            </a:r>
            <a:r>
              <a:rPr lang="pt-BR" sz="2000" dirty="0">
                <a:solidFill>
                  <a:schemeClr val="tx1"/>
                </a:solidFill>
                <a:latin typeface="Alata" panose="020B0604020202020204" charset="0"/>
              </a:rPr>
              <a:t> F </a:t>
            </a:r>
            <a:r>
              <a:rPr lang="pt-BR" sz="2000" dirty="0">
                <a:solidFill>
                  <a:schemeClr val="tx1"/>
                </a:solidFill>
                <a:latin typeface="Chivo" panose="020B0604020202020204" charset="0"/>
              </a:rPr>
              <a:t>SEM ARRASTO.</a:t>
            </a:r>
            <a:endParaRPr lang="pt-BR" sz="2000" dirty="0">
              <a:solidFill>
                <a:schemeClr val="tx1"/>
              </a:solidFill>
              <a:latin typeface="Alata" panose="020B0604020202020204" charset="0"/>
            </a:endParaRPr>
          </a:p>
        </p:txBody>
      </p:sp>
      <p:sp>
        <p:nvSpPr>
          <p:cNvPr id="8" name="Google Shape;256;p28">
            <a:extLst>
              <a:ext uri="{FF2B5EF4-FFF2-40B4-BE49-F238E27FC236}">
                <a16:creationId xmlns:a16="http://schemas.microsoft.com/office/drawing/2014/main" id="{F8009807-FE4E-4C9F-B6C2-4A4836B28EAA}"/>
              </a:ext>
            </a:extLst>
          </p:cNvPr>
          <p:cNvSpPr txBox="1">
            <a:spLocks/>
          </p:cNvSpPr>
          <p:nvPr/>
        </p:nvSpPr>
        <p:spPr>
          <a:xfrm flipH="1">
            <a:off x="8208954" y="389506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29</a:t>
            </a:r>
          </a:p>
        </p:txBody>
      </p:sp>
      <p:sp>
        <p:nvSpPr>
          <p:cNvPr id="5" name="Google Shape;9861;p68">
            <a:extLst>
              <a:ext uri="{FF2B5EF4-FFF2-40B4-BE49-F238E27FC236}">
                <a16:creationId xmlns:a16="http://schemas.microsoft.com/office/drawing/2014/main" id="{412A0691-13DC-4673-9CDA-D1B7FAECB98D}"/>
              </a:ext>
            </a:extLst>
          </p:cNvPr>
          <p:cNvSpPr/>
          <p:nvPr/>
        </p:nvSpPr>
        <p:spPr>
          <a:xfrm>
            <a:off x="7162799" y="451063"/>
            <a:ext cx="619449" cy="446324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A55A2D-AAF8-47B2-91DF-19D347427B0F}"/>
              </a:ext>
            </a:extLst>
          </p:cNvPr>
          <p:cNvSpPr txBox="1"/>
          <p:nvPr/>
        </p:nvSpPr>
        <p:spPr>
          <a:xfrm>
            <a:off x="0" y="102900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Saída z:                                                 Saída w: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5E31EF66-F05E-4B9D-ADFC-CA53624DF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42" y="1495920"/>
            <a:ext cx="3018278" cy="31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>
            <a:extLst>
              <a:ext uri="{FF2B5EF4-FFF2-40B4-BE49-F238E27FC236}">
                <a16:creationId xmlns:a16="http://schemas.microsoft.com/office/drawing/2014/main" id="{CF1307CB-61FC-41ED-AB64-49E37976A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1" y="1495920"/>
            <a:ext cx="3018278" cy="31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1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213360" y="387875"/>
            <a:ext cx="821736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DIAGRAMA DE BODE, </a:t>
            </a:r>
            <a:r>
              <a:rPr lang="pt-BR" sz="2000" dirty="0">
                <a:latin typeface="Alata" panose="020B0604020202020204" charset="0"/>
              </a:rPr>
              <a:t>ENTRADA</a:t>
            </a:r>
            <a:r>
              <a:rPr lang="pt-BR" sz="2000" dirty="0">
                <a:solidFill>
                  <a:schemeClr val="tx1"/>
                </a:solidFill>
                <a:latin typeface="Alata" panose="020B0604020202020204" charset="0"/>
              </a:rPr>
              <a:t> T</a:t>
            </a:r>
            <a:r>
              <a:rPr lang="el-GR" sz="2000" dirty="0">
                <a:solidFill>
                  <a:schemeClr val="tx1"/>
                </a:solidFill>
                <a:latin typeface="Chivo" panose="020B0604020202020204" charset="0"/>
              </a:rPr>
              <a:t>θ</a:t>
            </a:r>
            <a:r>
              <a:rPr lang="pt-BR" sz="2000" dirty="0">
                <a:solidFill>
                  <a:schemeClr val="tx1"/>
                </a:solidFill>
                <a:latin typeface="Chivo" panose="020B0604020202020204" charset="0"/>
              </a:rPr>
              <a:t> COM ARRASTO.</a:t>
            </a:r>
            <a:endParaRPr lang="pt-BR" sz="2000" dirty="0">
              <a:solidFill>
                <a:schemeClr val="tx1"/>
              </a:solidFill>
              <a:latin typeface="Alata" panose="020B0604020202020204" charset="0"/>
            </a:endParaRPr>
          </a:p>
        </p:txBody>
      </p:sp>
      <p:sp>
        <p:nvSpPr>
          <p:cNvPr id="8" name="Google Shape;256;p28">
            <a:extLst>
              <a:ext uri="{FF2B5EF4-FFF2-40B4-BE49-F238E27FC236}">
                <a16:creationId xmlns:a16="http://schemas.microsoft.com/office/drawing/2014/main" id="{F8009807-FE4E-4C9F-B6C2-4A4836B28EAA}"/>
              </a:ext>
            </a:extLst>
          </p:cNvPr>
          <p:cNvSpPr txBox="1">
            <a:spLocks/>
          </p:cNvSpPr>
          <p:nvPr/>
        </p:nvSpPr>
        <p:spPr>
          <a:xfrm flipH="1">
            <a:off x="8208954" y="389506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30</a:t>
            </a:r>
          </a:p>
        </p:txBody>
      </p:sp>
      <p:sp>
        <p:nvSpPr>
          <p:cNvPr id="5" name="Google Shape;9861;p68">
            <a:extLst>
              <a:ext uri="{FF2B5EF4-FFF2-40B4-BE49-F238E27FC236}">
                <a16:creationId xmlns:a16="http://schemas.microsoft.com/office/drawing/2014/main" id="{412A0691-13DC-4673-9CDA-D1B7FAECB98D}"/>
              </a:ext>
            </a:extLst>
          </p:cNvPr>
          <p:cNvSpPr/>
          <p:nvPr/>
        </p:nvSpPr>
        <p:spPr>
          <a:xfrm>
            <a:off x="7162799" y="451063"/>
            <a:ext cx="619449" cy="446324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A55A2D-AAF8-47B2-91DF-19D347427B0F}"/>
              </a:ext>
            </a:extLst>
          </p:cNvPr>
          <p:cNvSpPr txBox="1"/>
          <p:nvPr/>
        </p:nvSpPr>
        <p:spPr>
          <a:xfrm>
            <a:off x="0" y="102900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Saída x:                                                 Saída z: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7B6FA9FC-D522-471A-B77E-806C7E6A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50" y="1495920"/>
            <a:ext cx="3028109" cy="31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D74F3CA0-72D4-450C-96F2-6C9CFC85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43" y="1507024"/>
            <a:ext cx="2971086" cy="31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1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213360" y="387875"/>
            <a:ext cx="821736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DIAGRAMA DE BODE, </a:t>
            </a:r>
            <a:r>
              <a:rPr lang="pt-BR" sz="2000" dirty="0">
                <a:latin typeface="Alata" panose="020B0604020202020204" charset="0"/>
              </a:rPr>
              <a:t>ENTRADA</a:t>
            </a:r>
            <a:r>
              <a:rPr lang="pt-BR" sz="2000" dirty="0">
                <a:solidFill>
                  <a:schemeClr val="tx1"/>
                </a:solidFill>
                <a:latin typeface="Alata" panose="020B0604020202020204" charset="0"/>
              </a:rPr>
              <a:t> T</a:t>
            </a:r>
            <a:r>
              <a:rPr lang="el-GR" sz="2000" dirty="0">
                <a:solidFill>
                  <a:schemeClr val="tx1"/>
                </a:solidFill>
                <a:latin typeface="Chivo" panose="020B0604020202020204" charset="0"/>
              </a:rPr>
              <a:t>θ</a:t>
            </a:r>
            <a:r>
              <a:rPr lang="pt-BR" sz="2000" dirty="0">
                <a:solidFill>
                  <a:schemeClr val="tx1"/>
                </a:solidFill>
                <a:latin typeface="Chivo" panose="020B0604020202020204" charset="0"/>
              </a:rPr>
              <a:t> COM ARRASTO.</a:t>
            </a:r>
            <a:endParaRPr lang="pt-BR" sz="2000" dirty="0">
              <a:solidFill>
                <a:schemeClr val="tx1"/>
              </a:solidFill>
              <a:latin typeface="Alata" panose="020B0604020202020204" charset="0"/>
            </a:endParaRPr>
          </a:p>
        </p:txBody>
      </p:sp>
      <p:sp>
        <p:nvSpPr>
          <p:cNvPr id="8" name="Google Shape;256;p28">
            <a:extLst>
              <a:ext uri="{FF2B5EF4-FFF2-40B4-BE49-F238E27FC236}">
                <a16:creationId xmlns:a16="http://schemas.microsoft.com/office/drawing/2014/main" id="{F8009807-FE4E-4C9F-B6C2-4A4836B28EAA}"/>
              </a:ext>
            </a:extLst>
          </p:cNvPr>
          <p:cNvSpPr txBox="1">
            <a:spLocks/>
          </p:cNvSpPr>
          <p:nvPr/>
        </p:nvSpPr>
        <p:spPr>
          <a:xfrm flipH="1">
            <a:off x="8208954" y="389506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31</a:t>
            </a:r>
          </a:p>
        </p:txBody>
      </p:sp>
      <p:sp>
        <p:nvSpPr>
          <p:cNvPr id="5" name="Google Shape;9861;p68">
            <a:extLst>
              <a:ext uri="{FF2B5EF4-FFF2-40B4-BE49-F238E27FC236}">
                <a16:creationId xmlns:a16="http://schemas.microsoft.com/office/drawing/2014/main" id="{412A0691-13DC-4673-9CDA-D1B7FAECB98D}"/>
              </a:ext>
            </a:extLst>
          </p:cNvPr>
          <p:cNvSpPr/>
          <p:nvPr/>
        </p:nvSpPr>
        <p:spPr>
          <a:xfrm>
            <a:off x="7162799" y="451063"/>
            <a:ext cx="619449" cy="446324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A55A2D-AAF8-47B2-91DF-19D347427B0F}"/>
              </a:ext>
            </a:extLst>
          </p:cNvPr>
          <p:cNvSpPr txBox="1"/>
          <p:nvPr/>
        </p:nvSpPr>
        <p:spPr>
          <a:xfrm>
            <a:off x="0" y="102900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Saída u:                                                 Saída v: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2C532EDC-F966-4912-9D51-AD3FF9889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50" y="1495920"/>
            <a:ext cx="3028108" cy="31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>
            <a:extLst>
              <a:ext uri="{FF2B5EF4-FFF2-40B4-BE49-F238E27FC236}">
                <a16:creationId xmlns:a16="http://schemas.microsoft.com/office/drawing/2014/main" id="{76F85B7B-93AF-4417-8BC9-5C47F171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43" y="1517037"/>
            <a:ext cx="3028107" cy="31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2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213360" y="387875"/>
            <a:ext cx="821736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DIAGRAMA DE BODE, </a:t>
            </a:r>
            <a:r>
              <a:rPr lang="pt-BR" sz="2000" dirty="0">
                <a:latin typeface="Alata" panose="020B0604020202020204" charset="0"/>
              </a:rPr>
              <a:t>ENTRADA</a:t>
            </a:r>
            <a:r>
              <a:rPr lang="pt-BR" sz="2000" dirty="0">
                <a:solidFill>
                  <a:schemeClr val="tx1"/>
                </a:solidFill>
                <a:latin typeface="Alata" panose="020B0604020202020204" charset="0"/>
              </a:rPr>
              <a:t> T</a:t>
            </a:r>
            <a:r>
              <a:rPr lang="el-GR" sz="2000" dirty="0">
                <a:solidFill>
                  <a:schemeClr val="tx1"/>
                </a:solidFill>
                <a:latin typeface="Chivo" panose="020B0604020202020204" charset="0"/>
              </a:rPr>
              <a:t>θ</a:t>
            </a:r>
            <a:r>
              <a:rPr lang="pt-BR" sz="2000" dirty="0">
                <a:solidFill>
                  <a:schemeClr val="tx1"/>
                </a:solidFill>
                <a:latin typeface="Chivo" panose="020B0604020202020204" charset="0"/>
              </a:rPr>
              <a:t> COM ARRASTO.</a:t>
            </a:r>
            <a:endParaRPr lang="pt-BR" sz="2000" dirty="0">
              <a:solidFill>
                <a:schemeClr val="tx1"/>
              </a:solidFill>
              <a:latin typeface="Alata" panose="020B0604020202020204" charset="0"/>
            </a:endParaRPr>
          </a:p>
        </p:txBody>
      </p:sp>
      <p:sp>
        <p:nvSpPr>
          <p:cNvPr id="8" name="Google Shape;256;p28">
            <a:extLst>
              <a:ext uri="{FF2B5EF4-FFF2-40B4-BE49-F238E27FC236}">
                <a16:creationId xmlns:a16="http://schemas.microsoft.com/office/drawing/2014/main" id="{F8009807-FE4E-4C9F-B6C2-4A4836B28EAA}"/>
              </a:ext>
            </a:extLst>
          </p:cNvPr>
          <p:cNvSpPr txBox="1">
            <a:spLocks/>
          </p:cNvSpPr>
          <p:nvPr/>
        </p:nvSpPr>
        <p:spPr>
          <a:xfrm flipH="1">
            <a:off x="8208954" y="389506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32</a:t>
            </a:r>
          </a:p>
        </p:txBody>
      </p:sp>
      <p:sp>
        <p:nvSpPr>
          <p:cNvPr id="5" name="Google Shape;9861;p68">
            <a:extLst>
              <a:ext uri="{FF2B5EF4-FFF2-40B4-BE49-F238E27FC236}">
                <a16:creationId xmlns:a16="http://schemas.microsoft.com/office/drawing/2014/main" id="{412A0691-13DC-4673-9CDA-D1B7FAECB98D}"/>
              </a:ext>
            </a:extLst>
          </p:cNvPr>
          <p:cNvSpPr/>
          <p:nvPr/>
        </p:nvSpPr>
        <p:spPr>
          <a:xfrm>
            <a:off x="7162799" y="451063"/>
            <a:ext cx="619449" cy="446324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A55A2D-AAF8-47B2-91DF-19D347427B0F}"/>
              </a:ext>
            </a:extLst>
          </p:cNvPr>
          <p:cNvSpPr txBox="1"/>
          <p:nvPr/>
        </p:nvSpPr>
        <p:spPr>
          <a:xfrm>
            <a:off x="0" y="102900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Saída </a:t>
            </a:r>
            <a:r>
              <a:rPr lang="el-GR" sz="2000" dirty="0">
                <a:solidFill>
                  <a:schemeClr val="accent2"/>
                </a:solidFill>
                <a:latin typeface="Chivo" panose="020B0604020202020204" charset="0"/>
              </a:rPr>
              <a:t>θ </a:t>
            </a:r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: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71223B35-243B-43EF-8E46-4F60BEBDC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61" y="1495920"/>
            <a:ext cx="3007678" cy="317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213360" y="387875"/>
            <a:ext cx="821736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DIAGRAMA DE BODE, </a:t>
            </a:r>
            <a:r>
              <a:rPr lang="pt-BR" sz="2000" dirty="0">
                <a:latin typeface="Alata" panose="020B0604020202020204" charset="0"/>
              </a:rPr>
              <a:t>ENTRADA</a:t>
            </a:r>
            <a:r>
              <a:rPr lang="pt-BR" sz="2000" dirty="0">
                <a:solidFill>
                  <a:schemeClr val="tx1"/>
                </a:solidFill>
                <a:latin typeface="Alata" panose="020B0604020202020204" charset="0"/>
              </a:rPr>
              <a:t> F </a:t>
            </a:r>
            <a:r>
              <a:rPr lang="pt-BR" sz="2000" dirty="0">
                <a:solidFill>
                  <a:schemeClr val="tx1"/>
                </a:solidFill>
                <a:latin typeface="Chivo" panose="020B0604020202020204" charset="0"/>
              </a:rPr>
              <a:t>COM ARRASTO.</a:t>
            </a:r>
            <a:endParaRPr lang="pt-BR" sz="2000" dirty="0">
              <a:solidFill>
                <a:schemeClr val="tx1"/>
              </a:solidFill>
              <a:latin typeface="Alata" panose="020B0604020202020204" charset="0"/>
            </a:endParaRPr>
          </a:p>
        </p:txBody>
      </p:sp>
      <p:sp>
        <p:nvSpPr>
          <p:cNvPr id="8" name="Google Shape;256;p28">
            <a:extLst>
              <a:ext uri="{FF2B5EF4-FFF2-40B4-BE49-F238E27FC236}">
                <a16:creationId xmlns:a16="http://schemas.microsoft.com/office/drawing/2014/main" id="{F8009807-FE4E-4C9F-B6C2-4A4836B28EAA}"/>
              </a:ext>
            </a:extLst>
          </p:cNvPr>
          <p:cNvSpPr txBox="1">
            <a:spLocks/>
          </p:cNvSpPr>
          <p:nvPr/>
        </p:nvSpPr>
        <p:spPr>
          <a:xfrm flipH="1">
            <a:off x="8208954" y="389506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33</a:t>
            </a:r>
          </a:p>
        </p:txBody>
      </p:sp>
      <p:sp>
        <p:nvSpPr>
          <p:cNvPr id="5" name="Google Shape;9861;p68">
            <a:extLst>
              <a:ext uri="{FF2B5EF4-FFF2-40B4-BE49-F238E27FC236}">
                <a16:creationId xmlns:a16="http://schemas.microsoft.com/office/drawing/2014/main" id="{412A0691-13DC-4673-9CDA-D1B7FAECB98D}"/>
              </a:ext>
            </a:extLst>
          </p:cNvPr>
          <p:cNvSpPr/>
          <p:nvPr/>
        </p:nvSpPr>
        <p:spPr>
          <a:xfrm>
            <a:off x="7162799" y="451063"/>
            <a:ext cx="619449" cy="446324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A55A2D-AAF8-47B2-91DF-19D347427B0F}"/>
              </a:ext>
            </a:extLst>
          </p:cNvPr>
          <p:cNvSpPr txBox="1"/>
          <p:nvPr/>
        </p:nvSpPr>
        <p:spPr>
          <a:xfrm>
            <a:off x="0" y="102900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2"/>
                </a:solidFill>
                <a:latin typeface="Chivo" panose="020B0604020202020204" charset="0"/>
              </a:rPr>
              <a:t>Saída z:                                                 Saída w: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C8EC3539-42D9-4934-B91D-32939C1C5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" y="1495920"/>
            <a:ext cx="3009429" cy="31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>
            <a:extLst>
              <a:ext uri="{FF2B5EF4-FFF2-40B4-BE49-F238E27FC236}">
                <a16:creationId xmlns:a16="http://schemas.microsoft.com/office/drawing/2014/main" id="{05BE83B1-BC20-4C88-818E-A2CAA2B4A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93" y="1495919"/>
            <a:ext cx="3000601" cy="31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6;p28">
            <a:extLst>
              <a:ext uri="{FF2B5EF4-FFF2-40B4-BE49-F238E27FC236}">
                <a16:creationId xmlns:a16="http://schemas.microsoft.com/office/drawing/2014/main" id="{F8009807-FE4E-4C9F-B6C2-4A4836B28EAA}"/>
              </a:ext>
            </a:extLst>
          </p:cNvPr>
          <p:cNvSpPr txBox="1">
            <a:spLocks/>
          </p:cNvSpPr>
          <p:nvPr/>
        </p:nvSpPr>
        <p:spPr>
          <a:xfrm flipH="1">
            <a:off x="8208954" y="389506"/>
            <a:ext cx="10264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34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C890D5E-D994-4951-A503-AE88A7FFE16E}"/>
              </a:ext>
            </a:extLst>
          </p:cNvPr>
          <p:cNvSpPr/>
          <p:nvPr/>
        </p:nvSpPr>
        <p:spPr>
          <a:xfrm>
            <a:off x="0" y="0"/>
            <a:ext cx="7406640" cy="1569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76D23CF-F8AD-447A-B1BA-FEE1CF8E9430}"/>
              </a:ext>
            </a:extLst>
          </p:cNvPr>
          <p:cNvSpPr/>
          <p:nvPr/>
        </p:nvSpPr>
        <p:spPr>
          <a:xfrm>
            <a:off x="1417320" y="1958340"/>
            <a:ext cx="726186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Google Shape;238;p27">
            <a:extLst>
              <a:ext uri="{FF2B5EF4-FFF2-40B4-BE49-F238E27FC236}">
                <a16:creationId xmlns:a16="http://schemas.microsoft.com/office/drawing/2014/main" id="{34819D22-40B9-4936-A63C-A2F775189F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2100" y="2129190"/>
            <a:ext cx="821736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/>
              <a:t>CONCLUSÃO</a:t>
            </a:r>
            <a:endParaRPr lang="pt-BR" sz="3600" b="1" dirty="0">
              <a:solidFill>
                <a:schemeClr val="tx1"/>
              </a:solidFill>
              <a:latin typeface="Alat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MODELO FÍSICO</a:t>
            </a:r>
            <a:endParaRPr dirty="0"/>
          </a:p>
        </p:txBody>
      </p:sp>
      <p:sp>
        <p:nvSpPr>
          <p:cNvPr id="7" name="Google Shape;239;p27">
            <a:extLst>
              <a:ext uri="{FF2B5EF4-FFF2-40B4-BE49-F238E27FC236}">
                <a16:creationId xmlns:a16="http://schemas.microsoft.com/office/drawing/2014/main" id="{C730EA04-F49F-4ABE-A957-CD3285C89F37}"/>
              </a:ext>
            </a:extLst>
          </p:cNvPr>
          <p:cNvSpPr txBox="1">
            <a:spLocks/>
          </p:cNvSpPr>
          <p:nvPr/>
        </p:nvSpPr>
        <p:spPr>
          <a:xfrm>
            <a:off x="347329" y="1689897"/>
            <a:ext cx="3799367" cy="284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400" b="0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914400" indent="-298450" algn="l">
              <a:buClr>
                <a:schemeClr val="lt1"/>
              </a:buClr>
              <a:buSzPts val="1100"/>
              <a:buFont typeface="Chivo"/>
              <a:buChar char="●"/>
            </a:pP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ivo" panose="020B0604020202020204" charset="0"/>
                <a:ea typeface="+mn-ea"/>
                <a:cs typeface="+mn-cs"/>
              </a:rPr>
              <a:t>CAD inicial 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hivo" panose="020B060402020202020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ivo" panose="020B0604020202020204" charset="0"/>
                <a:ea typeface="+mn-ea"/>
                <a:cs typeface="+mn-cs"/>
              </a:rPr>
              <a:t>Corpo central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hivo" panose="020B060402020202020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ivo" panose="020B0604020202020204" charset="0"/>
                <a:ea typeface="+mn-ea"/>
                <a:cs typeface="+mn-cs"/>
              </a:rPr>
              <a:t>Braços </a:t>
            </a:r>
          </a:p>
        </p:txBody>
      </p:sp>
      <p:sp>
        <p:nvSpPr>
          <p:cNvPr id="10" name="Google Shape;256;p28">
            <a:extLst>
              <a:ext uri="{FF2B5EF4-FFF2-40B4-BE49-F238E27FC236}">
                <a16:creationId xmlns:a16="http://schemas.microsoft.com/office/drawing/2014/main" id="{8B7CB15A-103C-4A0F-8E52-B2C02BBC169C}"/>
              </a:ext>
            </a:extLst>
          </p:cNvPr>
          <p:cNvSpPr txBox="1">
            <a:spLocks/>
          </p:cNvSpPr>
          <p:nvPr/>
        </p:nvSpPr>
        <p:spPr>
          <a:xfrm flipH="1">
            <a:off x="8117515" y="387875"/>
            <a:ext cx="9188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3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5D93A99-7C35-43EE-BB1C-BE00C2B55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1" r="2552"/>
          <a:stretch/>
        </p:blipFill>
        <p:spPr>
          <a:xfrm>
            <a:off x="3528060" y="1168665"/>
            <a:ext cx="4902665" cy="336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269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MODELO FÍSICO</a:t>
            </a:r>
            <a:endParaRPr dirty="0"/>
          </a:p>
        </p:txBody>
      </p:sp>
      <p:sp>
        <p:nvSpPr>
          <p:cNvPr id="7" name="Google Shape;239;p27">
            <a:extLst>
              <a:ext uri="{FF2B5EF4-FFF2-40B4-BE49-F238E27FC236}">
                <a16:creationId xmlns:a16="http://schemas.microsoft.com/office/drawing/2014/main" id="{C730EA04-F49F-4ABE-A957-CD3285C89F37}"/>
              </a:ext>
            </a:extLst>
          </p:cNvPr>
          <p:cNvSpPr txBox="1">
            <a:spLocks/>
          </p:cNvSpPr>
          <p:nvPr/>
        </p:nvSpPr>
        <p:spPr>
          <a:xfrm>
            <a:off x="-151896" y="1126802"/>
            <a:ext cx="3799367" cy="3485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400" b="0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914400" indent="-298450" algn="l">
              <a:buClr>
                <a:schemeClr val="lt1"/>
              </a:buClr>
              <a:buSzPts val="1100"/>
              <a:buFont typeface="Chivo"/>
              <a:buChar char="●"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ivo" panose="020B0604020202020204" charset="0"/>
                <a:ea typeface="+mn-ea"/>
                <a:cs typeface="+mn-cs"/>
              </a:rPr>
              <a:t>CAD inicial 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hivo" panose="020B060402020202020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ivo" panose="020B0604020202020204" charset="0"/>
                <a:ea typeface="+mn-ea"/>
                <a:cs typeface="+mn-cs"/>
              </a:rPr>
              <a:t>Representação das forças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hivo" panose="020B060402020202020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ivo" panose="020B0604020202020204" charset="0"/>
                <a:ea typeface="+mn-ea"/>
                <a:cs typeface="+mn-cs"/>
              </a:rPr>
              <a:t>Rotações das hélices </a:t>
            </a:r>
          </a:p>
        </p:txBody>
      </p:sp>
      <p:pic>
        <p:nvPicPr>
          <p:cNvPr id="5" name="Espaço Reservado para Conteúdo 7">
            <a:extLst>
              <a:ext uri="{FF2B5EF4-FFF2-40B4-BE49-F238E27FC236}">
                <a16:creationId xmlns:a16="http://schemas.microsoft.com/office/drawing/2014/main" id="{BA281D5C-1297-4539-9A2D-36B93E8EA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2456" y="1126802"/>
            <a:ext cx="5053297" cy="3485817"/>
          </a:xfrm>
          <a:prstGeom prst="rect">
            <a:avLst/>
          </a:prstGeom>
        </p:spPr>
      </p:pic>
      <p:sp>
        <p:nvSpPr>
          <p:cNvPr id="8" name="Google Shape;256;p28">
            <a:extLst>
              <a:ext uri="{FF2B5EF4-FFF2-40B4-BE49-F238E27FC236}">
                <a16:creationId xmlns:a16="http://schemas.microsoft.com/office/drawing/2014/main" id="{B9D3C6B3-731A-4A94-9384-E81D5FC2C827}"/>
              </a:ext>
            </a:extLst>
          </p:cNvPr>
          <p:cNvSpPr txBox="1">
            <a:spLocks/>
          </p:cNvSpPr>
          <p:nvPr/>
        </p:nvSpPr>
        <p:spPr>
          <a:xfrm flipH="1">
            <a:off x="8117515" y="387875"/>
            <a:ext cx="9188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7475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MODELO FÍSICO</a:t>
            </a:r>
            <a:endParaRPr dirty="0"/>
          </a:p>
        </p:txBody>
      </p:sp>
      <p:sp>
        <p:nvSpPr>
          <p:cNvPr id="7" name="Google Shape;239;p27">
            <a:extLst>
              <a:ext uri="{FF2B5EF4-FFF2-40B4-BE49-F238E27FC236}">
                <a16:creationId xmlns:a16="http://schemas.microsoft.com/office/drawing/2014/main" id="{C730EA04-F49F-4ABE-A957-CD3285C89F37}"/>
              </a:ext>
            </a:extLst>
          </p:cNvPr>
          <p:cNvSpPr txBox="1">
            <a:spLocks/>
          </p:cNvSpPr>
          <p:nvPr/>
        </p:nvSpPr>
        <p:spPr>
          <a:xfrm>
            <a:off x="489098" y="1254642"/>
            <a:ext cx="3310269" cy="337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400" b="0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ivo" panose="020B0604020202020204" charset="0"/>
                <a:ea typeface="+mn-ea"/>
                <a:cs typeface="+mn-cs"/>
              </a:rPr>
              <a:t>DCL</a:t>
            </a:r>
          </a:p>
          <a:p>
            <a:pPr marL="800100" lvl="1" indent="-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ivo" panose="020B0604020202020204" charset="0"/>
                <a:ea typeface="+mn-ea"/>
                <a:cs typeface="+mn-cs"/>
              </a:rPr>
              <a:t>Representação dos esforços solicitantes</a:t>
            </a:r>
          </a:p>
          <a:p>
            <a:pPr marL="800100" lvl="1" indent="-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hivo" panose="020B0604020202020204" charset="0"/>
              <a:ea typeface="+mn-ea"/>
              <a:cs typeface="+mn-cs"/>
            </a:endParaRPr>
          </a:p>
          <a:p>
            <a:pPr marL="800100" lvl="1" indent="-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ivo" panose="020B0604020202020204" charset="0"/>
                <a:ea typeface="+mn-ea"/>
                <a:cs typeface="+mn-cs"/>
              </a:rPr>
              <a:t>3 graus de liberdade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E05E3D2-4EEA-4E5C-BD99-A4AD78F64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367" y="1595318"/>
            <a:ext cx="4730154" cy="257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256;p28">
            <a:extLst>
              <a:ext uri="{FF2B5EF4-FFF2-40B4-BE49-F238E27FC236}">
                <a16:creationId xmlns:a16="http://schemas.microsoft.com/office/drawing/2014/main" id="{9E771B76-2F99-4D10-810F-6D558B01ECC6}"/>
              </a:ext>
            </a:extLst>
          </p:cNvPr>
          <p:cNvSpPr txBox="1">
            <a:spLocks/>
          </p:cNvSpPr>
          <p:nvPr/>
        </p:nvSpPr>
        <p:spPr>
          <a:xfrm flipH="1">
            <a:off x="8117515" y="387875"/>
            <a:ext cx="9188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400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ANALISE CINEMÁTICA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47F7DAF-6262-4861-9E3E-472F25480726}"/>
                  </a:ext>
                </a:extLst>
              </p:cNvPr>
              <p:cNvSpPr txBox="1"/>
              <p:nvPr/>
            </p:nvSpPr>
            <p:spPr>
              <a:xfrm>
                <a:off x="487680" y="3020488"/>
                <a:ext cx="8191500" cy="880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18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𝑜𝑠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𝑜𝑠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e>
                                <m:r>
                                  <a:rPr lang="pt-BR" sz="1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𝑠𝑒𝑛</m:t>
                                </m:r>
                                <m:r>
                                  <a:rPr lang="pt-BR" sz="18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pt-BR" sz="18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BR" sz="18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pt-BR" sz="1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sz="18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fName>
                                  <m:e>
                                    <m:r>
                                      <a:rPr lang="pt-BR" sz="18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func>
                                      <m:funcPr>
                                        <m:ctrlPr>
                                          <a:rPr lang="pt-BR" sz="180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t-BR" sz="180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pt-BR" sz="18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t-BR" sz="180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fName>
                                      <m:e>
                                        <m:r>
                                          <a:rPr lang="pt-BR" sz="180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  <m:r>
                                      <a:rPr lang="pt-BR" sz="18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func>
                                <m:r>
                                  <a:rPr lang="pt-BR" sz="18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𝑜𝑠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pt-BR" sz="1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func>
                                  <m:funcPr>
                                    <m:ctrlPr>
                                      <a:rPr lang="pt-BR" sz="18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BR" sz="18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pt-BR" sz="1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sz="18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fName>
                                  <m:e>
                                    <m:r>
                                      <a:rPr lang="pt-BR" sz="18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pt-BR" sz="1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func>
                                      <m:funcPr>
                                        <m:ctrlPr>
                                          <a:rPr lang="pt-BR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pt-BR" sz="18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𝑐𝑜𝑠</m:t>
                                        </m:r>
                                      </m:fName>
                                      <m:e>
                                        <m:r>
                                          <a:rPr lang="pt-BR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</m:func>
                                  </m:e>
                                </m:func>
                                <m:r>
                                  <a:rPr lang="pt-BR" sz="1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1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𝑠𝑒𝑛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func>
                                  <m:funcPr>
                                    <m:ctrlP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func>
                                      <m:funcPr>
                                        <m:ctrlPr>
                                          <a:rPr lang="pt-BR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t-BR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pt-BR" sz="18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t-BR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fName>
                                      <m:e>
                                        <m:r>
                                          <a:rPr lang="pt-BR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  <m:r>
                                      <m:rPr>
                                        <m:sty m:val="p"/>
                                      </m:rP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pt-BR" sz="1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fName>
                                  <m:e>
                                    <m: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pt-BR" sz="1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pt-BR" sz="1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pt-BR" sz="1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fName>
                                  <m:e>
                                    <m: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func>
                                      <m:funcPr>
                                        <m:ctrlPr>
                                          <a:rPr lang="pt-BR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t-BR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pt-BR" sz="18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t-BR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fName>
                                      <m:e>
                                        <m:r>
                                          <a:rPr lang="pt-BR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</m:func>
                                  </m:e>
                                </m:func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func>
                                  <m:funcPr>
                                    <m:ctrlP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func>
                                      <m:funcPr>
                                        <m:ctrlPr>
                                          <a:rPr lang="pt-BR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t-BR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pt-BR" sz="18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t-BR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fName>
                                      <m:e>
                                        <m:r>
                                          <a:rPr lang="pt-BR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  <m:r>
                                      <m:rPr>
                                        <m:sty m:val="p"/>
                                      </m:rP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pt-BR" sz="1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fName>
                                  <m:e>
                                    <m: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func>
                                      <m:funcPr>
                                        <m:ctrlPr>
                                          <a:rPr lang="pt-BR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pt-BR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𝑐𝑜𝑠</m:t>
                                        </m:r>
                                      </m:fName>
                                      <m:e>
                                        <m:r>
                                          <a:rPr lang="pt-BR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  <m:func>
                                          <m:funcPr>
                                            <m:ctrlPr>
                                              <a:rPr lang="pt-BR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t-BR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s</m:t>
                                            </m:r>
                                            <m:r>
                                              <a:rPr lang="pt-BR" sz="18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t-BR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n</m:t>
                                            </m:r>
                                          </m:fName>
                                          <m:e>
                                            <m:r>
                                              <a:rPr lang="pt-BR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e>
                                </m:func>
                                <m:r>
                                  <a:rPr lang="pt-BR" sz="1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pt-BR" sz="1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func>
                                  <m:funcPr>
                                    <m:ctrlP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pt-BR" sz="1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fName>
                                  <m:e>
                                    <m:r>
                                      <a:rPr lang="pt-BR" sz="1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pt-BR" sz="1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pt-BR" sz="1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pt-BR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47F7DAF-6262-4861-9E3E-472F25480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" y="3020488"/>
                <a:ext cx="8191500" cy="880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CAF52FA2-040A-4864-8A41-437399AC9C79}"/>
              </a:ext>
            </a:extLst>
          </p:cNvPr>
          <p:cNvSpPr txBox="1"/>
          <p:nvPr/>
        </p:nvSpPr>
        <p:spPr>
          <a:xfrm>
            <a:off x="617220" y="1743050"/>
            <a:ext cx="806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2"/>
                </a:solidFill>
              </a:rPr>
              <a:t>Matriz de Rotação</a:t>
            </a:r>
          </a:p>
          <a:p>
            <a:pPr lvl="2"/>
            <a:r>
              <a:rPr lang="pt-BR" sz="2000" b="1" dirty="0">
                <a:solidFill>
                  <a:schemeClr val="accent2"/>
                </a:solidFill>
              </a:rPr>
              <a:t>	Análise do sistema a partir de um referencial inercial </a:t>
            </a:r>
          </a:p>
          <a:p>
            <a:endParaRPr lang="pt-BR" dirty="0"/>
          </a:p>
        </p:txBody>
      </p:sp>
      <p:sp>
        <p:nvSpPr>
          <p:cNvPr id="13" name="Google Shape;256;p28">
            <a:extLst>
              <a:ext uri="{FF2B5EF4-FFF2-40B4-BE49-F238E27FC236}">
                <a16:creationId xmlns:a16="http://schemas.microsoft.com/office/drawing/2014/main" id="{FF01336C-AE0A-441F-AF3C-6B0E16A03B94}"/>
              </a:ext>
            </a:extLst>
          </p:cNvPr>
          <p:cNvSpPr txBox="1">
            <a:spLocks/>
          </p:cNvSpPr>
          <p:nvPr/>
        </p:nvSpPr>
        <p:spPr>
          <a:xfrm flipH="1">
            <a:off x="8117515" y="387875"/>
            <a:ext cx="9188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ANALISE CINEMÁTICA</a:t>
            </a:r>
            <a:endParaRPr dirty="0"/>
          </a:p>
        </p:txBody>
      </p:sp>
      <p:sp>
        <p:nvSpPr>
          <p:cNvPr id="11" name="Google Shape;239;p27">
            <a:extLst>
              <a:ext uri="{FF2B5EF4-FFF2-40B4-BE49-F238E27FC236}">
                <a16:creationId xmlns:a16="http://schemas.microsoft.com/office/drawing/2014/main" id="{2C251F71-2923-40F0-B2C8-0B386AA044D5}"/>
              </a:ext>
            </a:extLst>
          </p:cNvPr>
          <p:cNvSpPr txBox="1">
            <a:spLocks/>
          </p:cNvSpPr>
          <p:nvPr/>
        </p:nvSpPr>
        <p:spPr>
          <a:xfrm>
            <a:off x="713225" y="1181683"/>
            <a:ext cx="3310269" cy="337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400" b="0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ivo" panose="020B0604020202020204" charset="0"/>
                <a:ea typeface="+mn-ea"/>
                <a:cs typeface="+mn-cs"/>
              </a:rPr>
              <a:t>Distância</a:t>
            </a:r>
          </a:p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pt-BR" sz="20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hivo" panose="020B0604020202020204" charset="0"/>
              <a:ea typeface="+mn-ea"/>
              <a:cs typeface="+mn-cs"/>
            </a:endParaRPr>
          </a:p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pt-BR" sz="2000" kern="1200" dirty="0">
              <a:solidFill>
                <a:schemeClr val="accent2"/>
              </a:solidFill>
              <a:latin typeface="Chivo" panose="020B0604020202020204" charset="0"/>
              <a:ea typeface="+mn-ea"/>
              <a:cs typeface="+mn-cs"/>
            </a:endParaRPr>
          </a:p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ivo" panose="020B0604020202020204" charset="0"/>
                <a:ea typeface="+mn-ea"/>
                <a:cs typeface="+mn-cs"/>
              </a:rPr>
              <a:t>Velocidade</a:t>
            </a:r>
          </a:p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pt-BR" sz="20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hivo" panose="020B0604020202020204" charset="0"/>
              <a:ea typeface="+mn-ea"/>
              <a:cs typeface="+mn-cs"/>
            </a:endParaRPr>
          </a:p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pt-BR" sz="2000" kern="1200" dirty="0">
              <a:solidFill>
                <a:schemeClr val="accent2"/>
              </a:solidFill>
              <a:latin typeface="Chivo" panose="020B0604020202020204" charset="0"/>
              <a:ea typeface="+mn-ea"/>
              <a:cs typeface="+mn-cs"/>
            </a:endParaRPr>
          </a:p>
          <a:p>
            <a:pPr marL="342900" algn="l">
              <a:lnSpc>
                <a:spcPct val="11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ivo" panose="020B0604020202020204" charset="0"/>
                <a:ea typeface="+mn-ea"/>
                <a:cs typeface="+mn-cs"/>
              </a:rPr>
              <a:t>Ângulos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78B0CB8-37B4-4172-ADD6-632B5BDE5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08" y="1248284"/>
            <a:ext cx="1649238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56;p28">
            <a:extLst>
              <a:ext uri="{FF2B5EF4-FFF2-40B4-BE49-F238E27FC236}">
                <a16:creationId xmlns:a16="http://schemas.microsoft.com/office/drawing/2014/main" id="{7FF6A701-12DE-41AC-93C9-6032BE86DE63}"/>
              </a:ext>
            </a:extLst>
          </p:cNvPr>
          <p:cNvSpPr txBox="1">
            <a:spLocks/>
          </p:cNvSpPr>
          <p:nvPr/>
        </p:nvSpPr>
        <p:spPr>
          <a:xfrm flipH="1">
            <a:off x="8117515" y="387875"/>
            <a:ext cx="9188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2"/>
                </a:solidFill>
              </a:rPr>
              <a:t>7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69D6AE9-20C5-4600-AE0C-2F403306C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87" y="3586787"/>
            <a:ext cx="4055080" cy="96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B3936A7C-0584-4648-ADB1-5C4F68E64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07" y="2411449"/>
            <a:ext cx="1649239" cy="97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0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title" idx="15"/>
          </p:nvPr>
        </p:nvSpPr>
        <p:spPr>
          <a:xfrm flipH="1">
            <a:off x="718038" y="387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ANÁLISE DINÂMICA</a:t>
            </a:r>
          </a:p>
        </p:txBody>
      </p:sp>
      <p:sp>
        <p:nvSpPr>
          <p:cNvPr id="5" name="Google Shape;239;p27">
            <a:extLst>
              <a:ext uri="{FF2B5EF4-FFF2-40B4-BE49-F238E27FC236}">
                <a16:creationId xmlns:a16="http://schemas.microsoft.com/office/drawing/2014/main" id="{FC333D93-A41F-409A-ACFA-F7282D7054CF}"/>
              </a:ext>
            </a:extLst>
          </p:cNvPr>
          <p:cNvSpPr txBox="1">
            <a:spLocks/>
          </p:cNvSpPr>
          <p:nvPr/>
        </p:nvSpPr>
        <p:spPr>
          <a:xfrm>
            <a:off x="4572000" y="1481470"/>
            <a:ext cx="3913301" cy="278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400" b="0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hivo"/>
              <a:buNone/>
              <a:defRPr sz="10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914400" indent="-298450" algn="l">
              <a:buClr>
                <a:schemeClr val="lt1"/>
              </a:buClr>
              <a:buSzPts val="1100"/>
              <a:buFont typeface="Chivo"/>
              <a:buChar char="●"/>
            </a:pPr>
            <a:r>
              <a:rPr lang="pt-BR" sz="2200" b="1" dirty="0">
                <a:solidFill>
                  <a:schemeClr val="accent2"/>
                </a:solidFill>
              </a:rPr>
              <a:t>Forças Atuantes</a:t>
            </a:r>
          </a:p>
          <a:p>
            <a:pPr marL="914400" indent="-298450" algn="l">
              <a:buClr>
                <a:schemeClr val="lt1"/>
              </a:buClr>
              <a:buSzPts val="1100"/>
              <a:buFont typeface="Chivo"/>
              <a:buChar char="●"/>
            </a:pPr>
            <a:endParaRPr lang="pt-BR" sz="2000" dirty="0">
              <a:solidFill>
                <a:schemeClr val="accent2"/>
              </a:solidFill>
            </a:endParaRPr>
          </a:p>
          <a:p>
            <a:pPr marL="1371600" lvl="1" indent="-298450" algn="l">
              <a:buClr>
                <a:schemeClr val="lt1"/>
              </a:buClr>
              <a:buSzPts val="1100"/>
              <a:buFont typeface="Chivo"/>
              <a:buChar char="●"/>
            </a:pPr>
            <a:r>
              <a:rPr lang="pt-BR" sz="2000" dirty="0">
                <a:solidFill>
                  <a:schemeClr val="accent2"/>
                </a:solidFill>
              </a:rPr>
              <a:t>Força de arrasto</a:t>
            </a:r>
          </a:p>
          <a:p>
            <a:pPr marL="1371600" lvl="1" indent="-298450" algn="l">
              <a:buClr>
                <a:schemeClr val="lt1"/>
              </a:buClr>
              <a:buSzPts val="1100"/>
              <a:buFont typeface="Chivo"/>
              <a:buChar char="●"/>
            </a:pPr>
            <a:endParaRPr lang="pt-BR" sz="2000" dirty="0">
              <a:solidFill>
                <a:schemeClr val="accent2"/>
              </a:solidFill>
            </a:endParaRPr>
          </a:p>
          <a:p>
            <a:pPr marL="1371600" lvl="1" indent="-298450" algn="l">
              <a:buClr>
                <a:schemeClr val="lt1"/>
              </a:buClr>
              <a:buSzPts val="1100"/>
              <a:buFont typeface="Chivo"/>
              <a:buChar char="●"/>
            </a:pPr>
            <a:r>
              <a:rPr lang="pt-BR" sz="2000" dirty="0">
                <a:solidFill>
                  <a:schemeClr val="accent2"/>
                </a:solidFill>
              </a:rPr>
              <a:t>Força Gravitacional</a:t>
            </a:r>
          </a:p>
          <a:p>
            <a:pPr marL="1371600" lvl="1" indent="-298450" algn="l">
              <a:buClr>
                <a:schemeClr val="lt1"/>
              </a:buClr>
              <a:buSzPts val="1100"/>
              <a:buFont typeface="Chivo"/>
              <a:buChar char="●"/>
            </a:pPr>
            <a:endParaRPr lang="pt-BR" sz="2000" dirty="0">
              <a:solidFill>
                <a:schemeClr val="accent2"/>
              </a:solidFill>
            </a:endParaRPr>
          </a:p>
          <a:p>
            <a:pPr marL="1371600" lvl="1" indent="-298450" algn="l">
              <a:buClr>
                <a:schemeClr val="lt1"/>
              </a:buClr>
              <a:buSzPts val="1100"/>
              <a:buFont typeface="Chivo"/>
              <a:buChar char="●"/>
            </a:pPr>
            <a:r>
              <a:rPr lang="pt-BR" sz="2000" dirty="0">
                <a:solidFill>
                  <a:schemeClr val="accent2"/>
                </a:solidFill>
              </a:rPr>
              <a:t>Força dos Motores</a:t>
            </a:r>
          </a:p>
        </p:txBody>
      </p:sp>
      <p:pic>
        <p:nvPicPr>
          <p:cNvPr id="7" name="Picture 14" descr="Como um drone pode voar? Física lógico!">
            <a:extLst>
              <a:ext uri="{FF2B5EF4-FFF2-40B4-BE49-F238E27FC236}">
                <a16:creationId xmlns:a16="http://schemas.microsoft.com/office/drawing/2014/main" id="{63292C2C-65C4-4430-9D1F-CCFE5DEF7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11" y="1248880"/>
            <a:ext cx="4299918" cy="324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56;p28">
            <a:extLst>
              <a:ext uri="{FF2B5EF4-FFF2-40B4-BE49-F238E27FC236}">
                <a16:creationId xmlns:a16="http://schemas.microsoft.com/office/drawing/2014/main" id="{AEB7A7E2-E682-400B-87EA-4DD2E369BA15}"/>
              </a:ext>
            </a:extLst>
          </p:cNvPr>
          <p:cNvSpPr txBox="1">
            <a:spLocks/>
          </p:cNvSpPr>
          <p:nvPr/>
        </p:nvSpPr>
        <p:spPr>
          <a:xfrm flipH="1">
            <a:off x="8117515" y="387875"/>
            <a:ext cx="9188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09"/>
              </a:buClr>
              <a:buSzPts val="2800"/>
              <a:buFont typeface="Alata"/>
              <a:buNone/>
              <a:defRPr sz="2800" b="0" i="0" u="none" strike="noStrike" cap="none">
                <a:solidFill>
                  <a:srgbClr val="040B13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536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nual Review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40B13"/>
      </a:accent1>
      <a:accent2>
        <a:srgbClr val="FFD809"/>
      </a:accent2>
      <a:accent3>
        <a:srgbClr val="F3F3F3"/>
      </a:accent3>
      <a:accent4>
        <a:srgbClr val="B7B7B7"/>
      </a:accent4>
      <a:accent5>
        <a:srgbClr val="434343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530</Words>
  <Application>Microsoft Office PowerPoint</Application>
  <PresentationFormat>Apresentação na tela (16:9)</PresentationFormat>
  <Paragraphs>206</Paragraphs>
  <Slides>35</Slides>
  <Notes>35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2" baseType="lpstr">
      <vt:lpstr>Public Sans Thin</vt:lpstr>
      <vt:lpstr>Alata</vt:lpstr>
      <vt:lpstr>Cambria Math</vt:lpstr>
      <vt:lpstr>Chivo</vt:lpstr>
      <vt:lpstr>Catamaran</vt:lpstr>
      <vt:lpstr>Arial</vt:lpstr>
      <vt:lpstr>Annual Review by Slidesgo</vt:lpstr>
      <vt:lpstr>MODELAGEM DE SISTEMAS DINÂMICOS</vt:lpstr>
      <vt:lpstr>OBJETIVO DO TRABALHO</vt:lpstr>
      <vt:lpstr>INTRODUÇÃO</vt:lpstr>
      <vt:lpstr>MODELO FÍSICO</vt:lpstr>
      <vt:lpstr>MODELO FÍSICO</vt:lpstr>
      <vt:lpstr>MODELO FÍSICO</vt:lpstr>
      <vt:lpstr>ANALISE CINEMÁTICA</vt:lpstr>
      <vt:lpstr>ANALISE CINEMÁTICA</vt:lpstr>
      <vt:lpstr>ANÁLISE DINÂMICA</vt:lpstr>
      <vt:lpstr>ANÁLISE DINÂMICA</vt:lpstr>
      <vt:lpstr>ANÁLISE DINÂMICA</vt:lpstr>
      <vt:lpstr>ANÁLISE DINÂMICA</vt:lpstr>
      <vt:lpstr>ANÁLISE DINÂMICA</vt:lpstr>
      <vt:lpstr>ANÁLISE DINÂMICA</vt:lpstr>
      <vt:lpstr>MODELO  MATEMÁTICO</vt:lpstr>
      <vt:lpstr>ESPAÇO DE ESTADOS</vt:lpstr>
      <vt:lpstr>ESPAÇO DE ESTADOS</vt:lpstr>
      <vt:lpstr>PARÂMETROS</vt:lpstr>
      <vt:lpstr>PARÂMETROS</vt:lpstr>
      <vt:lpstr>ANÁLISE SEM PERTURBAÇÃO</vt:lpstr>
      <vt:lpstr>ANÁLISE SEM PERTURBAÇÃO</vt:lpstr>
      <vt:lpstr>ANÁLISE SEM PERTURBAÇÃO</vt:lpstr>
      <vt:lpstr>ANÁLISE COM ARRASTO</vt:lpstr>
      <vt:lpstr>FUNÇÕES DE TRANSFERÊNCIA SEM ARRASTO.</vt:lpstr>
      <vt:lpstr>FUNÇÕES DE TRANSFERÊNCIA COM ARRASTO.</vt:lpstr>
      <vt:lpstr>FUNÇÕES DE TRANSFERÊNCIA COM ARRASTO.</vt:lpstr>
      <vt:lpstr>POLOS </vt:lpstr>
      <vt:lpstr>DIAGRAMA DE BODE, ENTRADA Tθ SEM ARRASTO.</vt:lpstr>
      <vt:lpstr>DIAGRAMA DE BODE, ENTRADA Tθ SEM ARRASTO.</vt:lpstr>
      <vt:lpstr>DIAGRAMA DE BODE, ENTRADA F SEM ARRASTO.</vt:lpstr>
      <vt:lpstr>DIAGRAMA DE BODE, ENTRADA Tθ COM ARRASTO.</vt:lpstr>
      <vt:lpstr>DIAGRAMA DE BODE, ENTRADA Tθ COM ARRASTO.</vt:lpstr>
      <vt:lpstr>DIAGRAMA DE BODE, ENTRADA Tθ COM ARRASTO.</vt:lpstr>
      <vt:lpstr>DIAGRAMA DE BODE, ENTRADA F COM ARRASTO.</vt:lpstr>
      <vt:lpstr>CONCLUSÃO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MODELAGEM DE SISTEMAS DINÂMICOS</dc:title>
  <dc:creator>José Arthur Siqueira Guerrero</dc:creator>
  <cp:lastModifiedBy>José Arthur Siqueira Guerrero</cp:lastModifiedBy>
  <cp:revision>42</cp:revision>
  <dcterms:modified xsi:type="dcterms:W3CDTF">2020-12-01T07:01:17Z</dcterms:modified>
</cp:coreProperties>
</file>