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5"/>
  </p:notesMasterIdLst>
  <p:sldIdLst>
    <p:sldId id="288" r:id="rId2"/>
    <p:sldId id="258" r:id="rId3"/>
    <p:sldId id="259" r:id="rId4"/>
    <p:sldId id="289" r:id="rId5"/>
    <p:sldId id="290" r:id="rId6"/>
    <p:sldId id="291" r:id="rId7"/>
    <p:sldId id="292" r:id="rId8"/>
    <p:sldId id="263" r:id="rId9"/>
    <p:sldId id="293" r:id="rId10"/>
    <p:sldId id="294" r:id="rId11"/>
    <p:sldId id="323" r:id="rId12"/>
    <p:sldId id="304" r:id="rId13"/>
    <p:sldId id="295" r:id="rId14"/>
    <p:sldId id="297" r:id="rId15"/>
    <p:sldId id="298" r:id="rId16"/>
    <p:sldId id="305" r:id="rId17"/>
    <p:sldId id="307" r:id="rId18"/>
    <p:sldId id="309" r:id="rId19"/>
    <p:sldId id="316" r:id="rId20"/>
    <p:sldId id="317" r:id="rId21"/>
    <p:sldId id="320" r:id="rId22"/>
    <p:sldId id="319" r:id="rId23"/>
    <p:sldId id="321" r:id="rId24"/>
    <p:sldId id="322" r:id="rId25"/>
    <p:sldId id="299" r:id="rId26"/>
    <p:sldId id="300" r:id="rId27"/>
    <p:sldId id="324" r:id="rId28"/>
    <p:sldId id="325" r:id="rId29"/>
    <p:sldId id="326" r:id="rId30"/>
    <p:sldId id="310" r:id="rId31"/>
    <p:sldId id="313" r:id="rId32"/>
    <p:sldId id="314" r:id="rId33"/>
    <p:sldId id="302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Fira Sans Condensed" panose="020B0604020202020204" charset="0"/>
      <p:regular r:id="rId41"/>
      <p:bold r:id="rId42"/>
      <p:italic r:id="rId43"/>
      <p:boldItalic r:id="rId44"/>
    </p:embeddedFont>
    <p:embeddedFont>
      <p:font typeface="Fira Sans Condensed ExtraBold" panose="020B0604020202020204" charset="0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67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6113474a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6113474a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34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6113474a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6113474a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17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3d6efd5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03d6efd5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a0fe2ab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a0fe2ab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a0fe2ab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a0fe2ab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05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6113474a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6113474a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6113474a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6113474a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5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6113474a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6113474a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43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622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88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6775" y="-82000"/>
            <a:ext cx="9474200" cy="5289550"/>
          </a:xfrm>
          <a:custGeom>
            <a:avLst/>
            <a:gdLst/>
            <a:ahLst/>
            <a:cxnLst/>
            <a:rect l="l" t="t" r="r" b="b"/>
            <a:pathLst>
              <a:path w="378968" h="211582" extrusionOk="0">
                <a:moveTo>
                  <a:pt x="0" y="60960"/>
                </a:moveTo>
                <a:lnTo>
                  <a:pt x="50038" y="0"/>
                </a:lnTo>
                <a:lnTo>
                  <a:pt x="1778" y="114554"/>
                </a:lnTo>
                <a:lnTo>
                  <a:pt x="106172" y="762"/>
                </a:lnTo>
                <a:lnTo>
                  <a:pt x="289560" y="211074"/>
                </a:lnTo>
                <a:lnTo>
                  <a:pt x="374650" y="153924"/>
                </a:lnTo>
                <a:lnTo>
                  <a:pt x="322326" y="211582"/>
                </a:lnTo>
                <a:lnTo>
                  <a:pt x="378968" y="1905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2207018"/>
            <a:ext cx="85206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744468"/>
            <a:ext cx="85206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1815650" y="-379800"/>
            <a:ext cx="11252200" cy="4546600"/>
          </a:xfrm>
          <a:custGeom>
            <a:avLst/>
            <a:gdLst/>
            <a:ahLst/>
            <a:cxnLst/>
            <a:rect l="l" t="t" r="r" b="b"/>
            <a:pathLst>
              <a:path w="450088" h="181864" extrusionOk="0">
                <a:moveTo>
                  <a:pt x="450088" y="181864"/>
                </a:moveTo>
                <a:lnTo>
                  <a:pt x="0" y="151384"/>
                </a:lnTo>
                <a:lnTo>
                  <a:pt x="244856" y="10160"/>
                </a:lnTo>
                <a:lnTo>
                  <a:pt x="448564" y="168656"/>
                </a:lnTo>
                <a:lnTo>
                  <a:pt x="399796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675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6675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2" hasCustomPrompt="1"/>
          </p:nvPr>
        </p:nvSpPr>
        <p:spPr>
          <a:xfrm>
            <a:off x="6675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3"/>
          </p:nvPr>
        </p:nvSpPr>
        <p:spPr>
          <a:xfrm>
            <a:off x="26726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4"/>
          </p:nvPr>
        </p:nvSpPr>
        <p:spPr>
          <a:xfrm>
            <a:off x="26726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5" hasCustomPrompt="1"/>
          </p:nvPr>
        </p:nvSpPr>
        <p:spPr>
          <a:xfrm>
            <a:off x="26726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6"/>
          </p:nvPr>
        </p:nvSpPr>
        <p:spPr>
          <a:xfrm>
            <a:off x="46777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7"/>
          </p:nvPr>
        </p:nvSpPr>
        <p:spPr>
          <a:xfrm>
            <a:off x="46777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8" hasCustomPrompt="1"/>
          </p:nvPr>
        </p:nvSpPr>
        <p:spPr>
          <a:xfrm>
            <a:off x="46777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9"/>
          </p:nvPr>
        </p:nvSpPr>
        <p:spPr>
          <a:xfrm>
            <a:off x="6682800" y="2253900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3"/>
          </p:nvPr>
        </p:nvSpPr>
        <p:spPr>
          <a:xfrm>
            <a:off x="6682800" y="2803075"/>
            <a:ext cx="179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14" hasCustomPrompt="1"/>
          </p:nvPr>
        </p:nvSpPr>
        <p:spPr>
          <a:xfrm>
            <a:off x="6682800" y="1590575"/>
            <a:ext cx="1793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-88350" y="-150200"/>
            <a:ext cx="9347200" cy="4417400"/>
          </a:xfrm>
          <a:custGeom>
            <a:avLst/>
            <a:gdLst/>
            <a:ahLst/>
            <a:cxnLst/>
            <a:rect l="l" t="t" r="r" b="b"/>
            <a:pathLst>
              <a:path w="373888" h="176696" extrusionOk="0">
                <a:moveTo>
                  <a:pt x="0" y="53716"/>
                </a:moveTo>
                <a:lnTo>
                  <a:pt x="155846" y="0"/>
                </a:lnTo>
                <a:lnTo>
                  <a:pt x="0" y="176696"/>
                </a:lnTo>
                <a:lnTo>
                  <a:pt x="373888" y="5301"/>
                </a:lnTo>
                <a:lnTo>
                  <a:pt x="372828" y="153372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599308" y="16443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1599308" y="2269675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2"/>
          </p:nvPr>
        </p:nvSpPr>
        <p:spPr>
          <a:xfrm>
            <a:off x="5456992" y="16443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3"/>
          </p:nvPr>
        </p:nvSpPr>
        <p:spPr>
          <a:xfrm>
            <a:off x="5456983" y="2269675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98575" y="2420950"/>
            <a:ext cx="2941800" cy="3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4388675" y="585550"/>
            <a:ext cx="3851700" cy="15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0" y="385825"/>
            <a:ext cx="9537525" cy="3148325"/>
          </a:xfrm>
          <a:custGeom>
            <a:avLst/>
            <a:gdLst/>
            <a:ahLst/>
            <a:cxnLst/>
            <a:rect l="l" t="t" r="r" b="b"/>
            <a:pathLst>
              <a:path w="381501" h="125933" extrusionOk="0">
                <a:moveTo>
                  <a:pt x="381501" y="66670"/>
                </a:moveTo>
                <a:lnTo>
                  <a:pt x="303719" y="125933"/>
                </a:lnTo>
                <a:lnTo>
                  <a:pt x="14198" y="0"/>
                </a:lnTo>
                <a:lnTo>
                  <a:pt x="0" y="9877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36000"/>
              </a:srgbClr>
            </a:outerShdw>
          </a:effectLst>
        </p:spPr>
      </p:sp>
      <p:sp>
        <p:nvSpPr>
          <p:cNvPr id="90" name="Google Shape;90;p16"/>
          <p:cNvSpPr/>
          <p:nvPr/>
        </p:nvSpPr>
        <p:spPr>
          <a:xfrm>
            <a:off x="-15425" y="-77175"/>
            <a:ext cx="4660725" cy="1743925"/>
          </a:xfrm>
          <a:custGeom>
            <a:avLst/>
            <a:gdLst/>
            <a:ahLst/>
            <a:cxnLst/>
            <a:rect l="l" t="t" r="r" b="b"/>
            <a:pathLst>
              <a:path w="186429" h="69757" extrusionOk="0">
                <a:moveTo>
                  <a:pt x="0" y="69757"/>
                </a:moveTo>
                <a:lnTo>
                  <a:pt x="186429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38000"/>
              </a:srgbClr>
            </a:outerShdw>
          </a:effectLst>
        </p:spPr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677950" y="1390675"/>
            <a:ext cx="28914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5332075" y="-46300"/>
            <a:ext cx="4027975" cy="4220900"/>
          </a:xfrm>
          <a:custGeom>
            <a:avLst/>
            <a:gdLst/>
            <a:ahLst/>
            <a:cxnLst/>
            <a:rect l="l" t="t" r="r" b="b"/>
            <a:pathLst>
              <a:path w="161119" h="168836" extrusionOk="0">
                <a:moveTo>
                  <a:pt x="0" y="0"/>
                </a:moveTo>
                <a:lnTo>
                  <a:pt x="158033" y="89202"/>
                </a:lnTo>
                <a:lnTo>
                  <a:pt x="140131" y="136118"/>
                </a:lnTo>
                <a:lnTo>
                  <a:pt x="161119" y="168836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</p:sp>
      <p:sp>
        <p:nvSpPr>
          <p:cNvPr id="107" name="Google Shape;107;p19"/>
          <p:cNvSpPr/>
          <p:nvPr/>
        </p:nvSpPr>
        <p:spPr>
          <a:xfrm>
            <a:off x="6875350" y="-100325"/>
            <a:ext cx="2446125" cy="1504725"/>
          </a:xfrm>
          <a:custGeom>
            <a:avLst/>
            <a:gdLst/>
            <a:ahLst/>
            <a:cxnLst/>
            <a:rect l="l" t="t" r="r" b="b"/>
            <a:pathLst>
              <a:path w="97845" h="60189" extrusionOk="0">
                <a:moveTo>
                  <a:pt x="0" y="0"/>
                </a:moveTo>
                <a:lnTo>
                  <a:pt x="97536" y="56794"/>
                </a:lnTo>
                <a:lnTo>
                  <a:pt x="97845" y="6018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2"/>
          </p:nvPr>
        </p:nvSpPr>
        <p:spPr>
          <a:xfrm>
            <a:off x="1114173" y="1579200"/>
            <a:ext cx="2185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114173" y="1896372"/>
            <a:ext cx="21855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3"/>
          </p:nvPr>
        </p:nvSpPr>
        <p:spPr>
          <a:xfrm>
            <a:off x="1114173" y="2987377"/>
            <a:ext cx="2185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"/>
          </p:nvPr>
        </p:nvSpPr>
        <p:spPr>
          <a:xfrm>
            <a:off x="1114173" y="3297799"/>
            <a:ext cx="21855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5"/>
          </p:nvPr>
        </p:nvSpPr>
        <p:spPr>
          <a:xfrm>
            <a:off x="5844348" y="1579200"/>
            <a:ext cx="2185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6"/>
          </p:nvPr>
        </p:nvSpPr>
        <p:spPr>
          <a:xfrm>
            <a:off x="5844348" y="1896372"/>
            <a:ext cx="21855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7"/>
          </p:nvPr>
        </p:nvSpPr>
        <p:spPr>
          <a:xfrm>
            <a:off x="5844348" y="2987377"/>
            <a:ext cx="21855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8"/>
          </p:nvPr>
        </p:nvSpPr>
        <p:spPr>
          <a:xfrm>
            <a:off x="5844348" y="3297799"/>
            <a:ext cx="21855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2"/>
          </p:nvPr>
        </p:nvSpPr>
        <p:spPr>
          <a:xfrm>
            <a:off x="751460" y="3395875"/>
            <a:ext cx="1650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751460" y="3713049"/>
            <a:ext cx="1650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3"/>
          </p:nvPr>
        </p:nvSpPr>
        <p:spPr>
          <a:xfrm>
            <a:off x="2748387" y="3395875"/>
            <a:ext cx="1650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4"/>
          </p:nvPr>
        </p:nvSpPr>
        <p:spPr>
          <a:xfrm>
            <a:off x="2748387" y="3713049"/>
            <a:ext cx="1650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5"/>
          </p:nvPr>
        </p:nvSpPr>
        <p:spPr>
          <a:xfrm>
            <a:off x="4745313" y="3395875"/>
            <a:ext cx="1650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6"/>
          </p:nvPr>
        </p:nvSpPr>
        <p:spPr>
          <a:xfrm>
            <a:off x="4745313" y="3713049"/>
            <a:ext cx="1650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7"/>
          </p:nvPr>
        </p:nvSpPr>
        <p:spPr>
          <a:xfrm>
            <a:off x="6742240" y="3395875"/>
            <a:ext cx="1650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8"/>
          </p:nvPr>
        </p:nvSpPr>
        <p:spPr>
          <a:xfrm>
            <a:off x="6742240" y="3713049"/>
            <a:ext cx="1650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TITLE_AND_DESCRIPTION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6875350" y="-100325"/>
            <a:ext cx="2446125" cy="1504725"/>
          </a:xfrm>
          <a:custGeom>
            <a:avLst/>
            <a:gdLst/>
            <a:ahLst/>
            <a:cxnLst/>
            <a:rect l="l" t="t" r="r" b="b"/>
            <a:pathLst>
              <a:path w="97845" h="60189" extrusionOk="0">
                <a:moveTo>
                  <a:pt x="0" y="0"/>
                </a:moveTo>
                <a:lnTo>
                  <a:pt x="97536" y="56794"/>
                </a:lnTo>
                <a:lnTo>
                  <a:pt x="97845" y="6018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</p:sp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ONE_COLUMN_TEX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4610400" y="-392500"/>
            <a:ext cx="5156200" cy="3949700"/>
          </a:xfrm>
          <a:custGeom>
            <a:avLst/>
            <a:gdLst/>
            <a:ahLst/>
            <a:cxnLst/>
            <a:rect l="l" t="t" r="r" b="b"/>
            <a:pathLst>
              <a:path w="206248" h="157988" extrusionOk="0">
                <a:moveTo>
                  <a:pt x="0" y="8636"/>
                </a:moveTo>
                <a:lnTo>
                  <a:pt x="197104" y="157988"/>
                </a:lnTo>
                <a:lnTo>
                  <a:pt x="206248" y="134620"/>
                </a:lnTo>
                <a:lnTo>
                  <a:pt x="76708" y="0"/>
                </a:lnTo>
                <a:lnTo>
                  <a:pt x="188468" y="381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2"/>
          </p:nvPr>
        </p:nvSpPr>
        <p:spPr>
          <a:xfrm>
            <a:off x="928625" y="1567050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1"/>
          </p:nvPr>
        </p:nvSpPr>
        <p:spPr>
          <a:xfrm>
            <a:off x="928625" y="1884223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3"/>
          </p:nvPr>
        </p:nvSpPr>
        <p:spPr>
          <a:xfrm>
            <a:off x="3560850" y="1567050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4"/>
          </p:nvPr>
        </p:nvSpPr>
        <p:spPr>
          <a:xfrm>
            <a:off x="3560850" y="1884223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5"/>
          </p:nvPr>
        </p:nvSpPr>
        <p:spPr>
          <a:xfrm>
            <a:off x="6193075" y="1567050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6"/>
          </p:nvPr>
        </p:nvSpPr>
        <p:spPr>
          <a:xfrm>
            <a:off x="6193075" y="1884223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7"/>
          </p:nvPr>
        </p:nvSpPr>
        <p:spPr>
          <a:xfrm>
            <a:off x="928625" y="3097675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8"/>
          </p:nvPr>
        </p:nvSpPr>
        <p:spPr>
          <a:xfrm>
            <a:off x="928625" y="3414848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 idx="9"/>
          </p:nvPr>
        </p:nvSpPr>
        <p:spPr>
          <a:xfrm>
            <a:off x="3560850" y="3097675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13"/>
          </p:nvPr>
        </p:nvSpPr>
        <p:spPr>
          <a:xfrm>
            <a:off x="3560850" y="3414848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 idx="14"/>
          </p:nvPr>
        </p:nvSpPr>
        <p:spPr>
          <a:xfrm>
            <a:off x="6193075" y="3097675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15"/>
          </p:nvPr>
        </p:nvSpPr>
        <p:spPr>
          <a:xfrm>
            <a:off x="6193075" y="3414848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0" y="360975"/>
            <a:ext cx="9406350" cy="4421550"/>
          </a:xfrm>
          <a:custGeom>
            <a:avLst/>
            <a:gdLst/>
            <a:ahLst/>
            <a:cxnLst/>
            <a:rect l="l" t="t" r="r" b="b"/>
            <a:pathLst>
              <a:path w="376254" h="176862" extrusionOk="0">
                <a:moveTo>
                  <a:pt x="0" y="129946"/>
                </a:moveTo>
                <a:lnTo>
                  <a:pt x="292608" y="0"/>
                </a:lnTo>
                <a:lnTo>
                  <a:pt x="373168" y="176862"/>
                </a:lnTo>
                <a:lnTo>
                  <a:pt x="376254" y="176244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BIG_NUMB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2"/>
          </p:nvPr>
        </p:nvSpPr>
        <p:spPr>
          <a:xfrm>
            <a:off x="1822014" y="3487325"/>
            <a:ext cx="2087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1609913" y="2344025"/>
            <a:ext cx="25119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3"/>
          </p:nvPr>
        </p:nvSpPr>
        <p:spPr>
          <a:xfrm>
            <a:off x="5234289" y="3487325"/>
            <a:ext cx="2087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4"/>
          </p:nvPr>
        </p:nvSpPr>
        <p:spPr>
          <a:xfrm>
            <a:off x="5022188" y="2344025"/>
            <a:ext cx="25119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2850" y="972725"/>
            <a:ext cx="9406350" cy="4398375"/>
          </a:xfrm>
          <a:custGeom>
            <a:avLst/>
            <a:gdLst/>
            <a:ahLst/>
            <a:cxnLst/>
            <a:rect l="l" t="t" r="r" b="b"/>
            <a:pathLst>
              <a:path w="376254" h="175935" extrusionOk="0">
                <a:moveTo>
                  <a:pt x="0" y="0"/>
                </a:moveTo>
                <a:lnTo>
                  <a:pt x="103092" y="170379"/>
                </a:lnTo>
                <a:lnTo>
                  <a:pt x="376254" y="108031"/>
                </a:lnTo>
                <a:lnTo>
                  <a:pt x="320696" y="175935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92025" y="-75375"/>
            <a:ext cx="9846125" cy="5262200"/>
          </a:xfrm>
          <a:custGeom>
            <a:avLst/>
            <a:gdLst/>
            <a:ahLst/>
            <a:cxnLst/>
            <a:rect l="l" t="t" r="r" b="b"/>
            <a:pathLst>
              <a:path w="393845" h="210488" extrusionOk="0">
                <a:moveTo>
                  <a:pt x="331671" y="1130"/>
                </a:moveTo>
                <a:lnTo>
                  <a:pt x="393845" y="91566"/>
                </a:lnTo>
                <a:lnTo>
                  <a:pt x="155775" y="678"/>
                </a:lnTo>
                <a:lnTo>
                  <a:pt x="80035" y="210488"/>
                </a:lnTo>
                <a:lnTo>
                  <a:pt x="0" y="122766"/>
                </a:lnTo>
                <a:lnTo>
                  <a:pt x="36400" y="0"/>
                </a:lnTo>
                <a:lnTo>
                  <a:pt x="30748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364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52300" y="2992975"/>
            <a:ext cx="244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SECTION_TITLE_AND_DESCRIPTION_1_1_2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6875350" y="-100325"/>
            <a:ext cx="2446125" cy="1504725"/>
          </a:xfrm>
          <a:custGeom>
            <a:avLst/>
            <a:gdLst/>
            <a:ahLst/>
            <a:cxnLst/>
            <a:rect l="l" t="t" r="r" b="b"/>
            <a:pathLst>
              <a:path w="97845" h="60189" extrusionOk="0">
                <a:moveTo>
                  <a:pt x="0" y="0"/>
                </a:moveTo>
                <a:lnTo>
                  <a:pt x="97536" y="56794"/>
                </a:lnTo>
                <a:lnTo>
                  <a:pt x="97845" y="6018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</p:sp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5820375" y="1664100"/>
            <a:ext cx="2446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5820375" y="2498100"/>
            <a:ext cx="2446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BIG_NUMBER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subTitle" idx="1"/>
          </p:nvPr>
        </p:nvSpPr>
        <p:spPr>
          <a:xfrm>
            <a:off x="677950" y="1259375"/>
            <a:ext cx="33879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2536100" y="2685825"/>
            <a:ext cx="7118750" cy="2522875"/>
          </a:xfrm>
          <a:custGeom>
            <a:avLst/>
            <a:gdLst/>
            <a:ahLst/>
            <a:cxnLst/>
            <a:rect l="l" t="t" r="r" b="b"/>
            <a:pathLst>
              <a:path w="284750" h="100915" extrusionOk="0">
                <a:moveTo>
                  <a:pt x="230251" y="100132"/>
                </a:moveTo>
                <a:lnTo>
                  <a:pt x="271191" y="58671"/>
                </a:lnTo>
                <a:lnTo>
                  <a:pt x="0" y="100915"/>
                </a:lnTo>
                <a:lnTo>
                  <a:pt x="28475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22000"/>
              </a:srgbClr>
            </a:outerShdw>
          </a:effectLst>
        </p:spPr>
      </p:sp>
      <p:sp>
        <p:nvSpPr>
          <p:cNvPr id="184" name="Google Shape;184;p28"/>
          <p:cNvSpPr txBox="1"/>
          <p:nvPr/>
        </p:nvSpPr>
        <p:spPr>
          <a:xfrm>
            <a:off x="677950" y="3200550"/>
            <a:ext cx="320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. </a:t>
            </a:r>
            <a:endParaRPr sz="1000">
              <a:solidFill>
                <a:schemeClr val="dk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43650" y="1533475"/>
            <a:ext cx="3463500" cy="2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686909" y="1533475"/>
            <a:ext cx="3463500" cy="2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027150" y="1328025"/>
            <a:ext cx="3089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704950" y="2148525"/>
            <a:ext cx="37341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4610400" y="-392500"/>
            <a:ext cx="5156200" cy="3949700"/>
          </a:xfrm>
          <a:custGeom>
            <a:avLst/>
            <a:gdLst/>
            <a:ahLst/>
            <a:cxnLst/>
            <a:rect l="l" t="t" r="r" b="b"/>
            <a:pathLst>
              <a:path w="206248" h="157988" extrusionOk="0">
                <a:moveTo>
                  <a:pt x="0" y="8636"/>
                </a:moveTo>
                <a:lnTo>
                  <a:pt x="197104" y="157988"/>
                </a:lnTo>
                <a:lnTo>
                  <a:pt x="206248" y="134620"/>
                </a:lnTo>
                <a:lnTo>
                  <a:pt x="76708" y="0"/>
                </a:lnTo>
                <a:lnTo>
                  <a:pt x="188468" y="381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4801575" y="-38575"/>
            <a:ext cx="4884671" cy="5239475"/>
          </a:xfrm>
          <a:custGeom>
            <a:avLst/>
            <a:gdLst/>
            <a:ahLst/>
            <a:cxnLst/>
            <a:rect l="l" t="t" r="r" b="b"/>
            <a:pathLst>
              <a:path w="182417" h="209579" extrusionOk="0">
                <a:moveTo>
                  <a:pt x="0" y="0"/>
                </a:moveTo>
                <a:lnTo>
                  <a:pt x="117908" y="209579"/>
                </a:lnTo>
                <a:lnTo>
                  <a:pt x="182417" y="209579"/>
                </a:lnTo>
                <a:lnTo>
                  <a:pt x="182417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185475" y="714750"/>
            <a:ext cx="2247000" cy="2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6420100" y="-242575"/>
            <a:ext cx="2959250" cy="2662175"/>
          </a:xfrm>
          <a:custGeom>
            <a:avLst/>
            <a:gdLst/>
            <a:ahLst/>
            <a:cxnLst/>
            <a:rect l="l" t="t" r="r" b="b"/>
            <a:pathLst>
              <a:path w="118370" h="106487" extrusionOk="0">
                <a:moveTo>
                  <a:pt x="59571" y="4938"/>
                </a:moveTo>
                <a:lnTo>
                  <a:pt x="118370" y="63737"/>
                </a:lnTo>
                <a:lnTo>
                  <a:pt x="0" y="0"/>
                </a:lnTo>
                <a:lnTo>
                  <a:pt x="118216" y="106487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38000"/>
              </a:srgbClr>
            </a:outerShdw>
          </a:effectLst>
        </p:spPr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57075"/>
            <a:ext cx="8520600" cy="17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2916750" y="3161075"/>
            <a:ext cx="3310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idx="2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789500" y="1184750"/>
            <a:ext cx="7111200" cy="31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 rtl="0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 rtl="0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 rtl="0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 rtl="0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 rtl="0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 rtl="0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77950" y="38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"/>
              <a:buNone/>
              <a:defRPr sz="2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Condensed"/>
              <a:buChar char="●"/>
              <a:defRPr sz="18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○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■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●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○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■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●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 Condensed"/>
              <a:buChar char="○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Fira Sans Condensed"/>
              <a:buChar char="■"/>
              <a:defRPr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3" r:id="rId20"/>
    <p:sldLayoutId id="2147483674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311700" y="1978433"/>
            <a:ext cx="8520600" cy="120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SISTEMA DE FREIOS DE TRENS</a:t>
            </a:r>
            <a:endParaRPr dirty="0"/>
          </a:p>
        </p:txBody>
      </p:sp>
      <p:grpSp>
        <p:nvGrpSpPr>
          <p:cNvPr id="192" name="Google Shape;192;p29"/>
          <p:cNvGrpSpPr/>
          <p:nvPr/>
        </p:nvGrpSpPr>
        <p:grpSpPr>
          <a:xfrm>
            <a:off x="3787734" y="4383483"/>
            <a:ext cx="1568520" cy="281434"/>
            <a:chOff x="-1926150" y="741275"/>
            <a:chExt cx="8169375" cy="1465800"/>
          </a:xfrm>
        </p:grpSpPr>
        <p:pic>
          <p:nvPicPr>
            <p:cNvPr id="193" name="Google Shape;19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26150" y="741286"/>
              <a:ext cx="8169375" cy="1465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9"/>
            <p:cNvSpPr/>
            <p:nvPr/>
          </p:nvSpPr>
          <p:spPr>
            <a:xfrm>
              <a:off x="2914200" y="741275"/>
              <a:ext cx="188100" cy="146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29"/>
          <p:cNvSpPr txBox="1"/>
          <p:nvPr/>
        </p:nvSpPr>
        <p:spPr>
          <a:xfrm>
            <a:off x="2014050" y="619299"/>
            <a:ext cx="5115900" cy="6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effectLst/>
                <a:latin typeface="Fira Sans Condensed" panose="020B0604020202020204" charset="0"/>
                <a:ea typeface="Times New Roman" panose="02020603050405020304" pitchFamily="18" charset="0"/>
              </a:rPr>
              <a:t>PME3380</a:t>
            </a:r>
            <a:r>
              <a:rPr lang="en" sz="1500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| </a:t>
            </a:r>
            <a:r>
              <a:rPr lang="pt-BR" sz="1500" dirty="0">
                <a:effectLst/>
                <a:latin typeface="Fira Sans Condensed" panose="020B0604020202020204" charset="0"/>
                <a:ea typeface="Times New Roman" panose="02020603050405020304" pitchFamily="18" charset="0"/>
              </a:rPr>
              <a:t>Modelagem de Sistemas Dinâmicos</a:t>
            </a:r>
            <a:endParaRPr sz="1500" dirty="0">
              <a:solidFill>
                <a:schemeClr val="dk1"/>
              </a:solidFill>
              <a:latin typeface="Fira Sans Condensed" panose="020B0604020202020204" charset="0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E49720-1264-45EF-B38A-B96BE5DF1B65}"/>
              </a:ext>
            </a:extLst>
          </p:cNvPr>
          <p:cNvSpPr txBox="1"/>
          <p:nvPr/>
        </p:nvSpPr>
        <p:spPr>
          <a:xfrm>
            <a:off x="2172529" y="3468951"/>
            <a:ext cx="47989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01/11/2020</a:t>
            </a:r>
            <a:endParaRPr lang="en" sz="16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F865875-0CB5-4FAF-ACAA-EA7095CBB9EC}"/>
              </a:ext>
            </a:extLst>
          </p:cNvPr>
          <p:cNvSpPr txBox="1"/>
          <p:nvPr/>
        </p:nvSpPr>
        <p:spPr>
          <a:xfrm>
            <a:off x="2172529" y="1371676"/>
            <a:ext cx="47989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Enzo Rozenti Nunes - 10771604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Gabriel Rodrigues Camargo - 10772460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Lucas Nigro Matheo – 10772911</a:t>
            </a:r>
          </a:p>
        </p:txBody>
      </p:sp>
    </p:spTree>
    <p:extLst>
      <p:ext uri="{BB962C8B-B14F-4D97-AF65-F5344CB8AC3E}">
        <p14:creationId xmlns:p14="http://schemas.microsoft.com/office/powerpoint/2010/main" val="182992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3.2</a:t>
            </a:r>
            <a:r>
              <a:rPr lang="en" dirty="0"/>
              <a:t>  2 CILINDROS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DD5046-2C96-42AD-8795-AB5729B085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8347" y="153871"/>
            <a:ext cx="4578585" cy="212100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69C3B1D-2AAC-47C2-A235-30A5F0391725}"/>
              </a:ext>
            </a:extLst>
          </p:cNvPr>
          <p:cNvSpPr txBox="1"/>
          <p:nvPr/>
        </p:nvSpPr>
        <p:spPr>
          <a:xfrm>
            <a:off x="607039" y="1897956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Processo isotérmico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9C01A76-C7F7-4AE0-AB00-0B14798BDDF8}"/>
                  </a:ext>
                </a:extLst>
              </p:cNvPr>
              <p:cNvSpPr txBox="1"/>
              <p:nvPr/>
            </p:nvSpPr>
            <p:spPr>
              <a:xfrm>
                <a:off x="-499462" y="2312946"/>
                <a:ext cx="4986938" cy="1116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9C01A76-C7F7-4AE0-AB00-0B14798BD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9462" y="2312946"/>
                <a:ext cx="4986938" cy="1116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B2F45D00-7822-474F-A56A-8ABD2AAA52FB}"/>
              </a:ext>
            </a:extLst>
          </p:cNvPr>
          <p:cNvSpPr txBox="1"/>
          <p:nvPr/>
        </p:nvSpPr>
        <p:spPr>
          <a:xfrm>
            <a:off x="714615" y="3557708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Diferença de pressão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070B22D-C5F4-4F36-A420-82B269D1D5A4}"/>
                  </a:ext>
                </a:extLst>
              </p:cNvPr>
              <p:cNvSpPr txBox="1"/>
              <p:nvPr/>
            </p:nvSpPr>
            <p:spPr>
              <a:xfrm>
                <a:off x="-348782" y="3865485"/>
                <a:ext cx="5067620" cy="9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070B22D-C5F4-4F36-A420-82B269D1D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782" y="3865485"/>
                <a:ext cx="5067620" cy="948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AEA820-3690-477D-B132-17C289577FD2}"/>
                  </a:ext>
                </a:extLst>
              </p:cNvPr>
              <p:cNvSpPr txBox="1"/>
              <p:nvPr/>
            </p:nvSpPr>
            <p:spPr>
              <a:xfrm>
                <a:off x="3142770" y="2226497"/>
                <a:ext cx="5067620" cy="1850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26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1′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pt-BR" sz="1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4826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AEA820-3690-477D-B132-17C289577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70" y="2226497"/>
                <a:ext cx="5067620" cy="1850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3232668D-EB2F-41B7-84D3-B8E976D23037}"/>
              </a:ext>
            </a:extLst>
          </p:cNvPr>
          <p:cNvSpPr/>
          <p:nvPr/>
        </p:nvSpPr>
        <p:spPr>
          <a:xfrm>
            <a:off x="3251188" y="3283233"/>
            <a:ext cx="591670" cy="47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BC9C1F0-65C3-4294-9BDB-1863806EF4E8}"/>
                  </a:ext>
                </a:extLst>
              </p:cNvPr>
              <p:cNvSpPr txBox="1"/>
              <p:nvPr/>
            </p:nvSpPr>
            <p:spPr>
              <a:xfrm>
                <a:off x="3251188" y="3909843"/>
                <a:ext cx="5109882" cy="950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0−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pt-BR" sz="1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 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BC9C1F0-65C3-4294-9BDB-1863806E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88" y="3909843"/>
                <a:ext cx="5109882" cy="95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9DE6880A-3C70-4800-934C-0C87559F154E}"/>
              </a:ext>
            </a:extLst>
          </p:cNvPr>
          <p:cNvSpPr txBox="1"/>
          <p:nvPr/>
        </p:nvSpPr>
        <p:spPr>
          <a:xfrm>
            <a:off x="4034118" y="1990822"/>
            <a:ext cx="5109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Analogamente</a:t>
            </a:r>
          </a:p>
        </p:txBody>
      </p:sp>
    </p:spTree>
    <p:extLst>
      <p:ext uri="{BB962C8B-B14F-4D97-AF65-F5344CB8AC3E}">
        <p14:creationId xmlns:p14="http://schemas.microsoft.com/office/powerpoint/2010/main" val="324582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3.2</a:t>
            </a:r>
            <a:r>
              <a:rPr lang="en" dirty="0"/>
              <a:t>  2 CILINDROS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E57EA77-3D1D-4742-93B2-BD97133A9E61}"/>
                  </a:ext>
                </a:extLst>
              </p:cNvPr>
              <p:cNvSpPr txBox="1"/>
              <p:nvPr/>
            </p:nvSpPr>
            <p:spPr>
              <a:xfrm>
                <a:off x="-665607" y="1564215"/>
                <a:ext cx="4986938" cy="1287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𝑉𝑖</m:t>
                          </m:r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𝑅𝑇</m:t>
                          </m:r>
                        </m:den>
                      </m:f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𝐶𝑖</m:t>
                      </m:r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𝑃𝑖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E57EA77-3D1D-4742-93B2-BD97133A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5607" y="1564215"/>
                <a:ext cx="4986938" cy="1287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480E6D4C-025B-453C-AE0D-ACBD7FCEABFE}"/>
              </a:ext>
            </a:extLst>
          </p:cNvPr>
          <p:cNvSpPr txBox="1"/>
          <p:nvPr/>
        </p:nvSpPr>
        <p:spPr>
          <a:xfrm>
            <a:off x="278830" y="1287517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Vazão mássica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B01FA3-5900-497D-A6B3-858B6A5AD560}"/>
                  </a:ext>
                </a:extLst>
              </p:cNvPr>
              <p:cNvSpPr txBox="1"/>
              <p:nvPr/>
            </p:nvSpPr>
            <p:spPr>
              <a:xfrm>
                <a:off x="2232495" y="1441405"/>
                <a:ext cx="6066545" cy="3310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 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 </m:t>
                      </m:r>
                      <m:f>
                        <m:f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128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B01FA3-5900-497D-A6B3-858B6A5AD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95" y="1441405"/>
                <a:ext cx="6066545" cy="3310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7290D9-0F6A-44AB-BF83-60F58A09DB20}"/>
              </a:ext>
            </a:extLst>
          </p:cNvPr>
          <p:cNvSpPr txBox="1"/>
          <p:nvPr/>
        </p:nvSpPr>
        <p:spPr>
          <a:xfrm>
            <a:off x="3611495" y="1256438"/>
            <a:ext cx="32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 final (4 variáveis)</a:t>
            </a:r>
          </a:p>
        </p:txBody>
      </p:sp>
    </p:spTree>
    <p:extLst>
      <p:ext uri="{BB962C8B-B14F-4D97-AF65-F5344CB8AC3E}">
        <p14:creationId xmlns:p14="http://schemas.microsoft.com/office/powerpoint/2010/main" val="429064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3.3</a:t>
            </a:r>
            <a:r>
              <a:rPr lang="en" dirty="0"/>
              <a:t>  n CILINDROS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AF8413-0AA7-4B8D-9E03-CF696D6AACCB}"/>
              </a:ext>
            </a:extLst>
          </p:cNvPr>
          <p:cNvSpPr txBox="1"/>
          <p:nvPr/>
        </p:nvSpPr>
        <p:spPr>
          <a:xfrm>
            <a:off x="641430" y="1306286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644A7C-1637-4CCC-9936-6E3776EAA3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733" y="221570"/>
            <a:ext cx="4400550" cy="16808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C26F155-781D-46E6-A0F0-0AB4A5A131B6}"/>
                  </a:ext>
                </a:extLst>
              </p:cNvPr>
              <p:cNvSpPr txBox="1"/>
              <p:nvPr/>
            </p:nvSpPr>
            <p:spPr>
              <a:xfrm>
                <a:off x="641430" y="2146708"/>
                <a:ext cx="6641383" cy="1977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𝐶𝑖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𝑅𝑇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𝑉𝑖</m:t>
                                      </m:r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eqAr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𝑝𝑎𝑟𝑎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−é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𝑠𝑖𝑚𝑜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𝑟𝑒𝑠𝑒𝑟𝑣𝑎𝑡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𝑟𝑖𝑜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C26F155-781D-46E6-A0F0-0AB4A5A1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30" y="2146708"/>
                <a:ext cx="6641383" cy="1977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55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63295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CILINDROS DE VOLUME VARIÁVEL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04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01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4.1</a:t>
            </a:r>
            <a:r>
              <a:rPr lang="en" dirty="0"/>
              <a:t>  MODELO VARIÁVEL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BBF33-332E-4D82-93AC-1C0BF7B1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30" y="799429"/>
            <a:ext cx="2881511" cy="20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A9B067B-8F8F-4A22-9DDB-BA34F6429118}"/>
              </a:ext>
            </a:extLst>
          </p:cNvPr>
          <p:cNvSpPr txBox="1"/>
          <p:nvPr/>
        </p:nvSpPr>
        <p:spPr>
          <a:xfrm>
            <a:off x="197068" y="1273581"/>
            <a:ext cx="4951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Adição do pistão ao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Aumento de variáveis no sistema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Sistema massa mola amortecido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ilindro de freio é completamente fechado, sem saída de fluido de seu interior</a:t>
            </a:r>
            <a:r>
              <a:rPr lang="pt-BR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Hipóteses mantidas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289E624-090D-43EB-BFCB-6BDBAD90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10800" r="1482" b="14000"/>
          <a:stretch>
            <a:fillRect/>
          </a:stretch>
        </p:blipFill>
        <p:spPr bwMode="auto">
          <a:xfrm>
            <a:off x="5267962" y="3282099"/>
            <a:ext cx="3169164" cy="16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8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4.2</a:t>
            </a:r>
            <a:r>
              <a:rPr lang="en" dirty="0"/>
              <a:t>  2 CILINDROS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1061A2-D57D-4DBA-9776-5BA6819680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422" y="172647"/>
            <a:ext cx="4563062" cy="15594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D03CA1-FEE4-48A1-95B8-3B24455BEC4C}"/>
              </a:ext>
            </a:extLst>
          </p:cNvPr>
          <p:cNvSpPr txBox="1"/>
          <p:nvPr/>
        </p:nvSpPr>
        <p:spPr>
          <a:xfrm>
            <a:off x="399570" y="1363271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B5D4A24-374A-4838-86B0-67221BE154E4}"/>
                  </a:ext>
                </a:extLst>
              </p:cNvPr>
              <p:cNvSpPr txBox="1"/>
              <p:nvPr/>
            </p:nvSpPr>
            <p:spPr>
              <a:xfrm>
                <a:off x="-80151" y="1835614"/>
                <a:ext cx="6904104" cy="2004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𝑅𝑇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𝑉𝑖</m:t>
                                      </m:r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𝑅𝑇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eqAr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𝑝𝑎𝑟𝑎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−é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𝑠𝑖𝑚𝑜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𝑟𝑒𝑠𝑒𝑟𝑣𝑎𝑡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𝑟𝑖𝑜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B5D4A24-374A-4838-86B0-67221BE1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151" y="1835614"/>
                <a:ext cx="6904104" cy="2004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26BD8D-E677-4DA8-9E26-AB59F690AA6B}"/>
                  </a:ext>
                </a:extLst>
              </p:cNvPr>
              <p:cNvSpPr txBox="1"/>
              <p:nvPr/>
            </p:nvSpPr>
            <p:spPr>
              <a:xfrm>
                <a:off x="-1248655" y="4005088"/>
                <a:ext cx="498693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𝑃𝑖𝑠𝑡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26BD8D-E677-4DA8-9E26-AB59F690A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8655" y="4005088"/>
                <a:ext cx="498693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85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4.2</a:t>
            </a:r>
            <a:r>
              <a:rPr lang="en" dirty="0"/>
              <a:t>  2 CILINDROS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1061A2-D57D-4DBA-9776-5BA6819680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069" y="197685"/>
            <a:ext cx="4974931" cy="1700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86F6825-96D8-4DE7-8111-1F29B4D6D849}"/>
                  </a:ext>
                </a:extLst>
              </p:cNvPr>
              <p:cNvSpPr txBox="1"/>
              <p:nvPr/>
            </p:nvSpPr>
            <p:spPr>
              <a:xfrm>
                <a:off x="141218" y="1569122"/>
                <a:ext cx="4986938" cy="76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pt-BR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TMB (Teorema do movimento do Baricentro):</a:t>
                </a:r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𝑝𝑖𝑠𝑡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ã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𝑝𝑖𝑠𝑡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ã</m:t>
                          </m:r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86F6825-96D8-4DE7-8111-1F29B4D6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8" y="1569122"/>
                <a:ext cx="4986938" cy="765531"/>
              </a:xfrm>
              <a:prstGeom prst="rect">
                <a:avLst/>
              </a:prstGeom>
              <a:blipFill>
                <a:blip r:embed="rId3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26ABF1F-D8B7-4453-B444-7E48F8A50DCA}"/>
                  </a:ext>
                </a:extLst>
              </p:cNvPr>
              <p:cNvSpPr txBox="1"/>
              <p:nvPr/>
            </p:nvSpPr>
            <p:spPr>
              <a:xfrm>
                <a:off x="141218" y="2334653"/>
                <a:ext cx="5808450" cy="864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Processo isotérmico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𝑖𝑛𝑖𝑐𝑖𝑎𝑙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𝑖𝑛𝑖𝑐𝑖𝑎𝑙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𝑝𝑖𝑠𝑡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26ABF1F-D8B7-4453-B444-7E48F8A50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8" y="2334653"/>
                <a:ext cx="5808450" cy="864980"/>
              </a:xfrm>
              <a:prstGeom prst="rect">
                <a:avLst/>
              </a:prstGeom>
              <a:blipFill>
                <a:blip r:embed="rId4"/>
                <a:stretch>
                  <a:fillRect l="-105" t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4C4FA45-7B4E-4524-A3FF-66B4A1C36229}"/>
                  </a:ext>
                </a:extLst>
              </p:cNvPr>
              <p:cNvSpPr txBox="1"/>
              <p:nvPr/>
            </p:nvSpPr>
            <p:spPr>
              <a:xfrm>
                <a:off x="197068" y="3411396"/>
                <a:ext cx="6067481" cy="795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tx1"/>
                    </a:solidFill>
                    <a:latin typeface="+mn-lt"/>
                  </a:rPr>
                  <a:t>Equacionamento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𝑝𝑖𝑠𝑡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𝑖𝑛𝑖𝑐𝑖𝑎𝑙</m:t>
                              </m:r>
                            </m:sub>
                          </m:sSub>
                          <m:f>
                            <m:f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𝑖𝑛𝑖𝑐𝑖𝑎𝑙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𝑖𝑛𝑖𝑐𝑖𝑎𝑙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−0.2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𝑝𝑖𝑠𝑡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ã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𝑝𝑖𝑠𝑡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4C4FA45-7B4E-4524-A3FF-66B4A1C3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8" y="3411396"/>
                <a:ext cx="6067481" cy="795731"/>
              </a:xfrm>
              <a:prstGeom prst="rect">
                <a:avLst/>
              </a:prstGeom>
              <a:blipFill>
                <a:blip r:embed="rId5"/>
                <a:stretch>
                  <a:fillRect l="-100" t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33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4.2</a:t>
            </a:r>
            <a:r>
              <a:rPr lang="en" dirty="0"/>
              <a:t>  2 CILINDROS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2AB9423-F06E-4E8E-B7D3-AB0F2E0F95AD}"/>
                  </a:ext>
                </a:extLst>
              </p:cNvPr>
              <p:cNvSpPr txBox="1"/>
              <p:nvPr/>
            </p:nvSpPr>
            <p:spPr>
              <a:xfrm>
                <a:off x="0" y="1713530"/>
                <a:ext cx="4986938" cy="2940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𝑝𝑖𝑠𝑡𝑎𝑜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𝑖𝑛𝑖𝑐𝑖𝑎𝑙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𝑎𝑢𝑥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𝑎𝑢𝑥</m:t>
                                          </m:r>
                                        </m:sub>
                                      </m:s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−0,2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𝑝𝑖𝑠𝑡𝑎𝑜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𝑝𝑖𝑠𝑡𝑎𝑜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𝑖𝑛𝑖𝑐𝑖𝑎𝑙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𝑎𝑢𝑥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𝑎𝑢𝑥</m:t>
                                          </m:r>
                                        </m:sub>
                                      </m:s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−0,2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𝑝𝑖𝑠𝑡𝑎𝑜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128</m:t>
                                  </m:r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𝑝𝑖𝑠𝑡𝑎𝑜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  <m:e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128</m:t>
                                  </m:r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𝑝𝑖𝑠𝑡𝑎𝑜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  <m:e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𝑉𝑃𝐶</m:t>
                                  </m:r>
                                </m:den>
                              </m:f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𝐵𝑃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128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𝑇𝑃𝐿𝑅𝑇</m:t>
                                      </m:r>
                                    </m:den>
                                  </m:f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128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𝐿𝑅𝑇</m:t>
                                      </m:r>
                                    </m:den>
                                  </m:f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128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𝐿𝑅𝑇</m:t>
                                      </m:r>
                                    </m:den>
                                  </m:f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pt-BR" sz="12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pt-BR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2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pt-BR" sz="12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pt-BR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2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𝐵𝑃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𝑇𝑃𝐿𝑅𝑇</m:t>
                                          </m:r>
                                        </m:den>
                                      </m:f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pt-BR" sz="12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pt-BR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2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𝐿𝑅𝑇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  <m:t>𝑉𝑃𝐶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𝐵𝑃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128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𝑇𝑃𝐿𝑅𝑇</m:t>
                                      </m:r>
                                    </m:den>
                                  </m:f>
                                  <m:r>
                                    <a:rPr lang="pt-B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pt-BR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2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12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1200" i="0">
                                          <a:latin typeface="Cambria Math" panose="02040503050406030204" pitchFamily="18" charset="0"/>
                                        </a:rPr>
                                        <m:t>128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pt-BR" sz="1200" i="1">
                                          <a:latin typeface="Cambria Math" panose="02040503050406030204" pitchFamily="18" charset="0"/>
                                        </a:rPr>
                                        <m:t>𝐿𝑅𝑇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sz="1200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2AB9423-F06E-4E8E-B7D3-AB0F2E0F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3530"/>
                <a:ext cx="4986938" cy="2940677"/>
              </a:xfrm>
              <a:prstGeom prst="rect">
                <a:avLst/>
              </a:prstGeom>
              <a:blipFill>
                <a:blip r:embed="rId2"/>
                <a:stretch>
                  <a:fillRect r="-64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B68DC684-9DA1-4CFC-A487-08E0C08982BE}"/>
              </a:ext>
            </a:extLst>
          </p:cNvPr>
          <p:cNvSpPr txBox="1"/>
          <p:nvPr/>
        </p:nvSpPr>
        <p:spPr>
          <a:xfrm>
            <a:off x="197068" y="1233873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 final</a:t>
            </a:r>
          </a:p>
        </p:txBody>
      </p:sp>
    </p:spTree>
    <p:extLst>
      <p:ext uri="{BB962C8B-B14F-4D97-AF65-F5344CB8AC3E}">
        <p14:creationId xmlns:p14="http://schemas.microsoft.com/office/powerpoint/2010/main" val="422702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63295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LINEARIZAÇÃO 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05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82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5</a:t>
            </a:r>
            <a:r>
              <a:rPr lang="en" dirty="0"/>
              <a:t>  LINEARIZAÇÃO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1D061BF-488B-4ED4-9B01-EFBF2AB83564}"/>
                  </a:ext>
                </a:extLst>
              </p:cNvPr>
              <p:cNvSpPr txBox="1"/>
              <p:nvPr/>
            </p:nvSpPr>
            <p:spPr>
              <a:xfrm>
                <a:off x="-445578" y="1518231"/>
                <a:ext cx="9105484" cy="3279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𝑖𝑛𝑖𝑐𝑖𝑎𝑙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𝑎𝑢𝑥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𝑎𝑢𝑥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−0,2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𝑝𝑖𝑠𝑡𝑎𝑜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pt-B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𝑖𝑛𝑖𝑐𝑖𝑎𝑙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𝑎𝑢𝑥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𝑎𝑢𝑥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−0,2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𝑝𝑖𝑠𝑡𝑎𝑜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pt-B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𝑅𝑇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𝑉𝑃𝐶</m:t>
                                    </m:r>
                                  </m:den>
                                </m:f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𝐵𝑃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p>
                                          <m:sSup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p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𝑇𝑃𝐿𝑅𝑇</m:t>
                                        </m:r>
                                      </m:den>
                                    </m:f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p>
                                          <m:sSup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𝐿𝑅𝑇</m:t>
                                        </m:r>
                                      </m:den>
                                    </m:f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p>
                                          <m:sSup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𝐿𝑅𝑇</m:t>
                                        </m:r>
                                      </m:den>
                                    </m:f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pt-BR" sz="1200" i="1">
                                                            <a:solidFill>
                                                              <a:srgbClr val="836967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pt-BR" sz="1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𝑝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pt-BR" sz="120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sub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pt-BR" sz="1200" i="1">
                                                            <a:solidFill>
                                                              <a:srgbClr val="836967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pt-BR" sz="1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𝑝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pt-BR" sz="120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sub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𝐵𝑃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128</m:t>
                                            </m:r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𝑇𝑃𝐿𝑅𝑇</m:t>
                                            </m:r>
                                          </m:den>
                                        </m:f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pt-BR" sz="1200" i="1">
                                                            <a:solidFill>
                                                              <a:srgbClr val="836967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pt-BR" sz="1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𝑝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pt-BR" sz="120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sub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128</m:t>
                                            </m:r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𝐿𝑅𝑇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𝑅𝑇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latin typeface="Cambria Math" panose="02040503050406030204" pitchFamily="18" charset="0"/>
                                      </a:rPr>
                                      <m:t>𝑉𝑃𝐶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𝐵𝑃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p>
                                          <m:sSup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p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𝑇𝑃𝐿𝑅𝑇</m:t>
                                        </m:r>
                                      </m:den>
                                    </m:f>
                                    <m:r>
                                      <a:rPr lang="pt-BR" sz="1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pt-BR" sz="12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pt-BR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pt-BR" sz="12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2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p>
                                          <m:sSupPr>
                                            <m:ctrlPr>
                                              <a:rPr lang="pt-BR" sz="12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2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pt-BR" sz="1200" i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sz="1200" i="0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pt-BR" sz="1200" i="1">
                                            <a:latin typeface="Cambria Math" panose="02040503050406030204" pitchFamily="18" charset="0"/>
                                          </a:rPr>
                                          <m:t>𝐿𝑅𝑇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1D061BF-488B-4ED4-9B01-EFBF2AB8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5578" y="1518231"/>
                <a:ext cx="9105484" cy="3279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830182C5-EBFE-4EF1-A8A9-3A2C8E30911B}"/>
              </a:ext>
            </a:extLst>
          </p:cNvPr>
          <p:cNvSpPr txBox="1"/>
          <p:nvPr/>
        </p:nvSpPr>
        <p:spPr>
          <a:xfrm>
            <a:off x="197068" y="1182527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Equação geral obtida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D496806-D648-49A3-8760-EB78634C4B7F}"/>
                  </a:ext>
                </a:extLst>
              </p:cNvPr>
              <p:cNvSpPr txBox="1"/>
              <p:nvPr/>
            </p:nvSpPr>
            <p:spPr>
              <a:xfrm>
                <a:off x="6063315" y="2919864"/>
                <a:ext cx="4986938" cy="475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D496806-D648-49A3-8760-EB78634C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15" y="2919864"/>
                <a:ext cx="4986938" cy="475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8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4514D0E-785B-48B6-B8E7-2B5F6D7003D0}"/>
              </a:ext>
            </a:extLst>
          </p:cNvPr>
          <p:cNvSpPr txBox="1"/>
          <p:nvPr/>
        </p:nvSpPr>
        <p:spPr>
          <a:xfrm>
            <a:off x="585146" y="263426"/>
            <a:ext cx="73714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252831"/>
                </a:solidFill>
                <a:effectLst/>
                <a:latin typeface="Poppins"/>
              </a:rPr>
              <a:t>SUMÁRIO</a:t>
            </a:r>
            <a:endParaRPr lang="pt-BR" sz="2400" b="0" dirty="0">
              <a:effectLst/>
            </a:endParaRP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400" b="0" i="0" u="none" strike="noStrike" dirty="0">
                <a:solidFill>
                  <a:srgbClr val="252831"/>
                </a:solidFill>
                <a:effectLst/>
                <a:latin typeface="Montserrat"/>
              </a:rPr>
              <a:t>Introdução						</a:t>
            </a:r>
            <a:r>
              <a:rPr lang="pt-BR" sz="2400" b="0" i="0" u="none" strike="noStrike" dirty="0">
                <a:solidFill>
                  <a:srgbClr val="FF0000"/>
                </a:solidFill>
                <a:effectLst/>
                <a:latin typeface="Montserrat"/>
              </a:rPr>
              <a:t>03</a:t>
            </a:r>
            <a:endParaRPr lang="pt-BR" sz="2400" dirty="0">
              <a:solidFill>
                <a:srgbClr val="FF0000"/>
              </a:solidFill>
              <a:latin typeface="Montserrat"/>
            </a:endParaRP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Montserrat"/>
              </a:rPr>
              <a:t>Considerações			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06</a:t>
            </a: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400" b="0" i="0" u="none" strike="noStrike" dirty="0">
                <a:solidFill>
                  <a:schemeClr val="tx1"/>
                </a:solidFill>
                <a:effectLst/>
                <a:latin typeface="Montserrat"/>
              </a:rPr>
              <a:t>Cilindros de Volume Fixo		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08</a:t>
            </a:r>
            <a:endParaRPr lang="pt-BR" sz="2400" b="0" i="0" u="none" strike="noStrike" dirty="0">
              <a:solidFill>
                <a:srgbClr val="FF0000"/>
              </a:solidFill>
              <a:effectLst/>
              <a:latin typeface="Montserrat"/>
            </a:endParaRP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Montserrat"/>
              </a:rPr>
              <a:t>Cilindros de Volume Variável	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13</a:t>
            </a: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5"/>
            </a:pPr>
            <a:r>
              <a:rPr lang="pt-BR" sz="2400" dirty="0">
                <a:solidFill>
                  <a:schemeClr val="tx1"/>
                </a:solidFill>
                <a:latin typeface="Montserrat"/>
              </a:rPr>
              <a:t>Linearização</a:t>
            </a:r>
            <a:r>
              <a:rPr lang="pt-BR" sz="2400" b="0" i="0" u="none" strike="noStrike" dirty="0">
                <a:solidFill>
                  <a:schemeClr val="tx1"/>
                </a:solidFill>
                <a:effectLst/>
                <a:latin typeface="Montserrat"/>
              </a:rPr>
              <a:t>			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18</a:t>
            </a:r>
            <a:endParaRPr lang="pt-BR" sz="2400" b="0" i="0" u="none" strike="noStrike" dirty="0">
              <a:solidFill>
                <a:srgbClr val="FF0000"/>
              </a:solidFill>
              <a:effectLst/>
              <a:latin typeface="Montserrat"/>
            </a:endParaRP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pt-BR" sz="2400" dirty="0">
                <a:solidFill>
                  <a:schemeClr val="tx1"/>
                </a:solidFill>
                <a:latin typeface="Montserrat"/>
              </a:rPr>
              <a:t>Resultados				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25</a:t>
            </a: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pt-BR" sz="2400" dirty="0">
                <a:solidFill>
                  <a:schemeClr val="tx1"/>
                </a:solidFill>
                <a:latin typeface="Montserrat"/>
              </a:rPr>
              <a:t>Análise de estabilidade e frequência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30</a:t>
            </a:r>
          </a:p>
          <a:p>
            <a:pPr marL="342900" indent="-342900" rtl="0" fontAlgn="base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pt-BR" sz="2400" dirty="0">
                <a:solidFill>
                  <a:schemeClr val="tx1"/>
                </a:solidFill>
                <a:latin typeface="Montserrat"/>
              </a:rPr>
              <a:t>Referências						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33</a:t>
            </a:r>
            <a:r>
              <a:rPr lang="pt-BR" sz="2400" dirty="0">
                <a:solidFill>
                  <a:schemeClr val="tx1"/>
                </a:solidFill>
                <a:latin typeface="Montserrat"/>
              </a:rPr>
              <a:t>	</a:t>
            </a:r>
            <a:endParaRPr lang="pt-BR" sz="2400" b="0" i="0" u="none" strike="noStrike" dirty="0">
              <a:solidFill>
                <a:srgbClr val="FF0000"/>
              </a:solidFill>
              <a:effectLst/>
              <a:latin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5</a:t>
            </a:r>
            <a:r>
              <a:rPr lang="en" dirty="0"/>
              <a:t>  LINEARIZAÇÃO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0182C5-EBFE-4EF1-A8A9-3A2C8E30911B}"/>
              </a:ext>
            </a:extLst>
          </p:cNvPr>
          <p:cNvSpPr txBox="1"/>
          <p:nvPr/>
        </p:nvSpPr>
        <p:spPr>
          <a:xfrm>
            <a:off x="261257" y="1367758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Mudança de </a:t>
            </a:r>
            <a:r>
              <a:rPr lang="pt-BR" dirty="0" err="1"/>
              <a:t>variavel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CD2A43-C417-4811-A158-7CFAA20F5883}"/>
                  </a:ext>
                </a:extLst>
              </p:cNvPr>
              <p:cNvSpPr txBox="1"/>
              <p:nvPr/>
            </p:nvSpPr>
            <p:spPr>
              <a:xfrm>
                <a:off x="130628" y="1588929"/>
                <a:ext cx="7380515" cy="2753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pt-BR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</m:acc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CD2A43-C417-4811-A158-7CFAA20F5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1588929"/>
                <a:ext cx="7380515" cy="2753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14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5</a:t>
            </a:r>
            <a:r>
              <a:rPr lang="en" dirty="0"/>
              <a:t>  LINEARIZAÇÃO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0182C5-EBFE-4EF1-A8A9-3A2C8E30911B}"/>
              </a:ext>
            </a:extLst>
          </p:cNvPr>
          <p:cNvSpPr txBox="1"/>
          <p:nvPr/>
        </p:nvSpPr>
        <p:spPr>
          <a:xfrm>
            <a:off x="261257" y="1367758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839AC01-D56A-4F02-A334-439321DFDB47}"/>
                  </a:ext>
                </a:extLst>
              </p:cNvPr>
              <p:cNvSpPr txBox="1"/>
              <p:nvPr/>
            </p:nvSpPr>
            <p:spPr>
              <a:xfrm>
                <a:off x="749192" y="938958"/>
                <a:ext cx="7073153" cy="4258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11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</m:acc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pt-BR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839AC01-D56A-4F02-A334-439321DFD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92" y="938958"/>
                <a:ext cx="7073153" cy="4258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8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5</a:t>
            </a:r>
            <a:r>
              <a:rPr lang="en" dirty="0"/>
              <a:t>  LINEARIZAÇÃO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0182C5-EBFE-4EF1-A8A9-3A2C8E30911B}"/>
              </a:ext>
            </a:extLst>
          </p:cNvPr>
          <p:cNvSpPr txBox="1"/>
          <p:nvPr/>
        </p:nvSpPr>
        <p:spPr>
          <a:xfrm>
            <a:off x="261257" y="1367758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Obtenção do sistema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FFD8B14-3F0C-4132-865C-0AB614E72408}"/>
                  </a:ext>
                </a:extLst>
              </p:cNvPr>
              <p:cNvSpPr txBox="1"/>
              <p:nvPr/>
            </p:nvSpPr>
            <p:spPr>
              <a:xfrm>
                <a:off x="1681739" y="1335761"/>
                <a:ext cx="4986938" cy="339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acc>
                      <m:r>
                        <a:rPr lang="pt-BR" b="1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acc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𝒆𝒒</m:t>
                          </m:r>
                        </m:sub>
                      </m:sSub>
                      <m:r>
                        <a:rPr lang="pt-BR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pt-BR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𝒆𝒒</m:t>
                              </m:r>
                            </m:sub>
                          </m:sSub>
                        </m:e>
                      </m:d>
                      <m:r>
                        <a:rPr lang="pt-BR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pt-BR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FFD8B14-3F0C-4132-865C-0AB614E72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739" y="1335761"/>
                <a:ext cx="4986938" cy="339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49019B8-4104-4502-8700-28B3EE852F89}"/>
                  </a:ext>
                </a:extLst>
              </p:cNvPr>
              <p:cNvSpPr txBox="1"/>
              <p:nvPr/>
            </p:nvSpPr>
            <p:spPr>
              <a:xfrm>
                <a:off x="153585" y="1835303"/>
                <a:ext cx="8951899" cy="191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7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7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𝑖𝑛𝑖𝑐𝑖𝑎𝑙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𝑎𝑢𝑥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"/>
                                            <m:ctrlP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7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BR" sz="700" i="0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𝑎𝑢𝑥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pt-BR" sz="7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pt-BR" sz="7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pt-BR" sz="7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7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lang="pt-BR" sz="7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𝑒𝑞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pt-BR" sz="700" i="0">
                                                    <a:latin typeface="Cambria Math" panose="02040503050406030204" pitchFamily="18" charset="0"/>
                                                  </a:rPr>
                                                  <m:t>−0,2</m:t>
                                                </m:r>
                                              </m:e>
                                            </m:d>
                                            <m:sSub>
                                              <m:sSubPr>
                                                <m:ctrlPr>
                                                  <a:rPr lang="pt-BR" sz="7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𝑝𝑖𝑠𝑡𝑎𝑜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𝑖𝑛𝑖𝑐𝑖𝑎𝑙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𝑎𝑢𝑥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"/>
                                            <m:ctrlP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7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BR" sz="700" i="0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𝑎𝑢𝑥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pt-BR" sz="7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pt-BR" sz="70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pt-BR" sz="7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7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  <m:r>
                                                      <a:rPr lang="pt-BR" sz="7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𝑒𝑞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pt-BR" sz="700" i="0">
                                                    <a:latin typeface="Cambria Math" panose="02040503050406030204" pitchFamily="18" charset="0"/>
                                                  </a:rPr>
                                                  <m:t>−0,2</m:t>
                                                </m:r>
                                              </m:e>
                                            </m:d>
                                            <m:sSub>
                                              <m:sSubPr>
                                                <m:ctrlPr>
                                                  <a:rPr lang="pt-BR" sz="7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700" i="1">
                                                    <a:latin typeface="Cambria Math" panose="02040503050406030204" pitchFamily="18" charset="0"/>
                                                  </a:rPr>
                                                  <m:t>𝑝𝑖𝑠𝑡𝑎𝑜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𝑝𝑖𝑠𝑡𝑎𝑜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𝐿𝑉𝑃𝐶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𝑇𝑃𝐿𝑉𝑃𝐶</m:t>
                                    </m:r>
                                  </m:den>
                                </m:f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𝐿𝑉𝑃𝐶</m:t>
                                    </m:r>
                                  </m:den>
                                </m:f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𝐵𝑃𝐷</m:t>
                                        </m:r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𝑇𝑃𝐿𝑉𝑃𝐶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𝑇𝑃𝐿𝑉𝑃𝐶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𝐿𝑉𝑃𝐶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𝑇𝑃𝐿𝑉𝑃𝐶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𝑇𝑃𝐿𝑉𝑃𝐶</m:t>
                                    </m:r>
                                  </m:den>
                                </m:f>
                                <m:r>
                                  <a:rPr lang="pt-BR" sz="7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pt-BR" sz="700" i="1">
                                            <a:latin typeface="Cambria Math" panose="02040503050406030204" pitchFamily="18" charset="0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pt-BR" sz="7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pt-BR" sz="7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pt-BR" sz="7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sz="700" i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pt-BR" sz="700" i="1">
                                        <a:latin typeface="Cambria Math" panose="02040503050406030204" pitchFamily="18" charset="0"/>
                                      </a:rPr>
                                      <m:t>𝐿𝑉𝑃𝐶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7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49019B8-4104-4502-8700-28B3EE852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" y="1835303"/>
                <a:ext cx="8951899" cy="1912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1270B7E-1527-444A-B735-6F3827D470C6}"/>
                  </a:ext>
                </a:extLst>
              </p:cNvPr>
              <p:cNvSpPr txBox="1"/>
              <p:nvPr/>
            </p:nvSpPr>
            <p:spPr>
              <a:xfrm>
                <a:off x="1275549" y="3622735"/>
                <a:ext cx="4986938" cy="1589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pt-BR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pt-BR" sz="1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1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7</m:t>
                                      </m:r>
                                    </m:sub>
                                  </m:sSub>
                                  <m:r>
                                    <a:rPr lang="pt-BR" sz="1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pt-BR" sz="1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sz="1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pt-BR" sz="1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sz="1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128</m:t>
                                  </m:r>
                                  <m:r>
                                    <a:rPr lang="pt-BR" sz="1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r>
                                    <a:rPr lang="pt-BR" sz="1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𝑇𝑃𝐿𝑉𝑃𝐶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BR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pt-BR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pt-BR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8"/>
                                  <m:mcJc m:val="center"/>
                                </m:mcPr>
                              </m:mc>
                            </m:mcs>
                            <m:ctrlPr>
                              <a:rPr lang="pt-BR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pt-BR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pt-BR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1270B7E-1527-444A-B735-6F3827D47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49" y="3622735"/>
                <a:ext cx="4986938" cy="1589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7E9ADB7-D0B6-459B-88E5-43A8FFD13D61}"/>
                  </a:ext>
                </a:extLst>
              </p:cNvPr>
              <p:cNvSpPr txBox="1"/>
              <p:nvPr/>
            </p:nvSpPr>
            <p:spPr>
              <a:xfrm>
                <a:off x="4723760" y="1335762"/>
                <a:ext cx="5067620" cy="339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pt-BR" b="1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𝒆𝒒</m:t>
                          </m:r>
                        </m:sub>
                      </m:sSub>
                      <m:r>
                        <a:rPr lang="pt-BR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pt-BR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𝒆𝒒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pt-B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𝒆𝒒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7E9ADB7-D0B6-459B-88E5-43A8FFD13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60" y="1335762"/>
                <a:ext cx="5067620" cy="339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27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5</a:t>
            </a:r>
            <a:r>
              <a:rPr lang="en" dirty="0"/>
              <a:t>  LINEARIZAÇÃO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0182C5-EBFE-4EF1-A8A9-3A2C8E30911B}"/>
              </a:ext>
            </a:extLst>
          </p:cNvPr>
          <p:cNvSpPr txBox="1"/>
          <p:nvPr/>
        </p:nvSpPr>
        <p:spPr>
          <a:xfrm>
            <a:off x="261257" y="1367758"/>
            <a:ext cx="330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Constantes e posições de equilíbrio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6EB39C4-6C18-44D5-87C1-9DDBA563968C}"/>
                  </a:ext>
                </a:extLst>
              </p:cNvPr>
              <p:cNvSpPr txBox="1"/>
              <p:nvPr/>
            </p:nvSpPr>
            <p:spPr>
              <a:xfrm>
                <a:off x="-2041470" y="1615966"/>
                <a:ext cx="9297681" cy="322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616247−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114741565009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1000000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616247−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pt-BR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114741565009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1000000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338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338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338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338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0.27751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0.27751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338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338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338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338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pt-BR" sz="14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0.27751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338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6EB39C4-6C18-44D5-87C1-9DDBA563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1470" y="1615966"/>
                <a:ext cx="9297681" cy="3221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91C72B7-E879-4187-918E-37340C98B906}"/>
                  </a:ext>
                </a:extLst>
              </p:cNvPr>
              <p:cNvSpPr txBox="1"/>
              <p:nvPr/>
            </p:nvSpPr>
            <p:spPr>
              <a:xfrm>
                <a:off x="3993610" y="1061993"/>
                <a:ext cx="5228984" cy="3831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BCD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0.56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SLP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TPL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BPL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TPD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0.03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BPD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0.03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18.325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∗10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300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ou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𝑝𝑖𝑠𝑡𝑎𝑜</m:t>
                                  </m:r>
                                </m:sub>
                              </m:sSub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pt-B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0.56</m:t>
                                      </m:r>
                                    </m:e>
                                    <m:sup>
                                      <m:r>
                                        <a:rPr lang="pt-B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Vaux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0.04926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VPC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TPD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TPL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91C72B7-E879-4187-918E-37340C98B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10" y="1061993"/>
                <a:ext cx="5228984" cy="38312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47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5</a:t>
            </a:r>
            <a:r>
              <a:rPr lang="en" dirty="0"/>
              <a:t>  LINEARIZAÇÃO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0182C5-EBFE-4EF1-A8A9-3A2C8E30911B}"/>
              </a:ext>
            </a:extLst>
          </p:cNvPr>
          <p:cNvSpPr txBox="1"/>
          <p:nvPr/>
        </p:nvSpPr>
        <p:spPr>
          <a:xfrm>
            <a:off x="261257" y="1367758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Matrizes finais obtidas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B63D8F-FEA6-4EB4-84D8-9A6A0EC7F685}"/>
                  </a:ext>
                </a:extLst>
              </p:cNvPr>
              <p:cNvSpPr txBox="1"/>
              <p:nvPr/>
            </p:nvSpPr>
            <p:spPr>
              <a:xfrm>
                <a:off x="0" y="1629405"/>
                <a:ext cx="9313049" cy="302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1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pt-BR" sz="11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−1106.1908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0.4926017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−1106.1908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0.4926017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−2.6823801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2.6823801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−2.6823801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2.6823801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18.52709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−23.820545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2.6467272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18.52709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2.6467272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−21.173817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2.6467272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pt-BR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B63D8F-FEA6-4EB4-84D8-9A6A0EC7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9405"/>
                <a:ext cx="9313049" cy="3024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84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63295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06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71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71206F-E1AB-4E98-BBF5-42448DEC72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sp>
        <p:nvSpPr>
          <p:cNvPr id="12" name="Google Shape;287;p35">
            <a:extLst>
              <a:ext uri="{FF2B5EF4-FFF2-40B4-BE49-F238E27FC236}">
                <a16:creationId xmlns:a16="http://schemas.microsoft.com/office/drawing/2014/main" id="{68987ED0-9566-4B03-BC69-1005716C6333}"/>
              </a:ext>
            </a:extLst>
          </p:cNvPr>
          <p:cNvSpPr txBox="1">
            <a:spLocks/>
          </p:cNvSpPr>
          <p:nvPr/>
        </p:nvSpPr>
        <p:spPr>
          <a:xfrm>
            <a:off x="197068" y="489293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6.1</a:t>
            </a:r>
            <a:r>
              <a:rPr lang="pt-BR" dirty="0"/>
              <a:t>  3 CILINDROS FIXO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28F26C8-AE6A-446E-B9F4-60F140530414}"/>
              </a:ext>
            </a:extLst>
          </p:cNvPr>
          <p:cNvSpPr txBox="1"/>
          <p:nvPr/>
        </p:nvSpPr>
        <p:spPr>
          <a:xfrm>
            <a:off x="5271247" y="1329338"/>
            <a:ext cx="38727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Quantidade escolhida devida a complexidade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Sistema estável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Reservatórios próximos aumentam a pressão primeiro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Risco de frenagem precipitada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Tendência a valor 338kPa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1203BB-9F73-415B-A305-A22ADD0A3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068" y="1329338"/>
            <a:ext cx="4790077" cy="32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1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71206F-E1AB-4E98-BBF5-42448DEC72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  <p:sp>
        <p:nvSpPr>
          <p:cNvPr id="12" name="Google Shape;287;p35">
            <a:extLst>
              <a:ext uri="{FF2B5EF4-FFF2-40B4-BE49-F238E27FC236}">
                <a16:creationId xmlns:a16="http://schemas.microsoft.com/office/drawing/2014/main" id="{68987ED0-9566-4B03-BC69-1005716C6333}"/>
              </a:ext>
            </a:extLst>
          </p:cNvPr>
          <p:cNvSpPr txBox="1">
            <a:spLocks/>
          </p:cNvSpPr>
          <p:nvPr/>
        </p:nvSpPr>
        <p:spPr>
          <a:xfrm>
            <a:off x="197068" y="489293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6.2</a:t>
            </a:r>
            <a:r>
              <a:rPr lang="pt-BR" dirty="0"/>
              <a:t>  2 CILINDROS </a:t>
            </a:r>
          </a:p>
        </p:txBody>
      </p:sp>
      <p:sp>
        <p:nvSpPr>
          <p:cNvPr id="14" name="Google Shape;287;p35">
            <a:extLst>
              <a:ext uri="{FF2B5EF4-FFF2-40B4-BE49-F238E27FC236}">
                <a16:creationId xmlns:a16="http://schemas.microsoft.com/office/drawing/2014/main" id="{A6FD354F-4A2E-4E1C-87D1-858F8601938F}"/>
              </a:ext>
            </a:extLst>
          </p:cNvPr>
          <p:cNvSpPr txBox="1">
            <a:spLocks/>
          </p:cNvSpPr>
          <p:nvPr/>
        </p:nvSpPr>
        <p:spPr>
          <a:xfrm>
            <a:off x="1470776" y="1366793"/>
            <a:ext cx="16061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NÃO LINEAR</a:t>
            </a:r>
          </a:p>
        </p:txBody>
      </p:sp>
      <p:sp>
        <p:nvSpPr>
          <p:cNvPr id="15" name="Google Shape;287;p35">
            <a:extLst>
              <a:ext uri="{FF2B5EF4-FFF2-40B4-BE49-F238E27FC236}">
                <a16:creationId xmlns:a16="http://schemas.microsoft.com/office/drawing/2014/main" id="{81883647-19C3-42A6-9359-A563A699D12D}"/>
              </a:ext>
            </a:extLst>
          </p:cNvPr>
          <p:cNvSpPr txBox="1">
            <a:spLocks/>
          </p:cNvSpPr>
          <p:nvPr/>
        </p:nvSpPr>
        <p:spPr>
          <a:xfrm>
            <a:off x="6067079" y="1366793"/>
            <a:ext cx="23227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LINEAR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30CE8A-4FC8-4053-B002-855E5C7B9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4056" y="1772971"/>
            <a:ext cx="3734478" cy="28143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075ED9-2A95-473F-BD31-F4900E64E4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70622" y="1772971"/>
            <a:ext cx="3589322" cy="27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5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71206F-E1AB-4E98-BBF5-42448DEC72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  <p:sp>
        <p:nvSpPr>
          <p:cNvPr id="12" name="Google Shape;287;p35">
            <a:extLst>
              <a:ext uri="{FF2B5EF4-FFF2-40B4-BE49-F238E27FC236}">
                <a16:creationId xmlns:a16="http://schemas.microsoft.com/office/drawing/2014/main" id="{68987ED0-9566-4B03-BC69-1005716C6333}"/>
              </a:ext>
            </a:extLst>
          </p:cNvPr>
          <p:cNvSpPr txBox="1">
            <a:spLocks/>
          </p:cNvSpPr>
          <p:nvPr/>
        </p:nvSpPr>
        <p:spPr>
          <a:xfrm>
            <a:off x="197068" y="489293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6.2</a:t>
            </a:r>
            <a:r>
              <a:rPr lang="pt-BR" dirty="0"/>
              <a:t>  2 CILINDROS </a:t>
            </a:r>
          </a:p>
        </p:txBody>
      </p:sp>
      <p:sp>
        <p:nvSpPr>
          <p:cNvPr id="14" name="Google Shape;287;p35">
            <a:extLst>
              <a:ext uri="{FF2B5EF4-FFF2-40B4-BE49-F238E27FC236}">
                <a16:creationId xmlns:a16="http://schemas.microsoft.com/office/drawing/2014/main" id="{A6FD354F-4A2E-4E1C-87D1-858F8601938F}"/>
              </a:ext>
            </a:extLst>
          </p:cNvPr>
          <p:cNvSpPr txBox="1">
            <a:spLocks/>
          </p:cNvSpPr>
          <p:nvPr/>
        </p:nvSpPr>
        <p:spPr>
          <a:xfrm>
            <a:off x="1470776" y="1366793"/>
            <a:ext cx="16061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NÃO LINEAR</a:t>
            </a:r>
          </a:p>
        </p:txBody>
      </p:sp>
      <p:sp>
        <p:nvSpPr>
          <p:cNvPr id="15" name="Google Shape;287;p35">
            <a:extLst>
              <a:ext uri="{FF2B5EF4-FFF2-40B4-BE49-F238E27FC236}">
                <a16:creationId xmlns:a16="http://schemas.microsoft.com/office/drawing/2014/main" id="{81883647-19C3-42A6-9359-A563A699D12D}"/>
              </a:ext>
            </a:extLst>
          </p:cNvPr>
          <p:cNvSpPr txBox="1">
            <a:spLocks/>
          </p:cNvSpPr>
          <p:nvPr/>
        </p:nvSpPr>
        <p:spPr>
          <a:xfrm>
            <a:off x="6067079" y="1366793"/>
            <a:ext cx="23227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LINEAR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69ED43-22B4-4B1C-AF1B-0FFDD7295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7757" y="1939493"/>
            <a:ext cx="3471545" cy="26181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BF9476-BA6B-4CBF-B867-3572D023ED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6681" y="1894956"/>
            <a:ext cx="3539563" cy="26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3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71206F-E1AB-4E98-BBF5-42448DEC72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  <p:sp>
        <p:nvSpPr>
          <p:cNvPr id="12" name="Google Shape;287;p35">
            <a:extLst>
              <a:ext uri="{FF2B5EF4-FFF2-40B4-BE49-F238E27FC236}">
                <a16:creationId xmlns:a16="http://schemas.microsoft.com/office/drawing/2014/main" id="{68987ED0-9566-4B03-BC69-1005716C6333}"/>
              </a:ext>
            </a:extLst>
          </p:cNvPr>
          <p:cNvSpPr txBox="1">
            <a:spLocks/>
          </p:cNvSpPr>
          <p:nvPr/>
        </p:nvSpPr>
        <p:spPr>
          <a:xfrm>
            <a:off x="197068" y="489293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6.3</a:t>
            </a:r>
            <a:r>
              <a:rPr lang="pt-BR" dirty="0"/>
              <a:t>  COMPARATIVO </a:t>
            </a:r>
          </a:p>
        </p:txBody>
      </p:sp>
      <p:sp>
        <p:nvSpPr>
          <p:cNvPr id="14" name="Google Shape;287;p35">
            <a:extLst>
              <a:ext uri="{FF2B5EF4-FFF2-40B4-BE49-F238E27FC236}">
                <a16:creationId xmlns:a16="http://schemas.microsoft.com/office/drawing/2014/main" id="{A6FD354F-4A2E-4E1C-87D1-858F8601938F}"/>
              </a:ext>
            </a:extLst>
          </p:cNvPr>
          <p:cNvSpPr txBox="1">
            <a:spLocks/>
          </p:cNvSpPr>
          <p:nvPr/>
        </p:nvSpPr>
        <p:spPr>
          <a:xfrm>
            <a:off x="1962554" y="1366793"/>
            <a:ext cx="16061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PRESSÃO</a:t>
            </a:r>
          </a:p>
        </p:txBody>
      </p:sp>
      <p:sp>
        <p:nvSpPr>
          <p:cNvPr id="15" name="Google Shape;287;p35">
            <a:extLst>
              <a:ext uri="{FF2B5EF4-FFF2-40B4-BE49-F238E27FC236}">
                <a16:creationId xmlns:a16="http://schemas.microsoft.com/office/drawing/2014/main" id="{81883647-19C3-42A6-9359-A563A699D12D}"/>
              </a:ext>
            </a:extLst>
          </p:cNvPr>
          <p:cNvSpPr txBox="1">
            <a:spLocks/>
          </p:cNvSpPr>
          <p:nvPr/>
        </p:nvSpPr>
        <p:spPr>
          <a:xfrm>
            <a:off x="6234076" y="1366793"/>
            <a:ext cx="23227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DESLOCAMENTO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152CEEE-A500-4063-9CEB-CB09E58B34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472" y="1824466"/>
            <a:ext cx="4163528" cy="292538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8129AC4-87F9-4F17-959A-A72A74EAC7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07404" y="1824466"/>
            <a:ext cx="3798391" cy="28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364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INTRODUÇÃO</a:t>
            </a:r>
            <a:endParaRPr dirty="0"/>
          </a:p>
        </p:txBody>
      </p:sp>
      <p:sp>
        <p:nvSpPr>
          <p:cNvPr id="260" name="Google Shape;260;p32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1" name="Google Shape;261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952299" y="2191925"/>
            <a:ext cx="792275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ANÁLISE DE ESTABILIDADE E FREQUÊNCIA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07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116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8206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7.1</a:t>
            </a:r>
            <a:r>
              <a:rPr lang="en" dirty="0"/>
              <a:t>  DIAGRAMA DE BODE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2F4EC1-8C4F-46F7-B9A3-1EB974A10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068" y="1254970"/>
            <a:ext cx="4267200" cy="32175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3CE29FB-4608-49D0-8068-E741DE264C2D}"/>
                  </a:ext>
                </a:extLst>
              </p:cNvPr>
              <p:cNvSpPr txBox="1"/>
              <p:nvPr/>
            </p:nvSpPr>
            <p:spPr>
              <a:xfrm>
                <a:off x="4464268" y="1142405"/>
                <a:ext cx="4572000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Sem frequência de ressonância</a:t>
                </a:r>
              </a:p>
              <a:p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Sistema estável</a:t>
                </a:r>
              </a:p>
              <a:p>
                <a:r>
                  <a:rPr lang="pt-BR" sz="16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Decaimento 85dB/década para frequências altas</a:t>
                </a:r>
              </a:p>
              <a:p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Para frequências baixas se mantem em 70dB</a:t>
                </a:r>
              </a:p>
              <a:p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Diferença notável de curvas, como nas pressões</a:t>
                </a:r>
              </a:p>
              <a:p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Estabilização de fases em </a:t>
                </a:r>
                <a:r>
                  <a:rPr lang="pt-BR" sz="16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-430 graus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de -350 graus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3CE29FB-4608-49D0-8068-E741DE26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68" y="1142405"/>
                <a:ext cx="4572000" cy="4001095"/>
              </a:xfrm>
              <a:prstGeom prst="rect">
                <a:avLst/>
              </a:prstGeom>
              <a:blipFill>
                <a:blip r:embed="rId3"/>
                <a:stretch>
                  <a:fillRect l="-533" t="-4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35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32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7" y="489293"/>
            <a:ext cx="78020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7.2</a:t>
            </a:r>
            <a:r>
              <a:rPr lang="en" dirty="0"/>
              <a:t>  FUNÇÃO DE TRANSFERÊNCIA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1059CD-48B4-4460-B300-1745083B0589}"/>
              </a:ext>
            </a:extLst>
          </p:cNvPr>
          <p:cNvSpPr txBox="1"/>
          <p:nvPr/>
        </p:nvSpPr>
        <p:spPr>
          <a:xfrm>
            <a:off x="568618" y="1590595"/>
            <a:ext cx="5755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Obtida através da linearização prévia, com programação no </a:t>
            </a:r>
            <a:r>
              <a:rPr lang="pt-BR" i="1" dirty="0" err="1"/>
              <a:t>Scilab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4BAD9D6-57FA-48DD-88BD-5A231C444680}"/>
                  </a:ext>
                </a:extLst>
              </p:cNvPr>
              <p:cNvSpPr txBox="1"/>
              <p:nvPr/>
            </p:nvSpPr>
            <p:spPr>
              <a:xfrm>
                <a:off x="-391886" y="2142391"/>
                <a:ext cx="9927771" cy="11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27465.34+94773.311</m:t>
                          </m:r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+12236.528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+433.15484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+3.49724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+1.513∗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+1.819∗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−11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8.527∗</m:t>
                              </m:r>
                              <m:sSup>
                                <m:sSupPr>
                                  <m:ctrlPr>
                                    <a:rPr lang="pt-BR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61676410+6.099∗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+2.107∗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+20358876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+966042.78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+22930.758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250.35912</m:t>
                              </m:r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27465.34+12722.043</m:t>
                          </m:r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+950.45275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+9.2562403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+2.980∗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+9.313∗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+1.091∗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−11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5.684∗</m:t>
                              </m:r>
                              <m:sSup>
                                <m:sSupPr>
                                  <m:ctrlPr>
                                    <a:rPr lang="pt-BR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61676410+6.099∗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+2.107∗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+20358876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+966042.78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+22930.758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250.35912</m:t>
                              </m:r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pt-B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4BAD9D6-57FA-48DD-88BD-5A231C444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886" y="2142391"/>
                <a:ext cx="9927771" cy="1102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EBF83739-4980-4A1B-98B2-E01C2DB93680}"/>
              </a:ext>
            </a:extLst>
          </p:cNvPr>
          <p:cNvSpPr txBox="1"/>
          <p:nvPr/>
        </p:nvSpPr>
        <p:spPr>
          <a:xfrm>
            <a:off x="393151" y="4002979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Polos do sistema encontrados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E356EBF-D3F7-4C2A-8C26-4EBCE2A7506F}"/>
                  </a:ext>
                </a:extLst>
              </p:cNvPr>
              <p:cNvSpPr txBox="1"/>
              <p:nvPr/>
            </p:nvSpPr>
            <p:spPr>
              <a:xfrm>
                <a:off x="2259105" y="3245129"/>
                <a:ext cx="5056094" cy="1832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≈−87.364346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≈−87.303171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≈−27.461875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≈−22.09771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≈−12.666772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≈−12.66572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≈−0.6768223</m:t>
                              </m:r>
                            </m:e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≈−0.1227176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E356EBF-D3F7-4C2A-8C26-4EBCE2A7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05" y="3245129"/>
                <a:ext cx="5056094" cy="1832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7D7A539-B1D3-4069-BFB4-7105290170E9}"/>
              </a:ext>
            </a:extLst>
          </p:cNvPr>
          <p:cNvSpPr/>
          <p:nvPr/>
        </p:nvSpPr>
        <p:spPr>
          <a:xfrm>
            <a:off x="3328029" y="4061367"/>
            <a:ext cx="557213" cy="19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E48142-84D7-44A7-AB8D-DF5720554997}"/>
              </a:ext>
            </a:extLst>
          </p:cNvPr>
          <p:cNvSpPr txBox="1"/>
          <p:nvPr/>
        </p:nvSpPr>
        <p:spPr>
          <a:xfrm>
            <a:off x="5571019" y="3679813"/>
            <a:ext cx="35729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 estável, todas as variáveis reais negativas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Partes imaginárias nulas, caráter não oscilatório</a:t>
            </a:r>
          </a:p>
        </p:txBody>
      </p:sp>
    </p:spTree>
    <p:extLst>
      <p:ext uri="{BB962C8B-B14F-4D97-AF65-F5344CB8AC3E}">
        <p14:creationId xmlns:p14="http://schemas.microsoft.com/office/powerpoint/2010/main" val="3210158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01F665-F8A0-4C10-BAEF-66872BF3AA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33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BDFE80A0-9E26-4162-B1BA-DF95A4FDD019}"/>
              </a:ext>
            </a:extLst>
          </p:cNvPr>
          <p:cNvSpPr txBox="1">
            <a:spLocks/>
          </p:cNvSpPr>
          <p:nvPr/>
        </p:nvSpPr>
        <p:spPr>
          <a:xfrm>
            <a:off x="3092026" y="389176"/>
            <a:ext cx="29599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ctr"/>
            <a:r>
              <a:rPr lang="pt-BR" dirty="0">
                <a:solidFill>
                  <a:srgbClr val="FF0000"/>
                </a:solidFill>
              </a:rPr>
              <a:t>REFERÊNCIAS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038EAC-7B54-49E1-8BB8-E510A21B1B97}"/>
              </a:ext>
            </a:extLst>
          </p:cNvPr>
          <p:cNvSpPr txBox="1"/>
          <p:nvPr/>
        </p:nvSpPr>
        <p:spPr>
          <a:xfrm>
            <a:off x="737527" y="1213996"/>
            <a:ext cx="7668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Claudio Garcia. Modelagem e Simulação de Processos Industriais e de Sistemas Eletromecânicos. 2° edição. São Paulo: editora da Universidade de São Paulo, 2005.</a:t>
            </a:r>
          </a:p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Luiz Carlos Felício. Modelagem da Dinâmica de Sistemas e Estudo da Resposta. 2° edição. São Paulo: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RiMa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Editora, 2010.</a:t>
            </a:r>
          </a:p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Pugi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M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Malvezzi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B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Allotta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L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Banchi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P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Presciani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parametric library for the simulation of a Union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des Chemins de Fer (UIC) pneumatic braking system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16 f. Artigo. </a:t>
            </a:r>
            <a:r>
              <a:rPr lang="pt-BR" dirty="0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Departamento de Energia 'Sergio </a:t>
            </a:r>
            <a:r>
              <a:rPr lang="pt-BR" dirty="0" err="1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Stecco</a:t>
            </a:r>
            <a:r>
              <a:rPr lang="pt-BR" dirty="0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', Seção de Mecânica Aplicada, Universidade de Florença, 2004.</a:t>
            </a:r>
            <a:endPara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Bharath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B. C.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Nakra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K. N. Gupta.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Distributed Mathematical Model for Pressure Transient Analysis in Railway Pneumatic Brake System. 13 f.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Artigo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Int. J. </a:t>
            </a:r>
            <a:r>
              <a:rPr lang="pt-BR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Mech</a:t>
            </a:r>
            <a:r>
              <a:rPr lang="pt-BR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1989.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45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616391-A2F1-41CC-9A11-353AB4FB2B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8" name="Google Shape;287;p35">
            <a:extLst>
              <a:ext uri="{FF2B5EF4-FFF2-40B4-BE49-F238E27FC236}">
                <a16:creationId xmlns:a16="http://schemas.microsoft.com/office/drawing/2014/main" id="{CF690778-C613-494D-BD0D-DDD800208B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906" y="202291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FREIOS PNEUMÁTICOS A AR DIRETO</a:t>
            </a:r>
            <a:endParaRPr dirty="0"/>
          </a:p>
        </p:txBody>
      </p:sp>
      <p:sp>
        <p:nvSpPr>
          <p:cNvPr id="9" name="Google Shape;287;p35">
            <a:extLst>
              <a:ext uri="{FF2B5EF4-FFF2-40B4-BE49-F238E27FC236}">
                <a16:creationId xmlns:a16="http://schemas.microsoft.com/office/drawing/2014/main" id="{02A1DB55-A7D9-4B23-8153-3FAE4C7F9522}"/>
              </a:ext>
            </a:extLst>
          </p:cNvPr>
          <p:cNvSpPr txBox="1">
            <a:spLocks/>
          </p:cNvSpPr>
          <p:nvPr/>
        </p:nvSpPr>
        <p:spPr>
          <a:xfrm>
            <a:off x="487234" y="1311582"/>
            <a:ext cx="8503253" cy="133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285750" indent="-28575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maquinista deve acionar a alavanca de freio com a intensidade adequada</a:t>
            </a:r>
          </a:p>
          <a:p>
            <a:pPr marL="285750" indent="-28575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</a:rPr>
              <a:t>Funcionamento é baseado </a:t>
            </a:r>
            <a:r>
              <a:rPr lang="pt-BR" sz="1400" dirty="0">
                <a:effectLst/>
                <a:latin typeface="+mj-lt"/>
                <a:ea typeface="Calibri" panose="020F0502020204030204" pitchFamily="34" charset="0"/>
              </a:rPr>
              <a:t>nas diferenças de pressão entre o reservatório principal e os cilindros de freio</a:t>
            </a:r>
          </a:p>
          <a:p>
            <a:pPr marL="285750" indent="-28575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latin typeface="+mn-lt"/>
                <a:ea typeface="Calibri" panose="020F0502020204030204" pitchFamily="34" charset="0"/>
              </a:rPr>
              <a:t>Reservatório principal é alimentado por um compressor e apresenta diferença de pressão em relação ao cilindro de freio</a:t>
            </a:r>
            <a:endParaRPr lang="pt-BR" sz="1400" dirty="0">
              <a:latin typeface="+mn-lt"/>
            </a:endParaRPr>
          </a:p>
          <a:p>
            <a:pPr>
              <a:lnSpc>
                <a:spcPct val="150000"/>
              </a:lnSpc>
              <a:buSzPct val="150000"/>
            </a:pPr>
            <a:endParaRPr lang="pt-BR" sz="1300" dirty="0">
              <a:latin typeface="Fira Sans Condensed" panose="020B060402020202020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2E5DFAC-11F5-4E05-8096-AE7974DC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958" y="3179675"/>
            <a:ext cx="4212657" cy="18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80DA19-4B30-4FCC-A6BF-5C77E1838E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8" name="Google Shape;287;p35">
            <a:extLst>
              <a:ext uri="{FF2B5EF4-FFF2-40B4-BE49-F238E27FC236}">
                <a16:creationId xmlns:a16="http://schemas.microsoft.com/office/drawing/2014/main" id="{68BFB8F7-C148-47EC-9BFE-3E2CD5399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279" y="192305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DESVANTAGENS</a:t>
            </a:r>
            <a:endParaRPr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46CAA5-5D1E-46B0-B298-C6F7359CD9AC}"/>
              </a:ext>
            </a:extLst>
          </p:cNvPr>
          <p:cNvSpPr txBox="1"/>
          <p:nvPr/>
        </p:nvSpPr>
        <p:spPr>
          <a:xfrm>
            <a:off x="785422" y="871218"/>
            <a:ext cx="57230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Acionamento assíncrono dos cilindros de freio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Frenagem tardia dos últimos vagões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Choque nos elementos de conexão entre os vagões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Risco de acidentes em caso de parada emergencial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Sistema comprometido em caso de ruptura do encanamento geral</a:t>
            </a:r>
            <a:endParaRPr lang="pt-BR" dirty="0"/>
          </a:p>
        </p:txBody>
      </p:sp>
      <p:sp>
        <p:nvSpPr>
          <p:cNvPr id="10" name="Google Shape;287;p35">
            <a:extLst>
              <a:ext uri="{FF2B5EF4-FFF2-40B4-BE49-F238E27FC236}">
                <a16:creationId xmlns:a16="http://schemas.microsoft.com/office/drawing/2014/main" id="{A413EBF5-FDCB-466C-B4EB-F5119EC300CF}"/>
              </a:ext>
            </a:extLst>
          </p:cNvPr>
          <p:cNvSpPr txBox="1">
            <a:spLocks/>
          </p:cNvSpPr>
          <p:nvPr/>
        </p:nvSpPr>
        <p:spPr>
          <a:xfrm>
            <a:off x="377279" y="2143063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/>
              <a:t>OBJETIVOS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D25135-44F9-45B1-8E72-5527C57EED53}"/>
              </a:ext>
            </a:extLst>
          </p:cNvPr>
          <p:cNvSpPr txBox="1"/>
          <p:nvPr/>
        </p:nvSpPr>
        <p:spPr>
          <a:xfrm>
            <a:off x="785422" y="2818057"/>
            <a:ext cx="7900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Elaboração de um modelo matemático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Estudar o comportamento da pressão nos reservatórios dos cilindros de freio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A55BB8-EBEE-44AD-9A27-504BE31D645F}"/>
              </a:ext>
            </a:extLst>
          </p:cNvPr>
          <p:cNvSpPr txBox="1"/>
          <p:nvPr/>
        </p:nvSpPr>
        <p:spPr>
          <a:xfrm>
            <a:off x="785421" y="4272453"/>
            <a:ext cx="7010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Importância dessa matriz de transporte para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desenvolvimento nacional</a:t>
            </a:r>
            <a:endParaRPr lang="pt-BR" dirty="0"/>
          </a:p>
        </p:txBody>
      </p:sp>
      <p:sp>
        <p:nvSpPr>
          <p:cNvPr id="14" name="Google Shape;287;p35">
            <a:extLst>
              <a:ext uri="{FF2B5EF4-FFF2-40B4-BE49-F238E27FC236}">
                <a16:creationId xmlns:a16="http://schemas.microsoft.com/office/drawing/2014/main" id="{ACD752E6-670B-401C-877A-DD4F1B1E3DFA}"/>
              </a:ext>
            </a:extLst>
          </p:cNvPr>
          <p:cNvSpPr txBox="1">
            <a:spLocks/>
          </p:cNvSpPr>
          <p:nvPr/>
        </p:nvSpPr>
        <p:spPr>
          <a:xfrm>
            <a:off x="377279" y="3597459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/>
              <a:t>MOTIVAÇÃO</a:t>
            </a:r>
          </a:p>
        </p:txBody>
      </p:sp>
    </p:spTree>
    <p:extLst>
      <p:ext uri="{BB962C8B-B14F-4D97-AF65-F5344CB8AC3E}">
        <p14:creationId xmlns:p14="http://schemas.microsoft.com/office/powerpoint/2010/main" val="271775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364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CONSIDERAÇÕES</a:t>
            </a:r>
            <a:endParaRPr dirty="0"/>
          </a:p>
        </p:txBody>
      </p:sp>
      <p:sp>
        <p:nvSpPr>
          <p:cNvPr id="260" name="Google Shape;260;p32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1" name="Google Shape;261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6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9094EA-4211-4CC8-A81E-12F29BA62A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A36072E8-C197-4059-ABAD-B287CADEE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742" y="95501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SIMPLIFICAÇÕES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709777-9333-40A8-B3B2-DFD92D02365D}"/>
                  </a:ext>
                </a:extLst>
              </p:cNvPr>
              <p:cNvSpPr txBox="1"/>
              <p:nvPr/>
            </p:nvSpPr>
            <p:spPr>
              <a:xfrm>
                <a:off x="605210" y="791126"/>
                <a:ext cx="7464203" cy="16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Volume do reservatório dos cilindros fixo (a princípio)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Reservatório principal de volume infinito e pressão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constante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Seções dos dutos com propriedades uniformes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 Simulação de uma única frenagem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Fluido utilizado para frenagem é um gás ideal, incompressível e em regime permanente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Escoamento laminar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Processo de transferência de ar comprimido é adiabático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709777-9333-40A8-B3B2-DFD92D023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0" y="791126"/>
                <a:ext cx="7464203" cy="1655646"/>
              </a:xfrm>
              <a:prstGeom prst="rect">
                <a:avLst/>
              </a:prstGeom>
              <a:blipFill>
                <a:blip r:embed="rId2"/>
                <a:stretch>
                  <a:fillRect l="-82" t="-738" b="-29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287;p35">
            <a:extLst>
              <a:ext uri="{FF2B5EF4-FFF2-40B4-BE49-F238E27FC236}">
                <a16:creationId xmlns:a16="http://schemas.microsoft.com/office/drawing/2014/main" id="{148CE940-496B-436E-B47D-18790090EEAE}"/>
              </a:ext>
            </a:extLst>
          </p:cNvPr>
          <p:cNvSpPr txBox="1">
            <a:spLocks/>
          </p:cNvSpPr>
          <p:nvPr/>
        </p:nvSpPr>
        <p:spPr>
          <a:xfrm>
            <a:off x="203742" y="2569697"/>
            <a:ext cx="45217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Fira Sans Condensed ExtraBold"/>
              <a:buNone/>
              <a:defRPr sz="36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uli"/>
              <a:buNone/>
              <a:defRPr sz="36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pt-BR" dirty="0"/>
              <a:t>MODELOS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0E273C-8B55-49DB-B14A-1C6EB0CF61D2}"/>
              </a:ext>
            </a:extLst>
          </p:cNvPr>
          <p:cNvSpPr txBox="1"/>
          <p:nvPr/>
        </p:nvSpPr>
        <p:spPr>
          <a:xfrm>
            <a:off x="605209" y="3265322"/>
            <a:ext cx="746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Determinação das características e considerações adotadas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Avaliar impactos no resultado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Variação da complexidade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Reflexo no comportamento da 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Aproximação de um sistema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44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952300" y="2191925"/>
            <a:ext cx="550857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CILINDROS DE VOLUME FIXO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 idx="2"/>
          </p:nvPr>
        </p:nvSpPr>
        <p:spPr>
          <a:xfrm>
            <a:off x="952300" y="1400175"/>
            <a:ext cx="3645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D3A330-9C44-424D-A4FB-757AAE3BA9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6" name="Google Shape;287;p35">
            <a:extLst>
              <a:ext uri="{FF2B5EF4-FFF2-40B4-BE49-F238E27FC236}">
                <a16:creationId xmlns:a16="http://schemas.microsoft.com/office/drawing/2014/main" id="{E288D22E-555E-4D32-B286-FF11C6687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68" y="489293"/>
            <a:ext cx="4521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3.1</a:t>
            </a:r>
            <a:r>
              <a:rPr lang="en" dirty="0"/>
              <a:t>  1 CILINDRO</a:t>
            </a:r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0A6BD5-69CF-4E4C-8A3E-2FAC109D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0"/>
            <a:ext cx="4293949" cy="283232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956FA4F-0331-4794-AFF2-5B26276E676C}"/>
              </a:ext>
            </a:extLst>
          </p:cNvPr>
          <p:cNvSpPr txBox="1"/>
          <p:nvPr/>
        </p:nvSpPr>
        <p:spPr>
          <a:xfrm>
            <a:off x="278051" y="1329338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Equacionamento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058D03B-D3D0-4C6C-AA07-AF8BEF3FF578}"/>
                  </a:ext>
                </a:extLst>
              </p:cNvPr>
              <p:cNvSpPr txBox="1"/>
              <p:nvPr/>
            </p:nvSpPr>
            <p:spPr>
              <a:xfrm>
                <a:off x="-108935" y="1850288"/>
                <a:ext cx="4986938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3−0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058D03B-D3D0-4C6C-AA07-AF8BEF3F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935" y="1850288"/>
                <a:ext cx="4986938" cy="497059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247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Research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000000"/>
      </a:accent2>
      <a:accent3>
        <a:srgbClr val="F3F3F3"/>
      </a:accent3>
      <a:accent4>
        <a:srgbClr val="999999"/>
      </a:accent4>
      <a:accent5>
        <a:srgbClr val="CCCCCC"/>
      </a:accent5>
      <a:accent6>
        <a:srgbClr val="E4E4E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981</Words>
  <Application>Microsoft Office PowerPoint</Application>
  <PresentationFormat>Apresentação na tela (16:9)</PresentationFormat>
  <Paragraphs>220</Paragraphs>
  <Slides>33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Fira Sans Condensed</vt:lpstr>
      <vt:lpstr>Fira Sans Condensed ExtraBold</vt:lpstr>
      <vt:lpstr>Muli</vt:lpstr>
      <vt:lpstr>Montserrat</vt:lpstr>
      <vt:lpstr>Cambria Math</vt:lpstr>
      <vt:lpstr>Poppins</vt:lpstr>
      <vt:lpstr>White Research Center by Slidesgo</vt:lpstr>
      <vt:lpstr>SISTEMA DE FREIOS DE TRENS</vt:lpstr>
      <vt:lpstr>Apresentação do PowerPoint</vt:lpstr>
      <vt:lpstr>INTRODUÇÃO</vt:lpstr>
      <vt:lpstr>FREIOS PNEUMÁTICOS A AR DIRETO</vt:lpstr>
      <vt:lpstr>DESVANTAGENS</vt:lpstr>
      <vt:lpstr>CONSIDERAÇÕES</vt:lpstr>
      <vt:lpstr>SIMPLIFICAÇÕES</vt:lpstr>
      <vt:lpstr>CILINDROS DE VOLUME FIXO</vt:lpstr>
      <vt:lpstr>3.1  1 CILINDRO</vt:lpstr>
      <vt:lpstr>3.2  2 CILINDROS</vt:lpstr>
      <vt:lpstr>3.2  2 CILINDROS</vt:lpstr>
      <vt:lpstr>3.3  n CILINDROS</vt:lpstr>
      <vt:lpstr>CILINDROS DE VOLUME VARIÁVEL</vt:lpstr>
      <vt:lpstr>4.1  MODELO VARIÁVEL</vt:lpstr>
      <vt:lpstr>4.2  2 CILINDROS</vt:lpstr>
      <vt:lpstr>4.2  2 CILINDROS</vt:lpstr>
      <vt:lpstr>4.2  2 CILINDROS</vt:lpstr>
      <vt:lpstr>LINEARIZAÇÃO </vt:lpstr>
      <vt:lpstr>5  LINEARIZAÇÃO</vt:lpstr>
      <vt:lpstr>5  LINEARIZAÇÃO</vt:lpstr>
      <vt:lpstr>5  LINEARIZAÇÃO</vt:lpstr>
      <vt:lpstr>5  LINEARIZAÇÃO</vt:lpstr>
      <vt:lpstr>5  LINEARIZAÇÃO</vt:lpstr>
      <vt:lpstr>5  LINEARIZAÇÃO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ANÁLISE DE ESTABILIDADE E FREQUÊNCIA</vt:lpstr>
      <vt:lpstr>7.1  DIAGRAMA DE BODE</vt:lpstr>
      <vt:lpstr>7.2  FUNÇÃO DE TRANSFERÊNCIA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FREIOS DE TRENS</dc:title>
  <dc:creator>Enzo</dc:creator>
  <cp:lastModifiedBy>Gabriel Camargo</cp:lastModifiedBy>
  <cp:revision>38</cp:revision>
  <dcterms:modified xsi:type="dcterms:W3CDTF">2020-12-01T11:40:18Z</dcterms:modified>
</cp:coreProperties>
</file>