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671C23-15B7-4B21-D7DA-219374FB59F0}" name="Suzana Luchesi" initials="SL" userId="005d771f8b9df76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1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574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D17A0-AE3C-4D15-BEBC-1D23DB778DD3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36D753-2F48-49A4-8C2C-853FF481F664}">
      <dgm:prSet phldrT="[Texto]" custT="1"/>
      <dgm:spPr/>
      <dgm:t>
        <a:bodyPr/>
        <a:lstStyle/>
        <a:p>
          <a:r>
            <a:rPr lang="pt-PT" sz="1400" dirty="0"/>
            <a:t>Práticas costumeiras, sanções e etnoteoria que organiza essas ideias e fornece uma perspectiva abrangente</a:t>
          </a:r>
          <a:endParaRPr lang="en-US" sz="1400" dirty="0"/>
        </a:p>
      </dgm:t>
    </dgm:pt>
    <dgm:pt modelId="{D480A6B8-CEC2-4241-9E61-80AD264A16FC}" type="parTrans" cxnId="{EA307D87-3006-4378-8FFF-42AE13377469}">
      <dgm:prSet/>
      <dgm:spPr/>
      <dgm:t>
        <a:bodyPr/>
        <a:lstStyle/>
        <a:p>
          <a:endParaRPr lang="en-US"/>
        </a:p>
      </dgm:t>
    </dgm:pt>
    <dgm:pt modelId="{D28B47EF-0E7D-472B-8B80-80CF32ABCD51}" type="sibTrans" cxnId="{EA307D87-3006-4378-8FFF-42AE13377469}">
      <dgm:prSet/>
      <dgm:spPr/>
      <dgm:t>
        <a:bodyPr/>
        <a:lstStyle/>
        <a:p>
          <a:endParaRPr lang="en-US"/>
        </a:p>
      </dgm:t>
    </dgm:pt>
    <dgm:pt modelId="{4167CF27-8E32-4FC1-89A1-849C23000C40}">
      <dgm:prSet phldrT="[Texto]" custT="1"/>
      <dgm:spPr/>
      <dgm:t>
        <a:bodyPr/>
        <a:lstStyle/>
        <a:p>
          <a:r>
            <a:rPr lang="en-US" sz="1400" dirty="0" err="1"/>
            <a:t>Modelos</a:t>
          </a:r>
          <a:r>
            <a:rPr lang="en-US" sz="1400" dirty="0"/>
            <a:t> de </a:t>
          </a:r>
          <a:r>
            <a:rPr lang="en-US" sz="1400" dirty="0" err="1"/>
            <a:t>comportamento</a:t>
          </a:r>
          <a:r>
            <a:rPr lang="en-US" sz="1400" dirty="0"/>
            <a:t> </a:t>
          </a:r>
          <a:r>
            <a:rPr lang="en-US" sz="1400" dirty="0" err="1"/>
            <a:t>criados</a:t>
          </a:r>
          <a:r>
            <a:rPr lang="en-US" sz="1400" dirty="0"/>
            <a:t> pela </a:t>
          </a:r>
          <a:r>
            <a:rPr lang="en-US" sz="1400" dirty="0" err="1"/>
            <a:t>sociedade</a:t>
          </a:r>
          <a:r>
            <a:rPr lang="en-US" sz="1400" dirty="0"/>
            <a:t> para </a:t>
          </a:r>
          <a:r>
            <a:rPr lang="en-US" sz="1400" dirty="0" err="1"/>
            <a:t>orientar</a:t>
          </a:r>
          <a:r>
            <a:rPr lang="en-US" sz="1400" dirty="0"/>
            <a:t> </a:t>
          </a:r>
          <a:r>
            <a:rPr lang="en-US" sz="1400" dirty="0" err="1"/>
            <a:t>os</a:t>
          </a:r>
          <a:r>
            <a:rPr lang="en-US" sz="1400" dirty="0"/>
            <a:t> </a:t>
          </a:r>
          <a:r>
            <a:rPr lang="en-US" sz="1400" dirty="0" err="1"/>
            <a:t>membros</a:t>
          </a:r>
          <a:endParaRPr lang="en-US" sz="1400" dirty="0"/>
        </a:p>
      </dgm:t>
    </dgm:pt>
    <dgm:pt modelId="{A0F93306-E7C2-493E-80D2-A6D972A20607}" type="parTrans" cxnId="{B6CC1CBE-8285-41E7-9621-4274F5AB8401}">
      <dgm:prSet/>
      <dgm:spPr/>
      <dgm:t>
        <a:bodyPr/>
        <a:lstStyle/>
        <a:p>
          <a:endParaRPr lang="en-US"/>
        </a:p>
      </dgm:t>
    </dgm:pt>
    <dgm:pt modelId="{D978056B-330F-4FBC-A9B9-26410F471F46}" type="sibTrans" cxnId="{B6CC1CBE-8285-41E7-9621-4274F5AB8401}">
      <dgm:prSet/>
      <dgm:spPr/>
      <dgm:t>
        <a:bodyPr/>
        <a:lstStyle/>
        <a:p>
          <a:endParaRPr lang="en-US"/>
        </a:p>
      </dgm:t>
    </dgm:pt>
    <dgm:pt modelId="{4B5A1A9D-11FB-4753-8D3E-90234B222D2E}">
      <dgm:prSet phldrT="[Texto]" custT="1"/>
      <dgm:spPr/>
      <dgm:t>
        <a:bodyPr/>
        <a:lstStyle/>
        <a:p>
          <a:r>
            <a:rPr lang="pt-PT" sz="3200" dirty="0"/>
            <a:t>Modelos Culturais</a:t>
          </a:r>
          <a:endParaRPr lang="en-US" sz="3200" dirty="0"/>
        </a:p>
      </dgm:t>
    </dgm:pt>
    <dgm:pt modelId="{E1ADCEF8-826A-4A26-BD25-787BB2FC2CDB}" type="parTrans" cxnId="{A0BA9A5E-7EBB-4C93-8273-628BD48E5561}">
      <dgm:prSet/>
      <dgm:spPr/>
      <dgm:t>
        <a:bodyPr/>
        <a:lstStyle/>
        <a:p>
          <a:endParaRPr lang="en-US"/>
        </a:p>
      </dgm:t>
    </dgm:pt>
    <dgm:pt modelId="{BE4D5175-10D5-4C26-A041-0508C17036E0}" type="sibTrans" cxnId="{A0BA9A5E-7EBB-4C93-8273-628BD48E5561}">
      <dgm:prSet/>
      <dgm:spPr/>
      <dgm:t>
        <a:bodyPr/>
        <a:lstStyle/>
        <a:p>
          <a:endParaRPr lang="en-US"/>
        </a:p>
      </dgm:t>
    </dgm:pt>
    <dgm:pt modelId="{5CE560CF-77CF-4435-BD2C-47B1466FC435}" type="pres">
      <dgm:prSet presAssocID="{960D17A0-AE3C-4D15-BEBC-1D23DB778DD3}" presName="Name0" presStyleCnt="0">
        <dgm:presLayoutVars>
          <dgm:dir/>
          <dgm:resizeHandles val="exact"/>
        </dgm:presLayoutVars>
      </dgm:prSet>
      <dgm:spPr/>
    </dgm:pt>
    <dgm:pt modelId="{BAD5D9D5-A60A-4FA2-AD04-23D78776C5F6}" type="pres">
      <dgm:prSet presAssocID="{960D17A0-AE3C-4D15-BEBC-1D23DB778DD3}" presName="vNodes" presStyleCnt="0"/>
      <dgm:spPr/>
    </dgm:pt>
    <dgm:pt modelId="{9A3C59E4-EFC7-405E-9D3A-EAA52B462542}" type="pres">
      <dgm:prSet presAssocID="{7E36D753-2F48-49A4-8C2C-853FF481F664}" presName="node" presStyleLbl="node1" presStyleIdx="0" presStyleCnt="3" custScaleX="333041" custScaleY="312445" custLinFactY="388143" custLinFactNeighborX="5664" custLinFactNeighborY="400000">
        <dgm:presLayoutVars>
          <dgm:bulletEnabled val="1"/>
        </dgm:presLayoutVars>
      </dgm:prSet>
      <dgm:spPr/>
    </dgm:pt>
    <dgm:pt modelId="{018E8AAF-28FA-4EC6-99F3-E63CD7F24430}" type="pres">
      <dgm:prSet presAssocID="{D28B47EF-0E7D-472B-8B80-80CF32ABCD51}" presName="spacerT" presStyleCnt="0"/>
      <dgm:spPr/>
    </dgm:pt>
    <dgm:pt modelId="{AA659448-2C0C-4A49-BF2F-B1E2CC5D6FE8}" type="pres">
      <dgm:prSet presAssocID="{D28B47EF-0E7D-472B-8B80-80CF32ABCD51}" presName="sibTrans" presStyleLbl="sibTrans2D1" presStyleIdx="0" presStyleCnt="2"/>
      <dgm:spPr/>
    </dgm:pt>
    <dgm:pt modelId="{5A8FFEC0-84EC-4D17-9FF3-F603983A88F9}" type="pres">
      <dgm:prSet presAssocID="{D28B47EF-0E7D-472B-8B80-80CF32ABCD51}" presName="spacerB" presStyleCnt="0"/>
      <dgm:spPr/>
    </dgm:pt>
    <dgm:pt modelId="{7D3693DA-6373-438E-A73D-E78F7A388F63}" type="pres">
      <dgm:prSet presAssocID="{4167CF27-8E32-4FC1-89A1-849C23000C40}" presName="node" presStyleLbl="node1" presStyleIdx="1" presStyleCnt="3" custScaleX="333291" custScaleY="335031" custLinFactY="-403848" custLinFactNeighborX="3451" custLinFactNeighborY="-500000">
        <dgm:presLayoutVars>
          <dgm:bulletEnabled val="1"/>
        </dgm:presLayoutVars>
      </dgm:prSet>
      <dgm:spPr/>
    </dgm:pt>
    <dgm:pt modelId="{944377D6-7A2F-409D-B1BB-EB23BB0D978D}" type="pres">
      <dgm:prSet presAssocID="{960D17A0-AE3C-4D15-BEBC-1D23DB778DD3}" presName="sibTransLast" presStyleLbl="sibTrans2D1" presStyleIdx="1" presStyleCnt="2" custAng="21289105" custScaleX="436118" custScaleY="205234" custLinFactX="-83645" custLinFactNeighborX="-100000" custLinFactNeighborY="-23965"/>
      <dgm:spPr/>
    </dgm:pt>
    <dgm:pt modelId="{CEABE7AA-44CC-414B-B57F-8615C826885A}" type="pres">
      <dgm:prSet presAssocID="{960D17A0-AE3C-4D15-BEBC-1D23DB778DD3}" presName="connectorText" presStyleLbl="sibTrans2D1" presStyleIdx="1" presStyleCnt="2"/>
      <dgm:spPr/>
    </dgm:pt>
    <dgm:pt modelId="{783F475B-3AA2-4CAF-B6DA-88205E2B3AE7}" type="pres">
      <dgm:prSet presAssocID="{960D17A0-AE3C-4D15-BEBC-1D23DB778DD3}" presName="lastNode" presStyleLbl="node1" presStyleIdx="2" presStyleCnt="3" custScaleX="212800" custScaleY="202292" custLinFactNeighborX="-29023" custLinFactNeighborY="7329">
        <dgm:presLayoutVars>
          <dgm:bulletEnabled val="1"/>
        </dgm:presLayoutVars>
      </dgm:prSet>
      <dgm:spPr/>
    </dgm:pt>
  </dgm:ptLst>
  <dgm:cxnLst>
    <dgm:cxn modelId="{3635AD19-EAA1-47AB-AB06-B7A16BF54B8D}" type="presOf" srcId="{D978056B-330F-4FBC-A9B9-26410F471F46}" destId="{944377D6-7A2F-409D-B1BB-EB23BB0D978D}" srcOrd="0" destOrd="0" presId="urn:microsoft.com/office/officeart/2005/8/layout/equation2"/>
    <dgm:cxn modelId="{DE05F522-03AD-410A-973B-A69DCF8BA348}" type="presOf" srcId="{D978056B-330F-4FBC-A9B9-26410F471F46}" destId="{CEABE7AA-44CC-414B-B57F-8615C826885A}" srcOrd="1" destOrd="0" presId="urn:microsoft.com/office/officeart/2005/8/layout/equation2"/>
    <dgm:cxn modelId="{0704C428-7A7C-4140-90AC-EDF46D760E5E}" type="presOf" srcId="{960D17A0-AE3C-4D15-BEBC-1D23DB778DD3}" destId="{5CE560CF-77CF-4435-BD2C-47B1466FC435}" srcOrd="0" destOrd="0" presId="urn:microsoft.com/office/officeart/2005/8/layout/equation2"/>
    <dgm:cxn modelId="{A0BA9A5E-7EBB-4C93-8273-628BD48E5561}" srcId="{960D17A0-AE3C-4D15-BEBC-1D23DB778DD3}" destId="{4B5A1A9D-11FB-4753-8D3E-90234B222D2E}" srcOrd="2" destOrd="0" parTransId="{E1ADCEF8-826A-4A26-BD25-787BB2FC2CDB}" sibTransId="{BE4D5175-10D5-4C26-A041-0508C17036E0}"/>
    <dgm:cxn modelId="{D6E3F945-DB49-4F7F-BE75-5F6DD56A53F7}" type="presOf" srcId="{4B5A1A9D-11FB-4753-8D3E-90234B222D2E}" destId="{783F475B-3AA2-4CAF-B6DA-88205E2B3AE7}" srcOrd="0" destOrd="0" presId="urn:microsoft.com/office/officeart/2005/8/layout/equation2"/>
    <dgm:cxn modelId="{EA307D87-3006-4378-8FFF-42AE13377469}" srcId="{960D17A0-AE3C-4D15-BEBC-1D23DB778DD3}" destId="{7E36D753-2F48-49A4-8C2C-853FF481F664}" srcOrd="0" destOrd="0" parTransId="{D480A6B8-CEC2-4241-9E61-80AD264A16FC}" sibTransId="{D28B47EF-0E7D-472B-8B80-80CF32ABCD51}"/>
    <dgm:cxn modelId="{B90C95BC-6D7F-48B0-BA08-E1A97E169CEB}" type="presOf" srcId="{4167CF27-8E32-4FC1-89A1-849C23000C40}" destId="{7D3693DA-6373-438E-A73D-E78F7A388F63}" srcOrd="0" destOrd="0" presId="urn:microsoft.com/office/officeart/2005/8/layout/equation2"/>
    <dgm:cxn modelId="{B6CC1CBE-8285-41E7-9621-4274F5AB8401}" srcId="{960D17A0-AE3C-4D15-BEBC-1D23DB778DD3}" destId="{4167CF27-8E32-4FC1-89A1-849C23000C40}" srcOrd="1" destOrd="0" parTransId="{A0F93306-E7C2-493E-80D2-A6D972A20607}" sibTransId="{D978056B-330F-4FBC-A9B9-26410F471F46}"/>
    <dgm:cxn modelId="{E0BAF1E7-2345-4741-B5F2-1700F2FBEA2A}" type="presOf" srcId="{7E36D753-2F48-49A4-8C2C-853FF481F664}" destId="{9A3C59E4-EFC7-405E-9D3A-EAA52B462542}" srcOrd="0" destOrd="0" presId="urn:microsoft.com/office/officeart/2005/8/layout/equation2"/>
    <dgm:cxn modelId="{B1DF05F2-6667-47D0-BBF0-9767CB913005}" type="presOf" srcId="{D28B47EF-0E7D-472B-8B80-80CF32ABCD51}" destId="{AA659448-2C0C-4A49-BF2F-B1E2CC5D6FE8}" srcOrd="0" destOrd="0" presId="urn:microsoft.com/office/officeart/2005/8/layout/equation2"/>
    <dgm:cxn modelId="{F212D931-B841-4605-9827-6B2E5882C48A}" type="presParOf" srcId="{5CE560CF-77CF-4435-BD2C-47B1466FC435}" destId="{BAD5D9D5-A60A-4FA2-AD04-23D78776C5F6}" srcOrd="0" destOrd="0" presId="urn:microsoft.com/office/officeart/2005/8/layout/equation2"/>
    <dgm:cxn modelId="{4D1AA36C-6B11-495B-A7F6-620FE1D9EC27}" type="presParOf" srcId="{BAD5D9D5-A60A-4FA2-AD04-23D78776C5F6}" destId="{9A3C59E4-EFC7-405E-9D3A-EAA52B462542}" srcOrd="0" destOrd="0" presId="urn:microsoft.com/office/officeart/2005/8/layout/equation2"/>
    <dgm:cxn modelId="{F700ABF4-C9CB-46ED-A7A7-BAAF8D504724}" type="presParOf" srcId="{BAD5D9D5-A60A-4FA2-AD04-23D78776C5F6}" destId="{018E8AAF-28FA-4EC6-99F3-E63CD7F24430}" srcOrd="1" destOrd="0" presId="urn:microsoft.com/office/officeart/2005/8/layout/equation2"/>
    <dgm:cxn modelId="{E77AD353-DD71-4E25-9D5D-58DA41CFFF8D}" type="presParOf" srcId="{BAD5D9D5-A60A-4FA2-AD04-23D78776C5F6}" destId="{AA659448-2C0C-4A49-BF2F-B1E2CC5D6FE8}" srcOrd="2" destOrd="0" presId="urn:microsoft.com/office/officeart/2005/8/layout/equation2"/>
    <dgm:cxn modelId="{E65F1623-B552-4297-B256-CC23A19E188D}" type="presParOf" srcId="{BAD5D9D5-A60A-4FA2-AD04-23D78776C5F6}" destId="{5A8FFEC0-84EC-4D17-9FF3-F603983A88F9}" srcOrd="3" destOrd="0" presId="urn:microsoft.com/office/officeart/2005/8/layout/equation2"/>
    <dgm:cxn modelId="{E903933D-87E7-4008-AFAF-3A158139F83A}" type="presParOf" srcId="{BAD5D9D5-A60A-4FA2-AD04-23D78776C5F6}" destId="{7D3693DA-6373-438E-A73D-E78F7A388F63}" srcOrd="4" destOrd="0" presId="urn:microsoft.com/office/officeart/2005/8/layout/equation2"/>
    <dgm:cxn modelId="{85E41F58-DA7E-43AE-8729-84AD45FB7F72}" type="presParOf" srcId="{5CE560CF-77CF-4435-BD2C-47B1466FC435}" destId="{944377D6-7A2F-409D-B1BB-EB23BB0D978D}" srcOrd="1" destOrd="0" presId="urn:microsoft.com/office/officeart/2005/8/layout/equation2"/>
    <dgm:cxn modelId="{D3234FB2-130C-4A7C-8F9B-41E97FB3F140}" type="presParOf" srcId="{944377D6-7A2F-409D-B1BB-EB23BB0D978D}" destId="{CEABE7AA-44CC-414B-B57F-8615C826885A}" srcOrd="0" destOrd="0" presId="urn:microsoft.com/office/officeart/2005/8/layout/equation2"/>
    <dgm:cxn modelId="{A92CABDA-87B5-4581-A6BB-00932DC6CC70}" type="presParOf" srcId="{5CE560CF-77CF-4435-BD2C-47B1466FC435}" destId="{783F475B-3AA2-4CAF-B6DA-88205E2B3AE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5646FB-78D3-4632-95F3-E5552880B0B0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83995F-B54A-49C0-95F1-11BD06DE25FB}">
      <dgm:prSet phldrT="[Texto]" custT="1"/>
      <dgm:spPr/>
      <dgm:t>
        <a:bodyPr/>
        <a:lstStyle/>
        <a:p>
          <a:r>
            <a:rPr lang="en-US" sz="1100" dirty="0" err="1"/>
            <a:t>Cuidado</a:t>
          </a:r>
          <a:r>
            <a:rPr lang="en-US" sz="1100" dirty="0"/>
            <a:t> Parental</a:t>
          </a:r>
        </a:p>
      </dgm:t>
    </dgm:pt>
    <dgm:pt modelId="{BD09B9D0-9C0B-4BD6-82B9-C566AE036FFF}" type="parTrans" cxnId="{098B83A7-55D7-402F-A196-FB702BE87BC2}">
      <dgm:prSet/>
      <dgm:spPr/>
      <dgm:t>
        <a:bodyPr/>
        <a:lstStyle/>
        <a:p>
          <a:endParaRPr lang="en-US"/>
        </a:p>
      </dgm:t>
    </dgm:pt>
    <dgm:pt modelId="{452C993E-9BA6-498A-BEF2-513EF70D60B4}" type="sibTrans" cxnId="{098B83A7-55D7-402F-A196-FB702BE87BC2}">
      <dgm:prSet/>
      <dgm:spPr/>
      <dgm:t>
        <a:bodyPr/>
        <a:lstStyle/>
        <a:p>
          <a:endParaRPr lang="en-US"/>
        </a:p>
      </dgm:t>
    </dgm:pt>
    <dgm:pt modelId="{4135753F-D802-4426-A125-88FA8607E25D}">
      <dgm:prSet phldrT="[Texto]" custT="1"/>
      <dgm:spPr/>
      <dgm:t>
        <a:bodyPr/>
        <a:lstStyle/>
        <a:p>
          <a:r>
            <a:rPr lang="en-US" sz="1200" dirty="0" err="1"/>
            <a:t>Sociali-zação</a:t>
          </a:r>
          <a:endParaRPr lang="en-US" sz="1200" dirty="0"/>
        </a:p>
      </dgm:t>
    </dgm:pt>
    <dgm:pt modelId="{ACFF4ECC-C9AA-4CB9-AFAF-02D8AAE5CBF2}" type="parTrans" cxnId="{8B2E9818-0C5F-4172-BB3D-03F7AE58CE14}">
      <dgm:prSet/>
      <dgm:spPr/>
      <dgm:t>
        <a:bodyPr/>
        <a:lstStyle/>
        <a:p>
          <a:endParaRPr lang="en-US"/>
        </a:p>
      </dgm:t>
    </dgm:pt>
    <dgm:pt modelId="{481E59D0-2CC0-4FBB-B54F-169F6FCF5A37}" type="sibTrans" cxnId="{8B2E9818-0C5F-4172-BB3D-03F7AE58CE14}">
      <dgm:prSet/>
      <dgm:spPr/>
      <dgm:t>
        <a:bodyPr/>
        <a:lstStyle/>
        <a:p>
          <a:endParaRPr lang="en-US"/>
        </a:p>
      </dgm:t>
    </dgm:pt>
    <dgm:pt modelId="{DAE3DC5E-6FD0-4C62-A99B-8C5B9D4A51B4}">
      <dgm:prSet phldrT="[Texto]" custT="1"/>
      <dgm:spPr/>
      <dgm:t>
        <a:bodyPr/>
        <a:lstStyle/>
        <a:p>
          <a:r>
            <a:rPr lang="en-US" sz="1100" dirty="0" err="1"/>
            <a:t>Pedagogia</a:t>
          </a:r>
          <a:endParaRPr lang="en-US" sz="900" dirty="0"/>
        </a:p>
      </dgm:t>
    </dgm:pt>
    <dgm:pt modelId="{09C9B26C-C283-445D-9E61-D786252CB6ED}" type="parTrans" cxnId="{3AEE0FBF-7DBF-4811-A627-04954F53DC28}">
      <dgm:prSet/>
      <dgm:spPr/>
      <dgm:t>
        <a:bodyPr/>
        <a:lstStyle/>
        <a:p>
          <a:endParaRPr lang="en-US"/>
        </a:p>
      </dgm:t>
    </dgm:pt>
    <dgm:pt modelId="{39883D0C-2BD6-41F1-85A3-FC5C6A1FFC37}" type="sibTrans" cxnId="{3AEE0FBF-7DBF-4811-A627-04954F53DC28}">
      <dgm:prSet/>
      <dgm:spPr/>
      <dgm:t>
        <a:bodyPr/>
        <a:lstStyle/>
        <a:p>
          <a:endParaRPr lang="en-US"/>
        </a:p>
      </dgm:t>
    </dgm:pt>
    <dgm:pt modelId="{F305D53D-5D2C-4EF6-A4C6-2DC7A235CA12}">
      <dgm:prSet phldrT="[Texto]" custT="1"/>
      <dgm:spPr/>
      <dgm:t>
        <a:bodyPr/>
        <a:lstStyle/>
        <a:p>
          <a:pPr algn="ctr"/>
          <a:r>
            <a:rPr lang="en-US" sz="1400" dirty="0" err="1"/>
            <a:t>Estudados</a:t>
          </a:r>
          <a:r>
            <a:rPr lang="en-US" sz="1400" dirty="0"/>
            <a:t> </a:t>
          </a:r>
        </a:p>
        <a:p>
          <a:pPr algn="ctr"/>
          <a:r>
            <a:rPr lang="en-US" sz="1400" dirty="0" err="1"/>
            <a:t>dentro</a:t>
          </a:r>
          <a:r>
            <a:rPr lang="en-US" sz="1400" dirty="0"/>
            <a:t> de </a:t>
          </a:r>
        </a:p>
      </dgm:t>
    </dgm:pt>
    <dgm:pt modelId="{1C800281-3B7B-44E8-B529-2318486581DA}" type="sibTrans" cxnId="{6EFC07B7-5B50-436F-A236-1BDA1DD9AE86}">
      <dgm:prSet/>
      <dgm:spPr/>
      <dgm:t>
        <a:bodyPr/>
        <a:lstStyle/>
        <a:p>
          <a:endParaRPr lang="en-US"/>
        </a:p>
      </dgm:t>
    </dgm:pt>
    <dgm:pt modelId="{F9EFDF5E-39C7-4D18-B8E4-6F9ECFD68CF8}" type="parTrans" cxnId="{6EFC07B7-5B50-436F-A236-1BDA1DD9AE86}">
      <dgm:prSet/>
      <dgm:spPr/>
      <dgm:t>
        <a:bodyPr/>
        <a:lstStyle/>
        <a:p>
          <a:endParaRPr lang="en-US"/>
        </a:p>
      </dgm:t>
    </dgm:pt>
    <dgm:pt modelId="{CD33ADEF-9494-4820-ACEC-35400853CEB1}" type="pres">
      <dgm:prSet presAssocID="{FF5646FB-78D3-4632-95F3-E5552880B0B0}" presName="Name0" presStyleCnt="0">
        <dgm:presLayoutVars>
          <dgm:chMax val="4"/>
          <dgm:resizeHandles val="exact"/>
        </dgm:presLayoutVars>
      </dgm:prSet>
      <dgm:spPr/>
    </dgm:pt>
    <dgm:pt modelId="{18B56465-119C-420B-AA45-D3A53F6D8864}" type="pres">
      <dgm:prSet presAssocID="{FF5646FB-78D3-4632-95F3-E5552880B0B0}" presName="ellipse" presStyleLbl="trBgShp" presStyleIdx="0" presStyleCnt="1"/>
      <dgm:spPr/>
    </dgm:pt>
    <dgm:pt modelId="{01498609-E0B3-43A5-83F2-8951C8B83505}" type="pres">
      <dgm:prSet presAssocID="{FF5646FB-78D3-4632-95F3-E5552880B0B0}" presName="arrow1" presStyleLbl="fgShp" presStyleIdx="0" presStyleCnt="1"/>
      <dgm:spPr/>
    </dgm:pt>
    <dgm:pt modelId="{BE5B262C-62C8-4860-9DF4-318E802BAD40}" type="pres">
      <dgm:prSet presAssocID="{FF5646FB-78D3-4632-95F3-E5552880B0B0}" presName="rectangle" presStyleLbl="revTx" presStyleIdx="0" presStyleCnt="1" custAng="0" custScaleX="41896" custScaleY="91019" custLinFactNeighborX="1213" custLinFactNeighborY="10715">
        <dgm:presLayoutVars>
          <dgm:bulletEnabled val="1"/>
        </dgm:presLayoutVars>
      </dgm:prSet>
      <dgm:spPr/>
    </dgm:pt>
    <dgm:pt modelId="{9C4C4788-C3EE-49B7-BA43-457C95FDC5E7}" type="pres">
      <dgm:prSet presAssocID="{4135753F-D802-4426-A125-88FA8607E25D}" presName="item1" presStyleLbl="node1" presStyleIdx="0" presStyleCnt="3">
        <dgm:presLayoutVars>
          <dgm:bulletEnabled val="1"/>
        </dgm:presLayoutVars>
      </dgm:prSet>
      <dgm:spPr/>
    </dgm:pt>
    <dgm:pt modelId="{AD8AB5A2-EFD7-4C26-BE8D-A93137009E16}" type="pres">
      <dgm:prSet presAssocID="{DAE3DC5E-6FD0-4C62-A99B-8C5B9D4A51B4}" presName="item2" presStyleLbl="node1" presStyleIdx="1" presStyleCnt="3">
        <dgm:presLayoutVars>
          <dgm:bulletEnabled val="1"/>
        </dgm:presLayoutVars>
      </dgm:prSet>
      <dgm:spPr/>
    </dgm:pt>
    <dgm:pt modelId="{D01D9FC6-33C2-4C20-AD8C-975E87097F98}" type="pres">
      <dgm:prSet presAssocID="{F305D53D-5D2C-4EF6-A4C6-2DC7A235CA12}" presName="item3" presStyleLbl="node1" presStyleIdx="2" presStyleCnt="3">
        <dgm:presLayoutVars>
          <dgm:bulletEnabled val="1"/>
        </dgm:presLayoutVars>
      </dgm:prSet>
      <dgm:spPr/>
    </dgm:pt>
    <dgm:pt modelId="{55FA838C-8C2B-40C7-9696-5F58B162CC5F}" type="pres">
      <dgm:prSet presAssocID="{FF5646FB-78D3-4632-95F3-E5552880B0B0}" presName="funnel" presStyleLbl="trAlignAcc1" presStyleIdx="0" presStyleCnt="1" custScaleX="90427" custScaleY="97335" custLinFactNeighborX="-390" custLinFactNeighborY="301"/>
      <dgm:spPr/>
    </dgm:pt>
  </dgm:ptLst>
  <dgm:cxnLst>
    <dgm:cxn modelId="{8B2E9818-0C5F-4172-BB3D-03F7AE58CE14}" srcId="{FF5646FB-78D3-4632-95F3-E5552880B0B0}" destId="{4135753F-D802-4426-A125-88FA8607E25D}" srcOrd="1" destOrd="0" parTransId="{ACFF4ECC-C9AA-4CB9-AFAF-02D8AAE5CBF2}" sibTransId="{481E59D0-2CC0-4FBB-B54F-169F6FCF5A37}"/>
    <dgm:cxn modelId="{AD2C0F28-0119-42A9-BED2-4A2BD0604898}" type="presOf" srcId="{4135753F-D802-4426-A125-88FA8607E25D}" destId="{AD8AB5A2-EFD7-4C26-BE8D-A93137009E16}" srcOrd="0" destOrd="0" presId="urn:microsoft.com/office/officeart/2005/8/layout/funnel1"/>
    <dgm:cxn modelId="{6FC2C45F-FD5C-45AC-94D0-2A50DE8B748F}" type="presOf" srcId="{FF5646FB-78D3-4632-95F3-E5552880B0B0}" destId="{CD33ADEF-9494-4820-ACEC-35400853CEB1}" srcOrd="0" destOrd="0" presId="urn:microsoft.com/office/officeart/2005/8/layout/funnel1"/>
    <dgm:cxn modelId="{B8A6A771-3743-4F81-A5F3-8565D68CCA57}" type="presOf" srcId="{DAE3DC5E-6FD0-4C62-A99B-8C5B9D4A51B4}" destId="{9C4C4788-C3EE-49B7-BA43-457C95FDC5E7}" srcOrd="0" destOrd="0" presId="urn:microsoft.com/office/officeart/2005/8/layout/funnel1"/>
    <dgm:cxn modelId="{9143749B-D815-4A3E-AAD6-FD9042DFCBA4}" type="presOf" srcId="{F305D53D-5D2C-4EF6-A4C6-2DC7A235CA12}" destId="{BE5B262C-62C8-4860-9DF4-318E802BAD40}" srcOrd="0" destOrd="0" presId="urn:microsoft.com/office/officeart/2005/8/layout/funnel1"/>
    <dgm:cxn modelId="{098B83A7-55D7-402F-A196-FB702BE87BC2}" srcId="{FF5646FB-78D3-4632-95F3-E5552880B0B0}" destId="{C683995F-B54A-49C0-95F1-11BD06DE25FB}" srcOrd="0" destOrd="0" parTransId="{BD09B9D0-9C0B-4BD6-82B9-C566AE036FFF}" sibTransId="{452C993E-9BA6-498A-BEF2-513EF70D60B4}"/>
    <dgm:cxn modelId="{6EFC07B7-5B50-436F-A236-1BDA1DD9AE86}" srcId="{FF5646FB-78D3-4632-95F3-E5552880B0B0}" destId="{F305D53D-5D2C-4EF6-A4C6-2DC7A235CA12}" srcOrd="3" destOrd="0" parTransId="{F9EFDF5E-39C7-4D18-B8E4-6F9ECFD68CF8}" sibTransId="{1C800281-3B7B-44E8-B529-2318486581DA}"/>
    <dgm:cxn modelId="{48C540BC-D40A-4AA7-BAB8-953DB67D6D3E}" type="presOf" srcId="{C683995F-B54A-49C0-95F1-11BD06DE25FB}" destId="{D01D9FC6-33C2-4C20-AD8C-975E87097F98}" srcOrd="0" destOrd="0" presId="urn:microsoft.com/office/officeart/2005/8/layout/funnel1"/>
    <dgm:cxn modelId="{3AEE0FBF-7DBF-4811-A627-04954F53DC28}" srcId="{FF5646FB-78D3-4632-95F3-E5552880B0B0}" destId="{DAE3DC5E-6FD0-4C62-A99B-8C5B9D4A51B4}" srcOrd="2" destOrd="0" parTransId="{09C9B26C-C283-445D-9E61-D786252CB6ED}" sibTransId="{39883D0C-2BD6-41F1-85A3-FC5C6A1FFC37}"/>
    <dgm:cxn modelId="{AA907B41-B516-4C9F-9FE1-D5E330A7CC25}" type="presParOf" srcId="{CD33ADEF-9494-4820-ACEC-35400853CEB1}" destId="{18B56465-119C-420B-AA45-D3A53F6D8864}" srcOrd="0" destOrd="0" presId="urn:microsoft.com/office/officeart/2005/8/layout/funnel1"/>
    <dgm:cxn modelId="{E912BE91-FF2F-4CA9-8F60-A4D04589370D}" type="presParOf" srcId="{CD33ADEF-9494-4820-ACEC-35400853CEB1}" destId="{01498609-E0B3-43A5-83F2-8951C8B83505}" srcOrd="1" destOrd="0" presId="urn:microsoft.com/office/officeart/2005/8/layout/funnel1"/>
    <dgm:cxn modelId="{6CD30050-3860-4A56-9438-6FE6F0EE9594}" type="presParOf" srcId="{CD33ADEF-9494-4820-ACEC-35400853CEB1}" destId="{BE5B262C-62C8-4860-9DF4-318E802BAD40}" srcOrd="2" destOrd="0" presId="urn:microsoft.com/office/officeart/2005/8/layout/funnel1"/>
    <dgm:cxn modelId="{AE946B01-93AD-4440-9490-F0B818D0E508}" type="presParOf" srcId="{CD33ADEF-9494-4820-ACEC-35400853CEB1}" destId="{9C4C4788-C3EE-49B7-BA43-457C95FDC5E7}" srcOrd="3" destOrd="0" presId="urn:microsoft.com/office/officeart/2005/8/layout/funnel1"/>
    <dgm:cxn modelId="{4D8DF49C-84F2-4CCF-8CA4-36D732EA1BF0}" type="presParOf" srcId="{CD33ADEF-9494-4820-ACEC-35400853CEB1}" destId="{AD8AB5A2-EFD7-4C26-BE8D-A93137009E16}" srcOrd="4" destOrd="0" presId="urn:microsoft.com/office/officeart/2005/8/layout/funnel1"/>
    <dgm:cxn modelId="{3B903F3A-08D0-4BCA-A6E2-2684BFB695DF}" type="presParOf" srcId="{CD33ADEF-9494-4820-ACEC-35400853CEB1}" destId="{D01D9FC6-33C2-4C20-AD8C-975E87097F98}" srcOrd="5" destOrd="0" presId="urn:microsoft.com/office/officeart/2005/8/layout/funnel1"/>
    <dgm:cxn modelId="{D2A31D49-83D2-44A1-90FE-A712F6C6C897}" type="presParOf" srcId="{CD33ADEF-9494-4820-ACEC-35400853CEB1}" destId="{55FA838C-8C2B-40C7-9696-5F58B162CC5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C59E4-EFC7-405E-9D3A-EAA52B462542}">
      <dsp:nvSpPr>
        <dsp:cNvPr id="0" name=""/>
        <dsp:cNvSpPr/>
      </dsp:nvSpPr>
      <dsp:spPr>
        <a:xfrm>
          <a:off x="33251" y="2732581"/>
          <a:ext cx="1863226" cy="1748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Práticas costumeiras, sanções e etnoteoria que organiza essas ideias e fornece uma perspectiva abrangente</a:t>
          </a:r>
          <a:endParaRPr lang="en-US" sz="1400" kern="1200" dirty="0"/>
        </a:p>
      </dsp:txBody>
      <dsp:txXfrm>
        <a:off x="306114" y="2988570"/>
        <a:ext cx="1317500" cy="1236022"/>
      </dsp:txXfrm>
    </dsp:sp>
    <dsp:sp modelId="{AA659448-2C0C-4A49-BF2F-B1E2CC5D6FE8}">
      <dsp:nvSpPr>
        <dsp:cNvPr id="0" name=""/>
        <dsp:cNvSpPr/>
      </dsp:nvSpPr>
      <dsp:spPr>
        <a:xfrm>
          <a:off x="770933" y="2172798"/>
          <a:ext cx="324485" cy="32448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13943" y="2296881"/>
        <a:ext cx="238465" cy="76319"/>
      </dsp:txXfrm>
    </dsp:sp>
    <dsp:sp modelId="{7D3693DA-6373-438E-A73D-E78F7A388F63}">
      <dsp:nvSpPr>
        <dsp:cNvPr id="0" name=""/>
        <dsp:cNvSpPr/>
      </dsp:nvSpPr>
      <dsp:spPr>
        <a:xfrm>
          <a:off x="20171" y="56210"/>
          <a:ext cx="1864624" cy="1874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Modelos</a:t>
          </a:r>
          <a:r>
            <a:rPr lang="en-US" sz="1400" kern="1200" dirty="0"/>
            <a:t> de </a:t>
          </a:r>
          <a:r>
            <a:rPr lang="en-US" sz="1400" kern="1200" dirty="0" err="1"/>
            <a:t>comportamento</a:t>
          </a:r>
          <a:r>
            <a:rPr lang="en-US" sz="1400" kern="1200" dirty="0"/>
            <a:t> </a:t>
          </a:r>
          <a:r>
            <a:rPr lang="en-US" sz="1400" kern="1200" dirty="0" err="1"/>
            <a:t>criados</a:t>
          </a:r>
          <a:r>
            <a:rPr lang="en-US" sz="1400" kern="1200" dirty="0"/>
            <a:t> pela </a:t>
          </a:r>
          <a:r>
            <a:rPr lang="en-US" sz="1400" kern="1200" dirty="0" err="1"/>
            <a:t>sociedade</a:t>
          </a:r>
          <a:r>
            <a:rPr lang="en-US" sz="1400" kern="1200" dirty="0"/>
            <a:t> para </a:t>
          </a:r>
          <a:r>
            <a:rPr lang="en-US" sz="1400" kern="1200" dirty="0" err="1"/>
            <a:t>orientar</a:t>
          </a:r>
          <a:r>
            <a:rPr lang="en-US" sz="1400" kern="1200" dirty="0"/>
            <a:t> </a:t>
          </a:r>
          <a:r>
            <a:rPr lang="en-US" sz="1400" kern="1200" dirty="0" err="1"/>
            <a:t>os</a:t>
          </a:r>
          <a:r>
            <a:rPr lang="en-US" sz="1400" kern="1200" dirty="0"/>
            <a:t> </a:t>
          </a:r>
          <a:r>
            <a:rPr lang="en-US" sz="1400" kern="1200" dirty="0" err="1"/>
            <a:t>membros</a:t>
          </a:r>
          <a:endParaRPr lang="en-US" sz="1400" kern="1200" dirty="0"/>
        </a:p>
      </dsp:txBody>
      <dsp:txXfrm>
        <a:off x="293239" y="330704"/>
        <a:ext cx="1318488" cy="1325371"/>
      </dsp:txXfrm>
    </dsp:sp>
    <dsp:sp modelId="{944377D6-7A2F-409D-B1BB-EB23BB0D978D}">
      <dsp:nvSpPr>
        <dsp:cNvPr id="0" name=""/>
        <dsp:cNvSpPr/>
      </dsp:nvSpPr>
      <dsp:spPr>
        <a:xfrm rot="21590368">
          <a:off x="1430247" y="2100385"/>
          <a:ext cx="666863" cy="427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430247" y="2185991"/>
        <a:ext cx="538724" cy="256278"/>
      </dsp:txXfrm>
    </dsp:sp>
    <dsp:sp modelId="{783F475B-3AA2-4CAF-B6DA-88205E2B3AE7}">
      <dsp:nvSpPr>
        <dsp:cNvPr id="0" name=""/>
        <dsp:cNvSpPr/>
      </dsp:nvSpPr>
      <dsp:spPr>
        <a:xfrm>
          <a:off x="2178825" y="1348487"/>
          <a:ext cx="2381055" cy="2263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/>
            <a:t>Modelos Culturais</a:t>
          </a:r>
          <a:endParaRPr lang="en-US" sz="3200" kern="1200" dirty="0"/>
        </a:p>
      </dsp:txBody>
      <dsp:txXfrm>
        <a:off x="2527522" y="1679966"/>
        <a:ext cx="1683661" cy="1600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56465-119C-420B-AA45-D3A53F6D8864}">
      <dsp:nvSpPr>
        <dsp:cNvPr id="0" name=""/>
        <dsp:cNvSpPr/>
      </dsp:nvSpPr>
      <dsp:spPr>
        <a:xfrm>
          <a:off x="728901" y="145685"/>
          <a:ext cx="2648684" cy="91985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98609-E0B3-43A5-83F2-8951C8B83505}">
      <dsp:nvSpPr>
        <dsp:cNvPr id="0" name=""/>
        <dsp:cNvSpPr/>
      </dsp:nvSpPr>
      <dsp:spPr>
        <a:xfrm>
          <a:off x="1800694" y="2398093"/>
          <a:ext cx="513310" cy="32851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B262C-62C8-4860-9DF4-318E802BAD40}">
      <dsp:nvSpPr>
        <dsp:cNvPr id="0" name=""/>
        <dsp:cNvSpPr/>
      </dsp:nvSpPr>
      <dsp:spPr>
        <a:xfrm>
          <a:off x="1571100" y="2751968"/>
          <a:ext cx="1032272" cy="560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Estudados</a:t>
          </a:r>
          <a:r>
            <a:rPr lang="en-US" sz="140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dentro</a:t>
          </a:r>
          <a:r>
            <a:rPr lang="en-US" sz="1400" kern="1200" dirty="0"/>
            <a:t> de </a:t>
          </a:r>
        </a:p>
      </dsp:txBody>
      <dsp:txXfrm>
        <a:off x="1571100" y="2751968"/>
        <a:ext cx="1032272" cy="560652"/>
      </dsp:txXfrm>
    </dsp:sp>
    <dsp:sp modelId="{9C4C4788-C3EE-49B7-BA43-457C95FDC5E7}">
      <dsp:nvSpPr>
        <dsp:cNvPr id="0" name=""/>
        <dsp:cNvSpPr/>
      </dsp:nvSpPr>
      <dsp:spPr>
        <a:xfrm>
          <a:off x="1691872" y="1136580"/>
          <a:ext cx="923959" cy="92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Pedagogia</a:t>
          </a:r>
          <a:endParaRPr lang="en-US" sz="900" kern="1200" dirty="0"/>
        </a:p>
      </dsp:txBody>
      <dsp:txXfrm>
        <a:off x="1827183" y="1271891"/>
        <a:ext cx="653337" cy="653337"/>
      </dsp:txXfrm>
    </dsp:sp>
    <dsp:sp modelId="{AD8AB5A2-EFD7-4C26-BE8D-A93137009E16}">
      <dsp:nvSpPr>
        <dsp:cNvPr id="0" name=""/>
        <dsp:cNvSpPr/>
      </dsp:nvSpPr>
      <dsp:spPr>
        <a:xfrm>
          <a:off x="1030728" y="443405"/>
          <a:ext cx="923959" cy="92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Sociali-zação</a:t>
          </a:r>
          <a:endParaRPr lang="en-US" sz="1200" kern="1200" dirty="0"/>
        </a:p>
      </dsp:txBody>
      <dsp:txXfrm>
        <a:off x="1166039" y="578716"/>
        <a:ext cx="653337" cy="653337"/>
      </dsp:txXfrm>
    </dsp:sp>
    <dsp:sp modelId="{D01D9FC6-33C2-4C20-AD8C-975E87097F98}">
      <dsp:nvSpPr>
        <dsp:cNvPr id="0" name=""/>
        <dsp:cNvSpPr/>
      </dsp:nvSpPr>
      <dsp:spPr>
        <a:xfrm>
          <a:off x="1975220" y="220012"/>
          <a:ext cx="923959" cy="92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Cuidado</a:t>
          </a:r>
          <a:r>
            <a:rPr lang="en-US" sz="1100" kern="1200" dirty="0"/>
            <a:t> Parental</a:t>
          </a:r>
        </a:p>
      </dsp:txBody>
      <dsp:txXfrm>
        <a:off x="2110531" y="355323"/>
        <a:ext cx="653337" cy="653337"/>
      </dsp:txXfrm>
    </dsp:sp>
    <dsp:sp modelId="{55FA838C-8C2B-40C7-9696-5F58B162CC5F}">
      <dsp:nvSpPr>
        <dsp:cNvPr id="0" name=""/>
        <dsp:cNvSpPr/>
      </dsp:nvSpPr>
      <dsp:spPr>
        <a:xfrm>
          <a:off x="746458" y="70321"/>
          <a:ext cx="2599361" cy="223834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61747B4-94EA-B110-2489-68174748B6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CBA81F7-D348-533D-B537-06B1A7EAC6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8190-8F3C-4F0B-AD36-2960EE7056EE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165019-CDB2-3AA9-9FAF-F5E5EE5030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1376BBA-E826-3F84-5DFE-A7FC8ED102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8A0BB-8633-4F8A-B79B-4B58A34A4E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9174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DCA83-5A4D-4F85-8879-EEC9204B7B15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E2019-449E-463D-9343-3DEB7740D5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7270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dirty="0">
                <a:effectLst/>
                <a:latin typeface="Segoe UI" panose="020B0502040204020203" pitchFamily="34" charset="0"/>
              </a:rPr>
              <a:t>Há pelo menos três temas que emergem desses e de casos semelhantes. Em primeiro lugar, os pais podem relutar em impor sua vontade às crianças pequenas por causa de um preconceito geral contra a hierarquização e a afirmação de posição. Em segundo lugar, eles podem acreditar que as crianças aprendem melhor quando são “livres para aprender”. Terceiro, há o reconhecimento do fascínio da criança e da capacidade de aprender com a manipulação de objetos não direcionada e irrestrita.</a:t>
            </a:r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6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CC44-3E21-4C79-8B74-532B2B3002C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2F0C-4A12-4721-858E-FA20A7807F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4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CC44-3E21-4C79-8B74-532B2B3002C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2F0C-4A12-4721-858E-FA20A7807F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5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CC44-3E21-4C79-8B74-532B2B3002C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2F0C-4A12-4721-858E-FA20A7807F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0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CC44-3E21-4C79-8B74-532B2B3002C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2F0C-4A12-4721-858E-FA20A7807FAB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0076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CC44-3E21-4C79-8B74-532B2B3002C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2F0C-4A12-4721-858E-FA20A7807F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9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CC44-3E21-4C79-8B74-532B2B3002C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2F0C-4A12-4721-858E-FA20A7807F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70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CC44-3E21-4C79-8B74-532B2B3002C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2F0C-4A12-4721-858E-FA20A7807F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42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CC44-3E21-4C79-8B74-532B2B3002C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2F0C-4A12-4721-858E-FA20A7807F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26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CC44-3E21-4C79-8B74-532B2B3002C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2F0C-4A12-4721-858E-FA20A7807F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4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CC44-3E21-4C79-8B74-532B2B3002C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2F0C-4A12-4721-858E-FA20A7807F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3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CC44-3E21-4C79-8B74-532B2B3002C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2F0C-4A12-4721-858E-FA20A7807F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6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CC44-3E21-4C79-8B74-532B2B3002C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2F0C-4A12-4721-858E-FA20A7807F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2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CC44-3E21-4C79-8B74-532B2B3002C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2F0C-4A12-4721-858E-FA20A7807F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1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CC44-3E21-4C79-8B74-532B2B3002C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2F0C-4A12-4721-858E-FA20A7807F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0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CC44-3E21-4C79-8B74-532B2B3002C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2F0C-4A12-4721-858E-FA20A7807F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2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CC44-3E21-4C79-8B74-532B2B3002C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2F0C-4A12-4721-858E-FA20A7807F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5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CC44-3E21-4C79-8B74-532B2B3002C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2F0C-4A12-4721-858E-FA20A7807F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7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594CC44-3E21-4C79-8B74-532B2B3002C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0452F0C-4A12-4721-858E-FA20A7807F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4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B4F42CC-F4F0-482F-D8F2-22487C07B88A}"/>
              </a:ext>
            </a:extLst>
          </p:cNvPr>
          <p:cNvSpPr txBox="1"/>
          <p:nvPr/>
        </p:nvSpPr>
        <p:spPr>
          <a:xfrm>
            <a:off x="315022" y="407046"/>
            <a:ext cx="4023360" cy="490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effectLst/>
                <a:latin typeface="+mj-lt"/>
                <a:ea typeface="+mj-ea"/>
                <a:cs typeface="+mj-cs"/>
              </a:rPr>
              <a:t>Playing With Knives: The Socialization of Self-Initiated Learners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effectLst/>
                <a:latin typeface="+mj-lt"/>
              </a:rPr>
              <a:t>David F. </a:t>
            </a:r>
            <a:r>
              <a:rPr lang="en-US" sz="4400" dirty="0" err="1">
                <a:effectLst/>
                <a:latin typeface="+mj-lt"/>
              </a:rPr>
              <a:t>Lancy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63B9A1-A7D9-AF67-A982-B09D0C66AE84}"/>
              </a:ext>
            </a:extLst>
          </p:cNvPr>
          <p:cNvSpPr txBox="1"/>
          <p:nvPr/>
        </p:nvSpPr>
        <p:spPr>
          <a:xfrm>
            <a:off x="315022" y="141693"/>
            <a:ext cx="1176252" cy="369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PSE 5864</a:t>
            </a:r>
          </a:p>
        </p:txBody>
      </p:sp>
      <p:pic>
        <p:nvPicPr>
          <p:cNvPr id="10" name="Imagem 9" descr="Uma imagem contendo pessoa, ao ar livre, jovem, pequeno&#10;&#10;Descrição gerada automaticamente">
            <a:extLst>
              <a:ext uri="{FF2B5EF4-FFF2-40B4-BE49-F238E27FC236}">
                <a16:creationId xmlns:a16="http://schemas.microsoft.com/office/drawing/2014/main" id="{D504CAF2-FC0B-3C6A-A8D2-93166700F1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2" y="615003"/>
            <a:ext cx="11622088" cy="562799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EFB4D14-8E34-F614-C855-A7A9DA83534E}"/>
              </a:ext>
            </a:extLst>
          </p:cNvPr>
          <p:cNvSpPr txBox="1"/>
          <p:nvPr/>
        </p:nvSpPr>
        <p:spPr>
          <a:xfrm>
            <a:off x="315022" y="6346975"/>
            <a:ext cx="292478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Suzana Helena Luchesi</a:t>
            </a:r>
          </a:p>
        </p:txBody>
      </p:sp>
    </p:spTree>
    <p:extLst>
      <p:ext uri="{BB962C8B-B14F-4D97-AF65-F5344CB8AC3E}">
        <p14:creationId xmlns:p14="http://schemas.microsoft.com/office/powerpoint/2010/main" val="1775579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89FFAA4-F5D4-39FB-71EB-7DE5092B9DC1}"/>
              </a:ext>
            </a:extLst>
          </p:cNvPr>
          <p:cNvSpPr txBox="1"/>
          <p:nvPr/>
        </p:nvSpPr>
        <p:spPr>
          <a:xfrm>
            <a:off x="6187155" y="371688"/>
            <a:ext cx="5434851" cy="611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ensino está em grande parte ausente do modelo cultural que emerge do registro etnográfico.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Pode ser especificamente proscrito como desviando a criança do processo “normal” de aprendizagem autoguiada através da experiência direta (em vez de mediada por um professor). Mesmo na aprendizagem colaborativa, o especialista não se comporta de forma didática nem usa linguagem destinada a instruir.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Existem grupos de sociedades cujo modelo cultural de socialização identifica áreas em que a aprendizagem individualizada da criança é vista como operando muito lentamente, e outras instruem a criança para acelerar a aquisição dos comportamentos relevantes.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Isso é particularmente verdadeiro para as meninas e para ambos os sexos em sociedades que dependem da agricultura de subsistência.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entanto, em outras áreas de conhecimento e habilidade, essas sociedades honram o ideal do aprendiz </a:t>
            </a:r>
            <a:r>
              <a:rPr lang="pt-B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auto-iniciado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 descr="Uma imagem contendo grama, ao ar livre, pessoa, pequeno&#10;&#10;Descrição gerada automaticamente">
            <a:extLst>
              <a:ext uri="{FF2B5EF4-FFF2-40B4-BE49-F238E27FC236}">
                <a16:creationId xmlns:a16="http://schemas.microsoft.com/office/drawing/2014/main" id="{232EFE5F-ACDF-2595-4A0A-D7688F33F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3" y="254556"/>
            <a:ext cx="4762582" cy="6348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04939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89FFAA4-F5D4-39FB-71EB-7DE5092B9DC1}"/>
              </a:ext>
            </a:extLst>
          </p:cNvPr>
          <p:cNvSpPr txBox="1"/>
          <p:nvPr/>
        </p:nvSpPr>
        <p:spPr>
          <a:xfrm>
            <a:off x="233585" y="177917"/>
            <a:ext cx="5302334" cy="6502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Há duas implicações transculturais amplas e importantes desse fenômeno. Em primeiro lugar, e não surpreendentemente, as crianças socializadas para se tornarem aprendizes independentes e autoiniciados se saem mal em sala de aula. 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Camilla Morelli descreve as crianças </a:t>
            </a:r>
            <a:r>
              <a:rPr lang="pt-BR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Matsés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 Amazônia “aprendendo a ficar quietas” na escola em contraste com seu aprendizado fisicamente ativo na selva e na comunidade. 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segundo lugar, as consequências não intencionais decorrem da adoção em massa da fábrica ou modelo de aprendizagem “liderado por adultos” encontrado em escolas e lares de classe média. Estes incluem, mas não estão limitados a: a perda da iniciativa, curiosidade e exploração natural das crianças; diminuição da capacidade de observação e interesse pelo ambiente; passividade diante dos novos problemas encontrados, e diminuição da motivação cooperativa e pró-social (por exemplo, crianças que se recusam a fazer tarefas).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Uma imagem contendo pessoa, criança, no interior, menino&#10;&#10;Descrição gerada automaticamente">
            <a:extLst>
              <a:ext uri="{FF2B5EF4-FFF2-40B4-BE49-F238E27FC236}">
                <a16:creationId xmlns:a16="http://schemas.microsoft.com/office/drawing/2014/main" id="{AECB207D-7464-8321-B757-320524400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444" y="3620621"/>
            <a:ext cx="4628971" cy="30594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m 5" descr="Pessoas sentadas ao redor de uma mesa&#10;&#10;Descrição gerada automaticamente">
            <a:extLst>
              <a:ext uri="{FF2B5EF4-FFF2-40B4-BE49-F238E27FC236}">
                <a16:creationId xmlns:a16="http://schemas.microsoft.com/office/drawing/2014/main" id="{44015F4E-C510-3E89-2352-FE686679E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27" y="177917"/>
            <a:ext cx="4953712" cy="33041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63096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BAF739A-D54E-C139-0E41-6E25AE85A351}"/>
              </a:ext>
            </a:extLst>
          </p:cNvPr>
          <p:cNvSpPr txBox="1"/>
          <p:nvPr/>
        </p:nvSpPr>
        <p:spPr>
          <a:xfrm>
            <a:off x="340823" y="236096"/>
            <a:ext cx="11571316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Referências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Lancy</a:t>
            </a:r>
            <a:r>
              <a:rPr lang="en-US" dirty="0"/>
              <a:t>, D. F. (2016). Playing With Knives: The Socialization of Self‐Initiated Learners. Child development, 87(3), 654-665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Lancy</a:t>
            </a:r>
            <a:r>
              <a:rPr lang="en-US" dirty="0"/>
              <a:t>, D. F. (2015). Playing With Knives: Viewing Children as Autonomous Learners. Blog post </a:t>
            </a:r>
            <a:r>
              <a:rPr lang="en-US" dirty="0" err="1"/>
              <a:t>em</a:t>
            </a:r>
            <a:r>
              <a:rPr lang="en-US" dirty="0"/>
              <a:t> http://www.cambridgeblog.org/2015/06/playing-with-knives/</a:t>
            </a:r>
          </a:p>
        </p:txBody>
      </p:sp>
      <p:pic>
        <p:nvPicPr>
          <p:cNvPr id="4" name="Imagem 3" descr="Grupo de crianças sorrindo&#10;&#10;Descrição gerada automaticamente com confiança média">
            <a:extLst>
              <a:ext uri="{FF2B5EF4-FFF2-40B4-BE49-F238E27FC236}">
                <a16:creationId xmlns:a16="http://schemas.microsoft.com/office/drawing/2014/main" id="{3AAB88DB-B848-3531-444B-6CBA7992F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60" y="2558823"/>
            <a:ext cx="5425479" cy="40630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7005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2DF4F42-F857-994B-0ED4-D42295A169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2934298"/>
              </p:ext>
            </p:extLst>
          </p:nvPr>
        </p:nvGraphicFramePr>
        <p:xfrm>
          <a:off x="177987" y="2061557"/>
          <a:ext cx="4583084" cy="4796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DAB8EB7-5049-CFD5-71B7-772F6F8080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578368"/>
              </p:ext>
            </p:extLst>
          </p:nvPr>
        </p:nvGraphicFramePr>
        <p:xfrm>
          <a:off x="1529542" y="116378"/>
          <a:ext cx="4106487" cy="331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406F7EC7-07FA-B79E-240A-9D0DAC420602}"/>
              </a:ext>
            </a:extLst>
          </p:cNvPr>
          <p:cNvSpPr txBox="1"/>
          <p:nvPr/>
        </p:nvSpPr>
        <p:spPr>
          <a:xfrm>
            <a:off x="5197533" y="226405"/>
            <a:ext cx="6435650" cy="764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400" dirty="0"/>
              <a:t>Os relatos etnográficos mais úteis para estudar modelos culturais são aqueles em que o investigador registra não apenas os padrões comportamentais, mas também as opiniões dos participantes, geralmente os pais e as próprias crianças.</a:t>
            </a:r>
            <a:endParaRPr lang="en-US" sz="14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B114C9D-4268-D37F-B05B-7969AAB0487E}"/>
              </a:ext>
            </a:extLst>
          </p:cNvPr>
          <p:cNvSpPr txBox="1"/>
          <p:nvPr/>
        </p:nvSpPr>
        <p:spPr>
          <a:xfrm>
            <a:off x="5197533" y="5777345"/>
            <a:ext cx="6435651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400" dirty="0"/>
              <a:t>Uma semelhança entre modelos culturais de socialização na literatura tem sido a tolerância e até mesmo o encorajamento de um comportamento da criança que é patentemente arriscado, como brincar ou tentar usar uma ferramenta afiada. </a:t>
            </a:r>
          </a:p>
        </p:txBody>
      </p:sp>
      <p:pic>
        <p:nvPicPr>
          <p:cNvPr id="20" name="Imagem 19" descr="Pessoas sentadas no chão&#10;&#10;Descrição gerada automaticamente com confiança média">
            <a:extLst>
              <a:ext uri="{FF2B5EF4-FFF2-40B4-BE49-F238E27FC236}">
                <a16:creationId xmlns:a16="http://schemas.microsoft.com/office/drawing/2014/main" id="{35D7C71E-8D41-AE44-EB7D-2A6FE3098E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99" y="1389778"/>
            <a:ext cx="6279469" cy="40285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7892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AA8549E-9F45-3270-EE48-A5F42EFEE7CD}"/>
              </a:ext>
            </a:extLst>
          </p:cNvPr>
          <p:cNvSpPr txBox="1"/>
          <p:nvPr/>
        </p:nvSpPr>
        <p:spPr>
          <a:xfrm>
            <a:off x="7528845" y="271679"/>
            <a:ext cx="4135930" cy="6463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800" dirty="0"/>
              <a:t>Perguntas direcionadas às mães produzem duas respostas características: “é assim que as crianças aprendem” e “você não pode realmente impedi-las de fazer algo que elas estão determinadas a fazer”.</a:t>
            </a:r>
          </a:p>
          <a:p>
            <a:r>
              <a:rPr lang="pt-BR" sz="1800" dirty="0"/>
              <a:t>O que varia significativamente é a idade e o grau em que essa liberdade é retirada e as crianças recebem tarefas específicas.</a:t>
            </a:r>
          </a:p>
          <a:p>
            <a:endParaRPr lang="pt-BR" sz="1800" dirty="0"/>
          </a:p>
          <a:p>
            <a:r>
              <a:rPr lang="pt-BR" sz="1800" dirty="0"/>
              <a:t>Nesse sentido, toda a comunidade estudada, começando pelas próprias crianças, compartilha a expectativa de que as crianças vão querer aprender. Elas vão querer se tornar competentes e prestativas. Para fazer isso, elas precisam de acesso livre a artefatos ou ferramentas e oportunidades para observar seu uso por quem sabe usá-las. Instrução e supervisão, por outro lado, não são consideradas necessárias e podem até ser vistas como contraproducentes.</a:t>
            </a:r>
            <a:endParaRPr lang="en-US" sz="1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5560C4A-9C93-BFE7-6402-844E8E666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68" y="834581"/>
            <a:ext cx="6254401" cy="5188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00984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essoas sentadas na grama&#10;&#10;Descrição gerada automaticamente com confiança média">
            <a:extLst>
              <a:ext uri="{FF2B5EF4-FFF2-40B4-BE49-F238E27FC236}">
                <a16:creationId xmlns:a16="http://schemas.microsoft.com/office/drawing/2014/main" id="{81618784-8E7C-26AF-4869-99E3C074B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158650"/>
            <a:ext cx="2867891" cy="38907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FC31BD-6C9E-C1CB-1C3B-B3A0B4D46E8F}"/>
              </a:ext>
            </a:extLst>
          </p:cNvPr>
          <p:cNvSpPr txBox="1"/>
          <p:nvPr/>
        </p:nvSpPr>
        <p:spPr>
          <a:xfrm>
            <a:off x="332509" y="239764"/>
            <a:ext cx="8395855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Precauções podem e são tomadas para evitar lesões, como a criação de ferramentas mais adequadas ao uso por crianças e a permissão de uso de facas cegas e velhas. </a:t>
            </a:r>
          </a:p>
          <a:p>
            <a:endParaRPr lang="pt-BR" dirty="0"/>
          </a:p>
          <a:p>
            <a:r>
              <a:rPr lang="pt-BR" dirty="0"/>
              <a:t>Essas ferramentas pequenas ou caseiras, velhas e desgastadas e itens utilitários, incluindo “fragmentos de redes de caça velhas” (</a:t>
            </a:r>
            <a:r>
              <a:rPr lang="pt-BR" dirty="0" err="1"/>
              <a:t>Neuwelt-Truntzer</a:t>
            </a:r>
            <a:r>
              <a:rPr lang="pt-BR" dirty="0"/>
              <a:t>, 1981, p. 136) e restos de pele que serão costurado por uma jovem </a:t>
            </a:r>
            <a:r>
              <a:rPr lang="pt-BR" dirty="0" err="1"/>
              <a:t>inuit</a:t>
            </a:r>
            <a:r>
              <a:rPr lang="pt-BR" dirty="0"/>
              <a:t> em uma roupa para sua boneca, são parte dos brinquedos infantis.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0AAB3E0-4581-10A0-5C2F-421E75A14FDB}"/>
              </a:ext>
            </a:extLst>
          </p:cNvPr>
          <p:cNvSpPr txBox="1"/>
          <p:nvPr/>
        </p:nvSpPr>
        <p:spPr>
          <a:xfrm>
            <a:off x="5775094" y="4256117"/>
            <a:ext cx="5979102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Mas, de uma perspectiva pragmática, as crianças devem aprender sobre os perigos por conta própria. </a:t>
            </a:r>
          </a:p>
          <a:p>
            <a:r>
              <a:rPr lang="pt-BR" dirty="0"/>
              <a:t>Quando uma criança de 3 anos de </a:t>
            </a:r>
            <a:r>
              <a:rPr lang="pt-BR" dirty="0" err="1"/>
              <a:t>Zinacantecan</a:t>
            </a:r>
            <a:r>
              <a:rPr lang="pt-BR" dirty="0"/>
              <a:t> corre descalça pelo fogo, os adultos não reagem com simpatia. Em vez disso, eles comentam que a criança é falha em não desenvolver consciência de seu entorno, não prestar muita atenção e não descobrir as coisas (de Le </a:t>
            </a:r>
            <a:r>
              <a:rPr lang="pt-BR" dirty="0" err="1"/>
              <a:t>on</a:t>
            </a:r>
            <a:r>
              <a:rPr lang="pt-BR" dirty="0"/>
              <a:t>, 2012).</a:t>
            </a:r>
            <a:endParaRPr lang="en-US" dirty="0"/>
          </a:p>
        </p:txBody>
      </p:sp>
      <p:pic>
        <p:nvPicPr>
          <p:cNvPr id="7" name="Imagem 6" descr="Uma imagem contendo pessoa, homem, mesa, criança&#10;&#10;Descrição gerada automaticamente">
            <a:extLst>
              <a:ext uri="{FF2B5EF4-FFF2-40B4-BE49-F238E27FC236}">
                <a16:creationId xmlns:a16="http://schemas.microsoft.com/office/drawing/2014/main" id="{7E69EDE6-D645-4D4D-4445-CB1A1E67A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2944958"/>
            <a:ext cx="5176631" cy="34510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5271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5D4E81E-49E2-38AE-AE21-21CD1AF807BB}"/>
              </a:ext>
            </a:extLst>
          </p:cNvPr>
          <p:cNvSpPr txBox="1"/>
          <p:nvPr/>
        </p:nvSpPr>
        <p:spPr>
          <a:xfrm>
            <a:off x="407324" y="292189"/>
            <a:ext cx="3571875" cy="6103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Podemos discernir várias crenças centrais sobre a natureza humana que são amplamente compartilhadas por vários modelos culturais e que se complementam em termos de uma teoria parental de socialização:</a:t>
            </a:r>
            <a:endParaRPr lang="en-US" sz="1800" dirty="0">
              <a:effectLst/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valor da autonomia infantil</a:t>
            </a:r>
            <a:endParaRPr lang="en-US" sz="1800" dirty="0">
              <a:effectLst/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atração da criança pelas ferramentas dos adultos</a:t>
            </a:r>
            <a:endParaRPr lang="en-US" sz="1800" dirty="0">
              <a:effectLst/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Interesse infantil por observação e experimentação</a:t>
            </a:r>
            <a:endParaRPr lang="en-US" sz="1800" dirty="0">
              <a:effectLst/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brincadeira como aprendizado</a:t>
            </a:r>
            <a:endParaRPr lang="en-US" sz="1800" dirty="0">
              <a:effectLst/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Desejo humano de ajudar os outros</a:t>
            </a:r>
            <a:endParaRPr lang="en-US" sz="1800" dirty="0">
              <a:effectLst/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Necessidade da criança de se tornar competente</a:t>
            </a:r>
            <a:endParaRPr lang="en-US" sz="1800" dirty="0">
              <a:effectLst/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Necessidade da criança de receber aceitação social</a:t>
            </a:r>
            <a:endParaRPr lang="en-US" sz="1800" dirty="0">
              <a:effectLst/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Mulher sentada em banco de madeira&#10;&#10;Descrição gerada automaticamente com confiança média">
            <a:extLst>
              <a:ext uri="{FF2B5EF4-FFF2-40B4-BE49-F238E27FC236}">
                <a16:creationId xmlns:a16="http://schemas.microsoft.com/office/drawing/2014/main" id="{DBCB20E8-DADB-C1D5-72CE-D82A92655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183" y="374727"/>
            <a:ext cx="2624050" cy="20616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m 5" descr="Mulher cortando bolo&#10;&#10;Descrição gerada automaticamente com confiança média">
            <a:extLst>
              <a:ext uri="{FF2B5EF4-FFF2-40B4-BE49-F238E27FC236}">
                <a16:creationId xmlns:a16="http://schemas.microsoft.com/office/drawing/2014/main" id="{8931D1B2-FC36-357A-21E8-0066742DC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70" y="4461112"/>
            <a:ext cx="3833563" cy="21000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m 9" descr="Criança de uniforme com chapéu&#10;&#10;Descrição gerada automaticamente com confiança média">
            <a:extLst>
              <a:ext uri="{FF2B5EF4-FFF2-40B4-BE49-F238E27FC236}">
                <a16:creationId xmlns:a16="http://schemas.microsoft.com/office/drawing/2014/main" id="{29D7C027-5487-A809-3E8F-4138E30DA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48" y="2376089"/>
            <a:ext cx="3571875" cy="2047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m 11" descr="Homem sentado com criança no colo&#10;&#10;Descrição gerada automaticamente com confiança baixa">
            <a:extLst>
              <a:ext uri="{FF2B5EF4-FFF2-40B4-BE49-F238E27FC236}">
                <a16:creationId xmlns:a16="http://schemas.microsoft.com/office/drawing/2014/main" id="{71DC4313-1AA7-8CED-9149-7BE416624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66" y="3004695"/>
            <a:ext cx="2667328" cy="35564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m 13" descr="Criança e bebê sentados no chão&#10;&#10;Descrição gerada automaticamente com confiança baixa">
            <a:extLst>
              <a:ext uri="{FF2B5EF4-FFF2-40B4-BE49-F238E27FC236}">
                <a16:creationId xmlns:a16="http://schemas.microsoft.com/office/drawing/2014/main" id="{8CD7F7CD-3A1B-3C08-7C4E-88BED2668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98" y="296868"/>
            <a:ext cx="3413760" cy="2560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88495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89FFAA4-F5D4-39FB-71EB-7DE5092B9DC1}"/>
              </a:ext>
            </a:extLst>
          </p:cNvPr>
          <p:cNvSpPr txBox="1"/>
          <p:nvPr/>
        </p:nvSpPr>
        <p:spPr>
          <a:xfrm>
            <a:off x="732225" y="252845"/>
            <a:ext cx="10715105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Nesta teoria, as crianças podem brincar com facas porque, por motivos éticos (é errado impor a vontade a outrem) e práticos, é inútil interferir na vontade de uma criança; as crianças aprendem melhor por meio da exploração individual e autoguiada e do uso de objetos como facas; ferimentos acidentais devem ser uma oportunidade de aprendizado; e um aprendiz autodidata alivia o pai de desempenhar o papel de professor.</a:t>
            </a:r>
            <a:endParaRPr lang="en-US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6E2E22E-87D5-CFC0-E0DA-F3F6278D32AB}"/>
              </a:ext>
            </a:extLst>
          </p:cNvPr>
          <p:cNvSpPr/>
          <p:nvPr/>
        </p:nvSpPr>
        <p:spPr>
          <a:xfrm>
            <a:off x="172565" y="3144767"/>
            <a:ext cx="2355983" cy="141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Exploração</a:t>
            </a:r>
            <a:endParaRPr lang="en-US" dirty="0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1498FB8D-7A19-2971-396C-2EB5FDAB74D1}"/>
              </a:ext>
            </a:extLst>
          </p:cNvPr>
          <p:cNvSpPr/>
          <p:nvPr/>
        </p:nvSpPr>
        <p:spPr>
          <a:xfrm>
            <a:off x="2752219" y="3856419"/>
            <a:ext cx="534816" cy="45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1734F2D-CE69-36D7-7E87-F35423DA9D06}"/>
              </a:ext>
            </a:extLst>
          </p:cNvPr>
          <p:cNvSpPr/>
          <p:nvPr/>
        </p:nvSpPr>
        <p:spPr>
          <a:xfrm>
            <a:off x="5043599" y="2061424"/>
            <a:ext cx="1917955" cy="1258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Observação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do </a:t>
            </a:r>
            <a:r>
              <a:rPr lang="en-US" dirty="0" err="1"/>
              <a:t>nicho</a:t>
            </a:r>
            <a:r>
              <a:rPr lang="en-US" dirty="0"/>
              <a:t> cultural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51AAA33-C58E-26E0-606D-8816213F2AD2}"/>
              </a:ext>
            </a:extLst>
          </p:cNvPr>
          <p:cNvSpPr/>
          <p:nvPr/>
        </p:nvSpPr>
        <p:spPr>
          <a:xfrm>
            <a:off x="3655291" y="3564088"/>
            <a:ext cx="1699528" cy="1192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Aquisição</a:t>
            </a:r>
            <a:r>
              <a:rPr lang="en-US" sz="1400" dirty="0"/>
              <a:t> de </a:t>
            </a:r>
            <a:r>
              <a:rPr lang="en-US" sz="1400" dirty="0" err="1"/>
              <a:t>habilidades</a:t>
            </a:r>
            <a:r>
              <a:rPr lang="en-US" sz="1400" dirty="0"/>
              <a:t> </a:t>
            </a:r>
            <a:r>
              <a:rPr lang="en-US" sz="1400" dirty="0" err="1"/>
              <a:t>práticas</a:t>
            </a:r>
            <a:r>
              <a:rPr lang="en-US" sz="1400" dirty="0"/>
              <a:t> e </a:t>
            </a:r>
            <a:r>
              <a:rPr lang="en-US" sz="1400" dirty="0" err="1"/>
              <a:t>sociais</a:t>
            </a:r>
            <a:endParaRPr lang="en-US" sz="1400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A7B212D-81A4-4E18-95EE-D20EC0903ABE}"/>
              </a:ext>
            </a:extLst>
          </p:cNvPr>
          <p:cNvSpPr/>
          <p:nvPr/>
        </p:nvSpPr>
        <p:spPr>
          <a:xfrm>
            <a:off x="5134084" y="4897670"/>
            <a:ext cx="1839354" cy="1192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Conhecimento</a:t>
            </a:r>
            <a:r>
              <a:rPr lang="en-US" sz="1400" dirty="0"/>
              <a:t> das </a:t>
            </a:r>
            <a:r>
              <a:rPr lang="en-US" sz="1400" dirty="0" err="1"/>
              <a:t>tradições</a:t>
            </a:r>
            <a:r>
              <a:rPr lang="en-US" sz="1400" dirty="0"/>
              <a:t> </a:t>
            </a:r>
            <a:r>
              <a:rPr lang="en-US" sz="1400" dirty="0" err="1"/>
              <a:t>familiares</a:t>
            </a:r>
            <a:r>
              <a:rPr lang="en-US" sz="1400" dirty="0"/>
              <a:t> e do </a:t>
            </a:r>
            <a:r>
              <a:rPr lang="en-US" sz="1400" dirty="0" err="1"/>
              <a:t>grupo</a:t>
            </a:r>
            <a:endParaRPr lang="en-US" sz="1400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30EFB1B-5EFC-558E-AB19-8DE3670FF105}"/>
              </a:ext>
            </a:extLst>
          </p:cNvPr>
          <p:cNvSpPr/>
          <p:nvPr/>
        </p:nvSpPr>
        <p:spPr>
          <a:xfrm>
            <a:off x="6708449" y="3616032"/>
            <a:ext cx="1667443" cy="1244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Manutenção</a:t>
            </a:r>
            <a:r>
              <a:rPr lang="en-US" sz="1400" dirty="0"/>
              <a:t> da </a:t>
            </a:r>
            <a:r>
              <a:rPr lang="en-US" sz="1400" dirty="0" err="1"/>
              <a:t>História</a:t>
            </a:r>
            <a:r>
              <a:rPr lang="en-US" sz="1400" dirty="0"/>
              <a:t> do </a:t>
            </a:r>
            <a:r>
              <a:rPr lang="en-US" sz="1400" dirty="0" err="1"/>
              <a:t>grupo</a:t>
            </a:r>
            <a:r>
              <a:rPr lang="en-US" sz="1400" dirty="0"/>
              <a:t> e </a:t>
            </a:r>
            <a:r>
              <a:rPr lang="en-US" sz="1400" dirty="0" err="1"/>
              <a:t>folclore</a:t>
            </a:r>
            <a:endParaRPr lang="en-US" sz="1400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486C9D7-C527-E62E-0395-5AA113197992}"/>
              </a:ext>
            </a:extLst>
          </p:cNvPr>
          <p:cNvSpPr/>
          <p:nvPr/>
        </p:nvSpPr>
        <p:spPr>
          <a:xfrm>
            <a:off x="9333150" y="3147785"/>
            <a:ext cx="2665145" cy="1680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Desenvolvimento</a:t>
            </a:r>
            <a:r>
              <a:rPr lang="en-US" dirty="0"/>
              <a:t> do </a:t>
            </a:r>
            <a:r>
              <a:rPr lang="en-US" dirty="0" err="1"/>
              <a:t>eu</a:t>
            </a:r>
            <a:r>
              <a:rPr lang="en-US" dirty="0"/>
              <a:t> e da </a:t>
            </a:r>
            <a:r>
              <a:rPr lang="en-US" dirty="0" err="1"/>
              <a:t>visão</a:t>
            </a:r>
            <a:r>
              <a:rPr lang="en-US" dirty="0"/>
              <a:t> de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da </a:t>
            </a:r>
            <a:r>
              <a:rPr lang="en-US" dirty="0" err="1"/>
              <a:t>comunidade</a:t>
            </a:r>
            <a:endParaRPr lang="en-US" dirty="0"/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D3ED5AAB-6B43-2FC4-9BD2-7878B5D2D114}"/>
              </a:ext>
            </a:extLst>
          </p:cNvPr>
          <p:cNvSpPr/>
          <p:nvPr/>
        </p:nvSpPr>
        <p:spPr>
          <a:xfrm>
            <a:off x="5894875" y="3522075"/>
            <a:ext cx="389807" cy="11922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9B19080B-4209-22F2-53EE-F5BA726E1136}"/>
              </a:ext>
            </a:extLst>
          </p:cNvPr>
          <p:cNvSpPr/>
          <p:nvPr/>
        </p:nvSpPr>
        <p:spPr>
          <a:xfrm rot="19299985">
            <a:off x="6743368" y="3199928"/>
            <a:ext cx="345511" cy="482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5FF42490-624F-054F-8F64-1712D5115603}"/>
              </a:ext>
            </a:extLst>
          </p:cNvPr>
          <p:cNvSpPr/>
          <p:nvPr/>
        </p:nvSpPr>
        <p:spPr>
          <a:xfrm rot="7776642">
            <a:off x="4690232" y="3183692"/>
            <a:ext cx="480386" cy="302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EAC9400E-D377-F62C-0A6F-99C2DA648507}"/>
              </a:ext>
            </a:extLst>
          </p:cNvPr>
          <p:cNvCxnSpPr>
            <a:cxnSpLocks/>
          </p:cNvCxnSpPr>
          <p:nvPr/>
        </p:nvCxnSpPr>
        <p:spPr>
          <a:xfrm>
            <a:off x="4384755" y="4857613"/>
            <a:ext cx="716503" cy="640717"/>
          </a:xfrm>
          <a:prstGeom prst="bentConnector3">
            <a:avLst>
              <a:gd name="adj1" fmla="val -94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: Angulado 24">
            <a:extLst>
              <a:ext uri="{FF2B5EF4-FFF2-40B4-BE49-F238E27FC236}">
                <a16:creationId xmlns:a16="http://schemas.microsoft.com/office/drawing/2014/main" id="{91B1FFF1-8D1C-8CA6-C5C8-BACAD3B30420}"/>
              </a:ext>
            </a:extLst>
          </p:cNvPr>
          <p:cNvCxnSpPr>
            <a:cxnSpLocks/>
          </p:cNvCxnSpPr>
          <p:nvPr/>
        </p:nvCxnSpPr>
        <p:spPr>
          <a:xfrm flipV="1">
            <a:off x="7057917" y="4935305"/>
            <a:ext cx="667516" cy="485332"/>
          </a:xfrm>
          <a:prstGeom prst="bentConnector3">
            <a:avLst>
              <a:gd name="adj1" fmla="val 97369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ipse 38">
            <a:extLst>
              <a:ext uri="{FF2B5EF4-FFF2-40B4-BE49-F238E27FC236}">
                <a16:creationId xmlns:a16="http://schemas.microsoft.com/office/drawing/2014/main" id="{6EA153B8-55F3-6F1D-59C7-78FBCBFA2E36}"/>
              </a:ext>
            </a:extLst>
          </p:cNvPr>
          <p:cNvSpPr/>
          <p:nvPr/>
        </p:nvSpPr>
        <p:spPr>
          <a:xfrm>
            <a:off x="3551807" y="1994845"/>
            <a:ext cx="4925621" cy="42179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eta: para a Direita 39">
            <a:extLst>
              <a:ext uri="{FF2B5EF4-FFF2-40B4-BE49-F238E27FC236}">
                <a16:creationId xmlns:a16="http://schemas.microsoft.com/office/drawing/2014/main" id="{66640D9A-F0B9-ABDA-EA32-E2951DCFCF1E}"/>
              </a:ext>
            </a:extLst>
          </p:cNvPr>
          <p:cNvSpPr/>
          <p:nvPr/>
        </p:nvSpPr>
        <p:spPr>
          <a:xfrm>
            <a:off x="8663322" y="3865996"/>
            <a:ext cx="553892" cy="45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1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89FFAA4-F5D4-39FB-71EB-7DE5092B9DC1}"/>
              </a:ext>
            </a:extLst>
          </p:cNvPr>
          <p:cNvSpPr txBox="1"/>
          <p:nvPr/>
        </p:nvSpPr>
        <p:spPr>
          <a:xfrm>
            <a:off x="738446" y="225944"/>
            <a:ext cx="10715105" cy="3203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trabalho de antropólogos cognitivos sugere que onde a influência da escolaridade ainda é fraca, as crianças pequenas continuam a desenvolver e usar as habilidades de observação muito aguçadas que já são evidentes em bebês.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 crianças aprendem habilidades em um contexto social e, quase invariavelmente, isso significa na companhia de seus pares. A brincadeira, incluindo especialmente a brincadeira de faz-de-conta, incorporando tanto as ferramentas quanto os processos em que são usadas, oferece uma oportunidade aprovada pelos pais para desenvolver competência. 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Isso é especialmente verdade porque pelo menos alguns de seus companheiros de brincadeira serão praticantes mais velhos e sofisticados de qualquer atividade de trabalho ou processo social que esteja sendo reconstruído na brincadeira.</a:t>
            </a:r>
            <a:endParaRPr lang="en-US" dirty="0"/>
          </a:p>
        </p:txBody>
      </p:sp>
      <p:pic>
        <p:nvPicPr>
          <p:cNvPr id="14" name="Imagem 13" descr="Homem jogando frisbee na areia&#10;&#10;Descrição gerada automaticamente com confiança média">
            <a:extLst>
              <a:ext uri="{FF2B5EF4-FFF2-40B4-BE49-F238E27FC236}">
                <a16:creationId xmlns:a16="http://schemas.microsoft.com/office/drawing/2014/main" id="{B725395B-7E7C-5BCA-1E35-D50C6FE7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49" y="3528092"/>
            <a:ext cx="4812102" cy="32030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5969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89FFAA4-F5D4-39FB-71EB-7DE5092B9DC1}"/>
              </a:ext>
            </a:extLst>
          </p:cNvPr>
          <p:cNvSpPr txBox="1"/>
          <p:nvPr/>
        </p:nvSpPr>
        <p:spPr>
          <a:xfrm>
            <a:off x="5575368" y="302211"/>
            <a:ext cx="6431474" cy="6399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aprendiz </a:t>
            </a:r>
            <a:r>
              <a:rPr lang="pt-BR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auto-iniciado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está dominando habilidades úteis – desde varrer o chão da casa com um feixe de galhos até pegar peixes suficientes para alimentar a família. Esses atos pró-sociais não apenas emanam da psicologia evoluída da criança, mas também são congruentes com as expectativas do modelo cultural indígena de infância. 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algumas sociedades, essa mutualidade abrange a atividade colaborativa de trabalho adulto-criança, onde a contribuição da criança corresponde ao seu nível de habilidade e ambos aumentam em sincronia. Os pais não apenas agradecem sua ajuda, mas, à medida que as crianças se tornam proficientes, começam a atribuir-lhes tarefas. Isto é particularmente verdadeiro em comunidades agrárias com alta fertilidade. Por exemplo, os “</a:t>
            </a:r>
            <a:r>
              <a:rPr lang="pt-BR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Giriama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atribuem importância a proporcionar às crianças deveres que ensinem a responsabilidade e a reciprocidade” (Wenger, 1989). Em última análise, a participação das crianças na economia familiar continua a aumentar em termos de tempo investido e nível de habilidade, atingindo níveis adultos de competência, eficiência e senso de responsabilidade no  “momento certo” para assumir a responsabilidade da formação da família.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Criança e bebê sentados no chão&#10;&#10;Descrição gerada automaticamente com confiança baixa">
            <a:extLst>
              <a:ext uri="{FF2B5EF4-FFF2-40B4-BE49-F238E27FC236}">
                <a16:creationId xmlns:a16="http://schemas.microsoft.com/office/drawing/2014/main" id="{D5A423A0-9955-BC84-664D-675B06ABD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9" y="1641841"/>
            <a:ext cx="4960415" cy="3720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37550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89FFAA4-F5D4-39FB-71EB-7DE5092B9DC1}"/>
              </a:ext>
            </a:extLst>
          </p:cNvPr>
          <p:cNvSpPr txBox="1"/>
          <p:nvPr/>
        </p:nvSpPr>
        <p:spPr>
          <a:xfrm>
            <a:off x="319705" y="293666"/>
            <a:ext cx="4918867" cy="6385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Mas, como vimos, a mimese infantil é imperfeita. A criança </a:t>
            </a:r>
            <a:r>
              <a:rPr lang="pt-BR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pirahã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balançando uma faca não está imitando ninguém – no momento. As crianças rotineiramente se desviam dos padrões observados. Eles criam ou inventam ferramentas quando não há ferramentas reais disponíveis, e seu faz de conta “interpreta” a realidade, muitas vezes de maneiras que sugerem paródia. 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 crianças não são obrigadas a aprender com apenas um único indivíduo. Pelo contrário, eles se baseiam em colegas, irmãos mais velhos, parentes próximos – especialmente avós – bem como seus próprios pais como modelos. 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Não há dois modelos idênticos, portanto, os produtos ou processos da criança, como a combinação de vários modelos, devem ser originais. Os aprendizes </a:t>
            </a:r>
            <a:r>
              <a:rPr lang="pt-BR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auto-iniciados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podem ser vistos como uma fonte tanto para a resistência da cultura quanto para a mudança nos padrões e práticas culturais. 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Homem segurando criança no balanço&#10;&#10;Descrição gerada automaticamente com confiança baixa">
            <a:extLst>
              <a:ext uri="{FF2B5EF4-FFF2-40B4-BE49-F238E27FC236}">
                <a16:creationId xmlns:a16="http://schemas.microsoft.com/office/drawing/2014/main" id="{8AB1ABB9-D693-711C-69D3-646DDF2AD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60" y="3555051"/>
            <a:ext cx="5050564" cy="31242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47CBF0C-A582-51FF-61AA-FAB16E185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159" y="293666"/>
            <a:ext cx="4986942" cy="2927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59357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TM04033929[[fn=Ardósia]]</Template>
  <TotalTime>464</TotalTime>
  <Words>1529</Words>
  <Application>Microsoft Office PowerPoint</Application>
  <PresentationFormat>Widescreen</PresentationFormat>
  <Paragraphs>60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Calisto MT</vt:lpstr>
      <vt:lpstr>Segoe UI</vt:lpstr>
      <vt:lpstr>Symbol</vt:lpstr>
      <vt:lpstr>Wingdings 2</vt:lpstr>
      <vt:lpstr>Ardósia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Suzana Luchesi</dc:creator>
  <cp:lastModifiedBy>Suzana Luchesi</cp:lastModifiedBy>
  <cp:revision>14</cp:revision>
  <dcterms:created xsi:type="dcterms:W3CDTF">2022-06-27T19:10:37Z</dcterms:created>
  <dcterms:modified xsi:type="dcterms:W3CDTF">2022-06-29T00:46:03Z</dcterms:modified>
</cp:coreProperties>
</file>