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8" r:id="rId5"/>
    <p:sldMasterId id="2147483711" r:id="rId6"/>
  </p:sldMasterIdLst>
  <p:notesMasterIdLst>
    <p:notesMasterId r:id="rId22"/>
  </p:notesMasterIdLst>
  <p:handoutMasterIdLst>
    <p:handoutMasterId r:id="rId23"/>
  </p:handoutMasterIdLst>
  <p:sldIdLst>
    <p:sldId id="286" r:id="rId7"/>
    <p:sldId id="257" r:id="rId8"/>
    <p:sldId id="292" r:id="rId9"/>
    <p:sldId id="293" r:id="rId10"/>
    <p:sldId id="294" r:id="rId11"/>
    <p:sldId id="295" r:id="rId12"/>
    <p:sldId id="290" r:id="rId13"/>
    <p:sldId id="297" r:id="rId14"/>
    <p:sldId id="298" r:id="rId15"/>
    <p:sldId id="260" r:id="rId16"/>
    <p:sldId id="299" r:id="rId17"/>
    <p:sldId id="301" r:id="rId18"/>
    <p:sldId id="296" r:id="rId19"/>
    <p:sldId id="302" r:id="rId20"/>
    <p:sldId id="275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FFFE"/>
    <a:srgbClr val="F7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929F9F4-4A8F-4326-A1B4-22849713DDAB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8" autoAdjust="0"/>
  </p:normalViewPr>
  <p:slideViewPr>
    <p:cSldViewPr snapToGrid="0">
      <p:cViewPr varScale="1">
        <p:scale>
          <a:sx n="72" d="100"/>
          <a:sy n="72" d="100"/>
        </p:scale>
        <p:origin x="834" y="78"/>
      </p:cViewPr>
      <p:guideLst/>
    </p:cSldViewPr>
  </p:slideViewPr>
  <p:outlineViewPr>
    <p:cViewPr>
      <p:scale>
        <a:sx n="33" d="100"/>
        <a:sy n="33" d="100"/>
      </p:scale>
      <p:origin x="0" y="-21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0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192F25-0672-433F-90A0-9127EE5786B9}" type="datetime1">
              <a:rPr lang="pt-BR" smtClean="0"/>
              <a:t>17/09/2020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63C5C-7BE8-4973-BB91-039C08B7CF9B}" type="datetime1">
              <a:rPr lang="pt-BR" smtClean="0"/>
              <a:pPr/>
              <a:t>17/09/2020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34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059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531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76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27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Gran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title="Gráfico de Sobreposição">
            <a:extLst>
              <a:ext uri="{FF2B5EF4-FFF2-40B4-BE49-F238E27FC236}">
                <a16:creationId xmlns:a16="http://schemas.microsoft.com/office/drawing/2014/main" id="{693A70F3-06C1-4E8B-9B0E-5E6545B98633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C6803E4-2DDA-4202-8774-33010D5BA394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2A066F6-418A-4534-9C6E-B4AE3F337975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0370" y="3674372"/>
            <a:ext cx="5022591" cy="272884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5800" y="3674373"/>
            <a:ext cx="5085650" cy="720000"/>
          </a:xfrm>
        </p:spPr>
        <p:txBody>
          <a:bodyPr vert="horz" lIns="0" tIns="0" rIns="0" bIns="0" rtlCol="0" anchor="b">
            <a:noAutofit/>
          </a:bodyPr>
          <a:lstStyle>
            <a:lvl1pPr algn="r">
              <a:defRPr lang="en-ZA" sz="3500" b="1" cap="all" baseline="0" dirty="0"/>
            </a:lvl1pPr>
          </a:lstStyle>
          <a:p>
            <a:pPr marL="0" lvl="0" algn="r" rtl="0"/>
            <a:r>
              <a:rPr lang="pt-BR" noProof="0" dirty="0"/>
              <a:t>Título do Slide Divisor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800" y="4608000"/>
            <a:ext cx="5085650" cy="1800000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emarca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681" y="2448000"/>
            <a:ext cx="3240000" cy="3631338"/>
          </a:xfrm>
          <a:noFill/>
          <a:ln>
            <a:noFill/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4" name="Forma livre: Forma 13" title="Seta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4031770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241" y="2448000"/>
            <a:ext cx="3240000" cy="3631338"/>
          </a:xfrm>
          <a:noFill/>
          <a:ln>
            <a:noFill/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5" name="Forma livre: Forma 14" title="Seta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906330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50800" y="2448000"/>
            <a:ext cx="3240000" cy="3631338"/>
          </a:xfrm>
          <a:noFill/>
          <a:ln>
            <a:noFill/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CD536EE-5B38-4E2F-B796-E4E5C97C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C32B7C1-ABDB-491C-B644-84474A5ADAF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67196159-5065-4F13-BE36-C9AAE1E7047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7FE9D6AE-A9C2-4841-93E3-5285C4092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D1A5AC53-BFFC-4A53-8344-0538ECEFC6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681" y="1728000"/>
            <a:ext cx="3240000" cy="558800"/>
          </a:xfrm>
        </p:spPr>
        <p:txBody>
          <a:bodyPr rtlCol="0" anchor="ctr"/>
          <a:lstStyle>
            <a:lvl1pPr marL="0" indent="0" algn="ctr">
              <a:buNone/>
              <a:defRPr sz="2100" b="1"/>
            </a:lvl1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D4E072CE-C186-4DB7-BB84-C8216816DF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6241" y="1728000"/>
            <a:ext cx="3240087" cy="558800"/>
          </a:xfrm>
        </p:spPr>
        <p:txBody>
          <a:bodyPr rtlCol="0" anchor="ctr"/>
          <a:lstStyle>
            <a:lvl1pPr marL="0" indent="0" algn="ctr">
              <a:buNone/>
              <a:defRPr sz="2100" b="1"/>
            </a:lvl1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A2CE4D36-2AC5-45F3-82DD-BA8C841BBA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0232" y="1728000"/>
            <a:ext cx="3240087" cy="558800"/>
          </a:xfrm>
        </p:spPr>
        <p:txBody>
          <a:bodyPr rtlCol="0" anchor="ctr"/>
          <a:lstStyle>
            <a:lvl1pPr marL="0" indent="0" algn="ctr">
              <a:buNone/>
              <a:defRPr sz="2100" b="1"/>
            </a:lvl1pPr>
          </a:lstStyle>
          <a:p>
            <a:pPr lvl="0" rtl="0"/>
            <a:r>
              <a:rPr lang="pt-BR" noProof="0" dirty="0"/>
              <a:t>Título da Seção 3</a:t>
            </a:r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de Seta em Linha Ret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606421" y="3866682"/>
            <a:ext cx="1099502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066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Ano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16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69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122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175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1782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Ano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228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2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334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93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387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440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546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99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652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705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758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81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64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917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970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2129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023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7076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06998" y="2190750"/>
            <a:ext cx="1793875" cy="561975"/>
          </a:xfrm>
          <a:noFill/>
          <a:ln w="3175">
            <a:solidFill>
              <a:schemeClr val="bg1">
                <a:alpha val="52000"/>
              </a:schemeClr>
            </a:solidFill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Título do item</a:t>
            </a:r>
          </a:p>
        </p:txBody>
      </p:sp>
      <p:sp>
        <p:nvSpPr>
          <p:cNvPr id="41" name="Espaço Reservado para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872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Mês, Ano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6BAFDBA-55A9-474E-B718-9A082A4E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7B8B7D-30D2-4642-AD21-0E2F8D85A424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8ABE7080-8808-492F-8C61-44DEA0F09990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39" name="Espaço Reservado para Texto 4">
            <a:extLst>
              <a:ext uri="{FF2B5EF4-FFF2-40B4-BE49-F238E27FC236}">
                <a16:creationId xmlns:a16="http://schemas.microsoft.com/office/drawing/2014/main" id="{1B66C276-44E8-433F-9CFB-2C5032B730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os da Equi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Imagem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1200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39" name="Espaço Reservado para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2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Biografia curta</a:t>
            </a:r>
          </a:p>
        </p:txBody>
      </p:sp>
      <p:sp>
        <p:nvSpPr>
          <p:cNvPr id="43" name="Espaço Reservado para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2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44" name="Espaço Reservado para Imagem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172997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45" name="Espaço Reservado para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729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</a:t>
            </a:r>
          </a:p>
        </p:txBody>
      </p:sp>
      <p:sp>
        <p:nvSpPr>
          <p:cNvPr id="46" name="Espaço Reservado para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729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Biografia curta</a:t>
            </a:r>
          </a:p>
        </p:txBody>
      </p:sp>
      <p:sp>
        <p:nvSpPr>
          <p:cNvPr id="47" name="Espaço Reservado para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29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48" name="Espaço Reservado para Imagem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Biografia Curta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A4988E9-7A39-4529-8C9C-2B5DB99D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32000"/>
            <a:ext cx="9973553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BF9ED8-9A9C-443A-BA3F-560FC1AF9653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61F118C2-75B3-4BD8-82FE-6B58FA497537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E5815719-95C6-4247-B73D-C265876026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os da E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8" name="Espaço Reservado para Imagem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4882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9635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15449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9" name="Espaço Reservado para Imagem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34095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 rtl="0">
              <a:buNone/>
            </a:pPr>
            <a:r>
              <a:rPr lang="pt-BR" noProof="0" dirty="0"/>
              <a:t>Foto de Perfil</a:t>
            </a:r>
          </a:p>
        </p:txBody>
      </p:sp>
      <p:sp>
        <p:nvSpPr>
          <p:cNvPr id="36" name="Espaço Reservado para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0884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16756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0" name="Espaço Reservado para Imagem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643308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 rtl="0">
              <a:buNone/>
            </a:pPr>
            <a:r>
              <a:rPr lang="pt-BR" noProof="0" dirty="0"/>
              <a:t>Foto de Perfil</a:t>
            </a:r>
          </a:p>
        </p:txBody>
      </p:sp>
      <p:sp>
        <p:nvSpPr>
          <p:cNvPr id="40" name="Espaço Reservado para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018063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1806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54" name="Espaço Reservado para Imagem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24882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 rtl="0">
              <a:buNone/>
            </a:pPr>
            <a:r>
              <a:rPr lang="pt-BR" noProof="0" dirty="0"/>
              <a:t>Foto de Perfil</a:t>
            </a:r>
          </a:p>
        </p:txBody>
      </p:sp>
      <p:sp>
        <p:nvSpPr>
          <p:cNvPr id="52" name="Espaço Reservado para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99635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53" name="Espaço Reservado para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15449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55" name="Espaço Reservado para Imagem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34095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0884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16756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56" name="Espaço Reservado para Imagem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3308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 rtl="0">
              <a:buNone/>
            </a:pPr>
            <a:r>
              <a:rPr lang="pt-BR" noProof="0" dirty="0"/>
              <a:t>Foto de Perfil</a:t>
            </a:r>
          </a:p>
        </p:txBody>
      </p:sp>
      <p:sp>
        <p:nvSpPr>
          <p:cNvPr id="59" name="Espaço Reservado para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018063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60" name="Espaço Reservado para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01806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9E86487-436E-4E20-818F-6FE24592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C773E5-5A1D-47F5-A9E8-22ED16ACFB98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86BC18B1-2A69-45F2-9E64-4039A1621DF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ig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9" title="Gráfico de Sobreposição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2378066"/>
            <a:ext cx="5008820" cy="43823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Retângulo 20" title="Gráfico de Sobreposição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2167601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2644738"/>
            <a:ext cx="4456700" cy="2167600"/>
          </a:xfrm>
        </p:spPr>
        <p:txBody>
          <a:bodyPr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8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Obrigado </a:t>
            </a:r>
            <a:br>
              <a:rPr lang="pt-BR" noProof="0" dirty="0"/>
            </a:br>
            <a:r>
              <a:rPr lang="pt-BR" noProof="0" dirty="0"/>
              <a:t>VOCÊ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2CF4172-29E1-4D30-904A-8BD5113C1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ítulo 2">
            <a:extLst>
              <a:ext uri="{FF2B5EF4-FFF2-40B4-BE49-F238E27FC236}">
                <a16:creationId xmlns:a16="http://schemas.microsoft.com/office/drawing/2014/main" id="{3BCBEEC5-D921-4710-B8FF-692DAB479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2798" y="5025053"/>
            <a:ext cx="4123927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Nome completo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DB91AC62-3ECA-4CD6-9D68-BD76E467E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2798" y="5431223"/>
            <a:ext cx="4123927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Telefone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ADDC2574-9CF3-4678-9FEE-004CF6F470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798" y="5817586"/>
            <a:ext cx="4123927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4CC733C3-A907-460A-8AD7-49363E9AA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3009" y="6203950"/>
            <a:ext cx="41254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Site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3FB367-9560-41D1-B4DB-0D0284D31E3E}"/>
              </a:ext>
            </a:extLst>
          </p:cNvPr>
          <p:cNvSpPr/>
          <p:nvPr userDrawn="1"/>
        </p:nvSpPr>
        <p:spPr>
          <a:xfrm>
            <a:off x="3004667" y="2917733"/>
            <a:ext cx="1022532" cy="102253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65916E-A562-4EC7-BECD-E09320F7CE22}"/>
              </a:ext>
            </a:extLst>
          </p:cNvPr>
          <p:cNvSpPr/>
          <p:nvPr userDrawn="1"/>
        </p:nvSpPr>
        <p:spPr>
          <a:xfrm>
            <a:off x="3477091" y="3390157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3BE85F-A442-4F7A-B17E-B0AD0A1A5A32}"/>
              </a:ext>
            </a:extLst>
          </p:cNvPr>
          <p:cNvSpPr/>
          <p:nvPr userDrawn="1"/>
        </p:nvSpPr>
        <p:spPr>
          <a:xfrm>
            <a:off x="2176606" y="2068627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024262-F018-4B83-BC12-AE595F2BBD39}"/>
              </a:ext>
            </a:extLst>
          </p:cNvPr>
          <p:cNvSpPr/>
          <p:nvPr userDrawn="1"/>
        </p:nvSpPr>
        <p:spPr>
          <a:xfrm>
            <a:off x="3497933" y="2018703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AA664F-1891-4089-A1EC-D4D78A20D903}"/>
              </a:ext>
            </a:extLst>
          </p:cNvPr>
          <p:cNvSpPr/>
          <p:nvPr userDrawn="1"/>
        </p:nvSpPr>
        <p:spPr>
          <a:xfrm>
            <a:off x="3438860" y="4711087"/>
            <a:ext cx="154147" cy="15657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C5574B58-F4FB-4017-9DA9-6F879B9007C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74362" y="4154407"/>
            <a:ext cx="1269930" cy="1269930"/>
          </a:xfrm>
          <a:prstGeom prst="line">
            <a:avLst/>
          </a:prstGeom>
          <a:ln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DBCF129E-ECF4-486F-B299-1D7AB5F1735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74362" y="1401738"/>
            <a:ext cx="1269930" cy="1269930"/>
          </a:xfrm>
          <a:prstGeom prst="line">
            <a:avLst/>
          </a:prstGeom>
          <a:ln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7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0294365-4003-437C-A0F5-524248E374DD}"/>
              </a:ext>
            </a:extLst>
          </p:cNvPr>
          <p:cNvSpPr/>
          <p:nvPr userDrawn="1"/>
        </p:nvSpPr>
        <p:spPr>
          <a:xfrm>
            <a:off x="0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EFA281E-522D-4FF3-9C5D-ABFB832C7091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Retângulo 22" title="Gráfico de Sobreposição">
            <a:extLst>
              <a:ext uri="{FF2B5EF4-FFF2-40B4-BE49-F238E27FC236}">
                <a16:creationId xmlns:a16="http://schemas.microsoft.com/office/drawing/2014/main" id="{91AAC7D0-2F52-4711-BE35-1406E978A9C9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569475B0-300D-4DAC-9037-4A7165C20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Retângulo 25" title="Gráfico de Sobreposição">
            <a:extLst>
              <a:ext uri="{FF2B5EF4-FFF2-40B4-BE49-F238E27FC236}">
                <a16:creationId xmlns:a16="http://schemas.microsoft.com/office/drawing/2014/main" id="{AD6363D5-DBCE-486B-BFAD-F4486CCB439E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E5F6BFFB-AC1F-469E-BF67-102C61E468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Opção de Capa da Apresentação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ADF6F8F-C843-46C9-BCAE-3A814A33C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89" y="580702"/>
            <a:ext cx="1346855" cy="519653"/>
          </a:xfrm>
          <a:prstGeom prst="rect">
            <a:avLst/>
          </a:prstGeom>
        </p:spPr>
      </p:pic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E3C30B5-B1F5-4F75-B228-FD8CA3FBF33D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91ECDD84-471C-4235-9B29-BC10612DDC1E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1354EEE-2DC5-4D1B-9807-25660421A0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rIns="396000" rtlCol="0" anchor="ctr"/>
          <a:lstStyle>
            <a:lvl1pPr marL="0" indent="0" algn="r">
              <a:buNone/>
              <a:defRPr i="1"/>
            </a:lvl1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5618A6D-2D01-4E48-A214-E027E1DF2926}"/>
              </a:ext>
            </a:extLst>
          </p:cNvPr>
          <p:cNvSpPr/>
          <p:nvPr userDrawn="1"/>
        </p:nvSpPr>
        <p:spPr>
          <a:xfrm>
            <a:off x="-1" y="6704160"/>
            <a:ext cx="12191999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D3A6A3E-8350-4459-B8CC-EAD99A470244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9" title="Gráfico de Sobreposição">
            <a:extLst>
              <a:ext uri="{FF2B5EF4-FFF2-40B4-BE49-F238E27FC236}">
                <a16:creationId xmlns:a16="http://schemas.microsoft.com/office/drawing/2014/main" id="{116BA484-94A7-491B-8880-A549E58F3024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9" name="Retângulo 8" title="Gráfico de Sobreposição">
            <a:extLst>
              <a:ext uri="{FF2B5EF4-FFF2-40B4-BE49-F238E27FC236}">
                <a16:creationId xmlns:a16="http://schemas.microsoft.com/office/drawing/2014/main" id="{C7502B15-7A29-47F1-B4E2-978F0C462B12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EF8196B-825A-4D0A-BFD3-FE474A8D0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89" y="580702"/>
            <a:ext cx="1346855" cy="5196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Opção de Capa da Apresentação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61788227-A423-4EF0-AD07-12996A738B02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BA9D355-57CC-4CE6-BAD3-D2C3735E3850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 descr="Elemento Gráfico do Título da Capa (Mova-me)">
            <a:extLst>
              <a:ext uri="{FF2B5EF4-FFF2-40B4-BE49-F238E27FC236}">
                <a16:creationId xmlns:a16="http://schemas.microsoft.com/office/drawing/2014/main" id="{22DB2211-43FB-4DED-A78D-B675BA45FB49}"/>
              </a:ext>
            </a:extLst>
          </p:cNvPr>
          <p:cNvSpPr/>
          <p:nvPr userDrawn="1"/>
        </p:nvSpPr>
        <p:spPr>
          <a:xfrm>
            <a:off x="2143138" y="1038995"/>
            <a:ext cx="399819" cy="40610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grpSp>
        <p:nvGrpSpPr>
          <p:cNvPr id="21" name="Grupo 20" descr="Elemento Gráfico do Título da Capa (Mova-me)">
            <a:extLst>
              <a:ext uri="{FF2B5EF4-FFF2-40B4-BE49-F238E27FC236}">
                <a16:creationId xmlns:a16="http://schemas.microsoft.com/office/drawing/2014/main" id="{AD95DECB-9715-4C50-BF9D-619FD8182B17}"/>
              </a:ext>
            </a:extLst>
          </p:cNvPr>
          <p:cNvGrpSpPr/>
          <p:nvPr userDrawn="1"/>
        </p:nvGrpSpPr>
        <p:grpSpPr>
          <a:xfrm>
            <a:off x="3752763" y="2652121"/>
            <a:ext cx="1022532" cy="1022532"/>
            <a:chOff x="3775686" y="2602347"/>
            <a:chExt cx="1022532" cy="102253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44883B-F11E-41B5-9FEB-ED560A239A0E}"/>
                </a:ext>
              </a:extLst>
            </p:cNvPr>
            <p:cNvSpPr/>
            <p:nvPr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712D12-C314-4A6A-9003-E94F4CC995C4}"/>
                </a:ext>
              </a:extLst>
            </p:cNvPr>
            <p:cNvSpPr/>
            <p:nvPr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grpSp>
        <p:nvGrpSpPr>
          <p:cNvPr id="26" name="Grupo 25" descr="Elemento Gráfico do Título da Capa (Gire-me)">
            <a:extLst>
              <a:ext uri="{FF2B5EF4-FFF2-40B4-BE49-F238E27FC236}">
                <a16:creationId xmlns:a16="http://schemas.microsoft.com/office/drawing/2014/main" id="{4CDDFE0A-CF92-4F5D-9A01-CDE02D1D5B61}"/>
              </a:ext>
            </a:extLst>
          </p:cNvPr>
          <p:cNvGrpSpPr/>
          <p:nvPr userDrawn="1"/>
        </p:nvGrpSpPr>
        <p:grpSpPr>
          <a:xfrm>
            <a:off x="1952144" y="833521"/>
            <a:ext cx="2678654" cy="2720745"/>
            <a:chOff x="1952144" y="833521"/>
            <a:chExt cx="2678654" cy="272074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218AD4-04AC-496E-81D4-3E9AB3797536}"/>
                </a:ext>
              </a:extLst>
            </p:cNvPr>
            <p:cNvSpPr/>
            <p:nvPr/>
          </p:nvSpPr>
          <p:spPr>
            <a:xfrm>
              <a:off x="1952144" y="833521"/>
              <a:ext cx="2678654" cy="2720745"/>
            </a:xfrm>
            <a:prstGeom prst="ellipse">
              <a:avLst/>
            </a:prstGeom>
            <a:noFill/>
            <a:ln w="111125">
              <a:solidFill>
                <a:schemeClr val="bg1">
                  <a:alpha val="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-BR" noProof="0" dirty="0"/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C4E3872F-2849-4F1E-AA5C-000A13FFE98A}"/>
                </a:ext>
              </a:extLst>
            </p:cNvPr>
            <p:cNvCxnSpPr>
              <a:cxnSpLocks/>
            </p:cNvCxnSpPr>
            <p:nvPr/>
          </p:nvCxnSpPr>
          <p:spPr>
            <a:xfrm>
              <a:off x="2125238" y="1027660"/>
              <a:ext cx="2332466" cy="2332466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98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9" title="Gráfico de Sobreposição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Retângulo 20" title="Gráfico de Sobreposição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estilo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2CF4172-29E1-4D30-904A-8BD5113C1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1DE6450-88E3-478B-8298-FD7C76A2FAB8}"/>
              </a:ext>
            </a:extLst>
          </p:cNvPr>
          <p:cNvSpPr/>
          <p:nvPr userDrawn="1"/>
        </p:nvSpPr>
        <p:spPr>
          <a:xfrm>
            <a:off x="2176606" y="2187602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530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 com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4">
            <a:extLst>
              <a:ext uri="{FF2B5EF4-FFF2-40B4-BE49-F238E27FC236}">
                <a16:creationId xmlns:a16="http://schemas.microsoft.com/office/drawing/2014/main" id="{EBC7E09B-F6F8-4471-974B-65A91E899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lIns="396000" rIns="0" rtlCol="0" anchor="ctr"/>
          <a:lstStyle>
            <a:lvl1pPr marL="0" indent="0" algn="l">
              <a:buNone/>
              <a:defRPr i="1"/>
            </a:lvl1pPr>
          </a:lstStyle>
          <a:p>
            <a:pPr rtl="0"/>
            <a:r>
              <a:rPr lang="pt-BR" noProof="0" dirty="0"/>
              <a:t>Insira ou Arraste e Solte sua Foto2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9" title="Gráfico de Sobreposição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Retângulo 20" title="Gráfico de Sobreposição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estilo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2CF4172-29E1-4D30-904A-8BD5113C1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7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82" y="1152000"/>
            <a:ext cx="10999767" cy="50392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E58A019-6601-4FFB-9A68-62887365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CA47B37-80B0-5A4F-BDC3-DE42D5B2D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6695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 dirty="0"/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23875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4282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282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6AC2DF-47CD-A743-A120-FBE75B801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7554" y="2412312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28" name="Espaço Reservado para Imagem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54734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55141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5141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E0F6BC-FBF2-3048-B833-616097390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8413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 dirty="0"/>
          </a:p>
        </p:txBody>
      </p:sp>
      <p:sp>
        <p:nvSpPr>
          <p:cNvPr id="29" name="Espaço Reservado para Imagem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5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860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860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B0310F-833E-864C-9FB7-B2B2A671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9272" y="2412312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30" name="Espaço Reservado para Imagem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164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168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168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06D597-BA39-4C4D-833F-CC0EE989B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0130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 dirty="0"/>
          </a:p>
        </p:txBody>
      </p:sp>
      <p:sp>
        <p:nvSpPr>
          <p:cNvPr id="31" name="Espaço Reservado para Imagem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4731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7717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47717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70DA538E-510B-4461-9710-1A6EAA4B8948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B47FA9C2-43A2-4271-ABC9-7BAD6464148D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8350FCD5-4151-44A8-917B-4D66C8F1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2" name="Espaço Reservado para Texto 4">
            <a:extLst>
              <a:ext uri="{FF2B5EF4-FFF2-40B4-BE49-F238E27FC236}">
                <a16:creationId xmlns:a16="http://schemas.microsoft.com/office/drawing/2014/main" id="{2D65EEF7-301B-486F-AC58-F8095230D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D27D67C-932D-4270-A0E5-6F1F9315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9424" y="3025950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987A1EC-DB2A-4AA3-8590-C488A6082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61124" y="2942103"/>
            <a:ext cx="154147" cy="15657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681" y="1152000"/>
            <a:ext cx="5400000" cy="50400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0318" y="1152525"/>
            <a:ext cx="5400000" cy="50387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CA7A7A7-C80D-4495-B14B-6296A75798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9A841D61-5F98-4EC4-B787-EB56150857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2C05FD31-A7DF-49EF-9D28-882C100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82" y="1152000"/>
            <a:ext cx="5400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682" y="1584000"/>
            <a:ext cx="5400000" cy="46080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0318" y="1584325"/>
            <a:ext cx="5400000" cy="46069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0318" y="1152525"/>
            <a:ext cx="5400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A35D8ED-2066-4E08-8401-49E9FAEFB9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60DB73A6-9F9E-4741-8EA1-ACBEE74D01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9BB8B9F0-A458-406A-93FD-B51037C0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481522-201F-4996-9579-5F11FA4F2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D944CE59-25C2-4E40-866A-15718DC5A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AEE8C60A-4B89-4ABC-BBDC-C6357412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C79C6B-1E44-4A07-A0FA-161D3AE6E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B871DF8-D19E-460F-92D7-165B9EBE2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700" y="1016000"/>
            <a:ext cx="6486481" cy="51089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681" y="3960000"/>
            <a:ext cx="4114800" cy="2164938"/>
          </a:xfrm>
        </p:spPr>
        <p:txBody>
          <a:bodyPr rtlCol="0"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1" y="1016000"/>
            <a:ext cx="4114800" cy="2744226"/>
          </a:xfrm>
        </p:spPr>
        <p:txBody>
          <a:bodyPr rtlCol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DB90D34-30D8-41A0-8277-15FABE7B4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1682" y="6320622"/>
            <a:ext cx="4114800" cy="226714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E3E9349-1106-4A24-B492-C0D854F00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9098FA49-168B-4F86-89CF-B8C8344F3316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15E1821-75EB-4FF2-8952-E1945C42D14F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Imagem 2" descr="Espaço Reservado para Imagem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92699" y="1"/>
            <a:ext cx="6486482" cy="6687110"/>
          </a:xfrm>
          <a:solidFill>
            <a:schemeClr val="tx1">
              <a:lumMod val="95000"/>
              <a:lumOff val="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F13AC73C-8104-4F0B-B04E-FB14DCFDB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681" y="3960000"/>
            <a:ext cx="4114800" cy="2164938"/>
          </a:xfrm>
        </p:spPr>
        <p:txBody>
          <a:bodyPr rtlCol="0"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9" y="1016000"/>
            <a:ext cx="4114801" cy="2744226"/>
          </a:xfrm>
        </p:spPr>
        <p:txBody>
          <a:bodyPr rtlCol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6306C0-C390-4360-B704-9B0A7311FF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333A53F-6548-4F5B-AAEE-2E862AEB1A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58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3369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1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30173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790D010-2852-DE49-BD36-340D6725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1925" y="2412312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20" name="Espaço Reservado para Imagem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509105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2253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2253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D02C68-EB7D-E044-99A9-658364A3B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7924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 dirty="0"/>
          </a:p>
        </p:txBody>
      </p:sp>
      <p:sp>
        <p:nvSpPr>
          <p:cNvPr id="21" name="Espaço Reservado para Imagem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8252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8252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62E1D-1D13-2B48-9F3B-CE31039D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63923" y="2412312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22" name="Espaço Reservado para Imagem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10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64251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64251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DD481DA-8671-472C-B2CF-B134EDAD7A5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0ACC5C2-09E7-4586-9B5F-3532B87B93D0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E54F41B-75D5-471F-9187-384BD10C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0E99A070-0D10-4FD0-959D-54B40AD04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777B06-12C0-49D3-A18F-49D1E0574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25080" y="2981545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128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30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655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821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912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2127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761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70F1-6F96-4468-A739-BEC7A28A3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029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Título vem aqui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72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Título vem aqui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17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 Opçã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5E3B0AD5-3645-8443-891F-C0E1D9763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7894" y="2284616"/>
            <a:ext cx="1471544" cy="1471544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63827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883177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883177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9B724A-B58C-CD4D-8980-C0DFE08B7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3613" y="2284616"/>
            <a:ext cx="1471544" cy="1471544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35" name="Espaço Reservado para Imagem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8368489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868896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868896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894D68-6E31-8646-BFD7-2C0D8C4C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9332" y="2284616"/>
            <a:ext cx="1471544" cy="1471544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6" name="Espaço Reservado para Imagem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1035420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20" name="Espaço Reservado para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9854615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54615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10" name="Espaço Reservado para Imagem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6330" y="0"/>
            <a:ext cx="4993814" cy="6760369"/>
          </a:xfrm>
          <a:solidFill>
            <a:schemeClr val="accent4">
              <a:lumMod val="50000"/>
            </a:schemeClr>
          </a:solidFill>
        </p:spPr>
        <p:txBody>
          <a:bodyPr lIns="0" tIns="1368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Insira ou Arraste e Solte sua Foto </a:t>
            </a:r>
            <a:br>
              <a:rPr lang="pt-BR" noProof="0" dirty="0"/>
            </a:br>
            <a:r>
              <a:rPr lang="pt-BR" noProof="0" dirty="0"/>
              <a:t>em seguida, Enviar para Trás para efeito de sobreposição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3149601"/>
            <a:ext cx="4993813" cy="3610768"/>
          </a:xfrm>
          <a:solidFill>
            <a:schemeClr val="tx1">
              <a:alpha val="70000"/>
            </a:schemeClr>
          </a:solidFill>
        </p:spPr>
        <p:txBody>
          <a:bodyPr rIns="252000" bIns="1188000"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estilo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5558599"/>
            <a:ext cx="4283297" cy="762024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D3E8CF-7C38-4321-A56A-49D7CA2A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7157" y="3025950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26A7FE8-1975-474D-B747-D7B028C1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7975FF3E-1E22-42B2-A043-163B207792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14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79571B2B-DE4E-494A-8C0A-567D1523D7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32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dirty="0"/>
              <a:t>Texto fictício vem aqui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6671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a Livre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2" name="Forma livre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3" name="Forma Livre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45411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Espaço Reservado para Imagem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1490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Espaço Reservado para Imagem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2125044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accent2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Tópico 01 vem aqui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Tópico 02 vem aqui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Imagem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9" name="Espaço Reservado para Imagem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905787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vre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3" name="Forma livre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Espaço Reservado para o Número do Slide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218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vre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7" name="Forma livre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8" name="Forma Livre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Espaço Reservado para o Número do Slide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2" name="Espaço Reservado para Imagem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Executivo 01</a:t>
            </a:r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Executivo 01</a:t>
            </a:r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Executivo 01</a:t>
            </a:r>
          </a:p>
        </p:txBody>
      </p:sp>
      <p:sp>
        <p:nvSpPr>
          <p:cNvPr id="33" name="Espaço Reservado para Conteúdo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4" name="Espaço Reservado para Conteúdo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Executivo 01</a:t>
            </a:r>
          </a:p>
        </p:txBody>
      </p:sp>
    </p:spTree>
    <p:extLst>
      <p:ext uri="{BB962C8B-B14F-4D97-AF65-F5344CB8AC3E}">
        <p14:creationId xmlns:p14="http://schemas.microsoft.com/office/powerpoint/2010/main" val="3929094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pt-BR" noProof="0" dirty="0"/>
              <a:t>URL do site vem aqui</a:t>
            </a:r>
          </a:p>
        </p:txBody>
      </p:sp>
      <p:pic>
        <p:nvPicPr>
          <p:cNvPr id="17" name="Gráfico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áfico 17" descr="Rede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15511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do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áfico 19" descr="Rede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22" name="Espaço Reservado para Texto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t-BR" noProof="0" dirty="0"/>
              <a:t>URL do site vem aqui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52619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Título vem aqui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2479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4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9D5DB0A-C96D-4B82-95B6-E7A7B8E6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B6D532F9-49C3-47DF-8512-474441940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14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318F5508-636D-4B8E-B220-493139AF23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32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spaço Reservado para Imagem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6330" y="0"/>
            <a:ext cx="4993814" cy="6760369"/>
          </a:xfrm>
          <a:solidFill>
            <a:schemeClr val="accent4">
              <a:lumMod val="50000"/>
            </a:schemeClr>
          </a:solidFill>
        </p:spPr>
        <p:txBody>
          <a:bodyPr lIns="0" tIns="1368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Insira ou Arraste e Solte sua Foto </a:t>
            </a:r>
            <a:br>
              <a:rPr lang="pt-BR" noProof="0" dirty="0"/>
            </a:br>
            <a:r>
              <a:rPr lang="pt-BR" noProof="0" dirty="0"/>
              <a:t>em seguida, Enviar para Trás para efeito de sobreposição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3149601"/>
            <a:ext cx="4993813" cy="3610768"/>
          </a:xfrm>
          <a:solidFill>
            <a:schemeClr val="tx1">
              <a:alpha val="70000"/>
            </a:schemeClr>
          </a:solidFill>
        </p:spPr>
        <p:txBody>
          <a:bodyPr rIns="252000" bIns="1188000"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estilo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5558599"/>
            <a:ext cx="4283297" cy="762024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0CA185-E043-470F-95CF-875B22903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1332" y="773488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23" name="Espaço Reservado para Imagem 15">
            <a:extLst>
              <a:ext uri="{FF2B5EF4-FFF2-40B4-BE49-F238E27FC236}">
                <a16:creationId xmlns:a16="http://schemas.microsoft.com/office/drawing/2014/main" id="{B284336B-BAAE-481C-8386-97B014DFC43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985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24" name="Espaço Reservado para Texto 8">
            <a:extLst>
              <a:ext uri="{FF2B5EF4-FFF2-40B4-BE49-F238E27FC236}">
                <a16:creationId xmlns:a16="http://schemas.microsoft.com/office/drawing/2014/main" id="{CFDB63C1-8C36-4108-975B-33B0DBB80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8919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A75A12D0-6487-4916-9346-CEBAF2AF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8919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A887C7-02BE-4F5E-8DCF-A46A0C580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32191" y="773488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 dirty="0"/>
          </a:p>
        </p:txBody>
      </p:sp>
      <p:sp>
        <p:nvSpPr>
          <p:cNvPr id="27" name="Espaço Reservado para Imagem 15">
            <a:extLst>
              <a:ext uri="{FF2B5EF4-FFF2-40B4-BE49-F238E27FC236}">
                <a16:creationId xmlns:a16="http://schemas.microsoft.com/office/drawing/2014/main" id="{B5A932A2-E3A1-45CA-994D-EEDA802E0EAD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5293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28" name="Espaço Reservado para Texto 8">
            <a:extLst>
              <a:ext uri="{FF2B5EF4-FFF2-40B4-BE49-F238E27FC236}">
                <a16:creationId xmlns:a16="http://schemas.microsoft.com/office/drawing/2014/main" id="{BBCF784F-456C-4904-BC40-A4B0A58C64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29778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2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673EE3E7-3A9B-466C-9FD3-98D33887F4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29778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D0F7D1-0D65-4376-B381-E7B5C5F9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0354" y="3771131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37" name="Espaço Reservado para Imagem 15">
            <a:extLst>
              <a:ext uri="{FF2B5EF4-FFF2-40B4-BE49-F238E27FC236}">
                <a16:creationId xmlns:a16="http://schemas.microsoft.com/office/drawing/2014/main" id="{FB596127-06BD-4C58-8ACA-B5598699CDC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975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38" name="Espaço Reservado para Texto 8">
            <a:extLst>
              <a:ext uri="{FF2B5EF4-FFF2-40B4-BE49-F238E27FC236}">
                <a16:creationId xmlns:a16="http://schemas.microsoft.com/office/drawing/2014/main" id="{9D601562-9249-47A2-9550-804AE9F10F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989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3</a:t>
            </a:r>
          </a:p>
        </p:txBody>
      </p:sp>
      <p:sp>
        <p:nvSpPr>
          <p:cNvPr id="39" name="Espaço Reservado para Texto 10">
            <a:extLst>
              <a:ext uri="{FF2B5EF4-FFF2-40B4-BE49-F238E27FC236}">
                <a16:creationId xmlns:a16="http://schemas.microsoft.com/office/drawing/2014/main" id="{F8B9D875-2C45-4EDA-9273-6A61CA99C8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989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02406B-416D-47F8-A75D-831B8879A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31213" y="3771131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41" name="Espaço Reservado para Imagem 15">
            <a:extLst>
              <a:ext uri="{FF2B5EF4-FFF2-40B4-BE49-F238E27FC236}">
                <a16:creationId xmlns:a16="http://schemas.microsoft.com/office/drawing/2014/main" id="{52443373-B630-41A4-AD86-A84619AC81F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5283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42" name="Espaço Reservado para Texto 8">
            <a:extLst>
              <a:ext uri="{FF2B5EF4-FFF2-40B4-BE49-F238E27FC236}">
                <a16:creationId xmlns:a16="http://schemas.microsoft.com/office/drawing/2014/main" id="{6BDB8BBD-CC0D-49EF-B446-80DF35EDE4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297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Marcador 4</a:t>
            </a:r>
          </a:p>
        </p:txBody>
      </p:sp>
      <p:sp>
        <p:nvSpPr>
          <p:cNvPr id="43" name="Espaço Reservado para Texto 10">
            <a:extLst>
              <a:ext uri="{FF2B5EF4-FFF2-40B4-BE49-F238E27FC236}">
                <a16:creationId xmlns:a16="http://schemas.microsoft.com/office/drawing/2014/main" id="{A277C0EF-3DAB-495B-AA7A-69450D86197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297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1008A4-54EE-4B43-9BCF-279C5CEA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39289" y="3753131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D3F08B-8063-4DB3-9FBB-D9B9215CB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93206" y="1345564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240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a Livre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20" name="Forma Livre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t-BR" noProof="0" dirty="0"/>
              </a:p>
            </p:txBody>
          </p:sp>
        </p:grpSp>
      </p:grp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63593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a Livre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5" name="Forma livre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6" name="Forma Livre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5927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a Livre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0" name="Forma livre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07192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a Livre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3" name="Forma livre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4" name="Forma Livre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9" name="Espaço reservado para conteúdo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2045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Imagem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4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a livre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3" name="Forma Livre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5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4965CF9A-6F29-4DC3-B1BB-34A23DB8E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167" y="799242"/>
            <a:ext cx="10705833" cy="6195852"/>
          </a:xfrm>
          <a:prstGeom prst="rect">
            <a:avLst/>
          </a:prstGeom>
        </p:spPr>
      </p:pic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B6D532F9-49C3-47DF-8512-474441940275}"/>
              </a:ext>
            </a:extLst>
          </p:cNvPr>
          <p:cNvCxnSpPr>
            <a:cxnSpLocks/>
          </p:cNvCxnSpPr>
          <p:nvPr userDrawn="1"/>
        </p:nvCxnSpPr>
        <p:spPr>
          <a:xfrm>
            <a:off x="5450144" y="1230900"/>
            <a:ext cx="0" cy="5472319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318F5508-636D-4B8E-B220-493139AF2313}"/>
              </a:ext>
            </a:extLst>
          </p:cNvPr>
          <p:cNvCxnSpPr>
            <a:cxnSpLocks/>
          </p:cNvCxnSpPr>
          <p:nvPr userDrawn="1"/>
        </p:nvCxnSpPr>
        <p:spPr>
          <a:xfrm>
            <a:off x="441324" y="1230900"/>
            <a:ext cx="0" cy="5472319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1288050"/>
            <a:ext cx="4993813" cy="5472319"/>
          </a:xfrm>
          <a:solidFill>
            <a:schemeClr val="tx1">
              <a:alpha val="70000"/>
            </a:schemeClr>
          </a:solidFill>
        </p:spPr>
        <p:txBody>
          <a:bodyPr tIns="288000" rIns="252000" bIns="1188000" rtlCol="0" anchor="t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estilo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2971788"/>
            <a:ext cx="4283297" cy="474448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 userDrawn="1"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32" name="Espaço Reservado para Imagem 10">
            <a:extLst>
              <a:ext uri="{FF2B5EF4-FFF2-40B4-BE49-F238E27FC236}">
                <a16:creationId xmlns:a16="http://schemas.microsoft.com/office/drawing/2014/main" id="{3F940399-0EA2-4F26-93EA-6EF93D869CE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488111" y="1288050"/>
            <a:ext cx="5703889" cy="4320000"/>
          </a:xfrm>
          <a:solidFill>
            <a:schemeClr val="tx1"/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Insira ou Arraste e Solte o Design de sua Tela aqui</a:t>
            </a:r>
          </a:p>
        </p:txBody>
      </p:sp>
      <p:sp>
        <p:nvSpPr>
          <p:cNvPr id="33" name="Espaço Reservado para Conteúdo 2">
            <a:extLst>
              <a:ext uri="{FF2B5EF4-FFF2-40B4-BE49-F238E27FC236}">
                <a16:creationId xmlns:a16="http://schemas.microsoft.com/office/drawing/2014/main" id="{3DD41659-75CD-4A77-8E99-4A04870C7FE0}"/>
              </a:ext>
            </a:extLst>
          </p:cNvPr>
          <p:cNvSpPr>
            <a:spLocks noGrp="1"/>
          </p:cNvSpPr>
          <p:nvPr userDrawn="1">
            <p:ph idx="52"/>
          </p:nvPr>
        </p:nvSpPr>
        <p:spPr>
          <a:xfrm>
            <a:off x="890787" y="3639469"/>
            <a:ext cx="4283297" cy="18000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1688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de Números Gran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E124F1-8800-42C8-84AC-ADC1E7ED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5E0BC414-34B2-428E-A2A3-9A58656198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3552ADA-7D42-4A8D-A7EE-45243B6880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49527026-8CF5-41F5-92D1-B7C6EF5B8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682" y="1008000"/>
            <a:ext cx="9974243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de Números Gran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dirty="0">
                <a:solidFill>
                  <a:schemeClr val="lt1"/>
                </a:solidFill>
              </a:defRPr>
            </a:lvl1pPr>
          </a:lstStyle>
          <a:p>
            <a:pPr marL="0" lvl="0" algn="ctr" rtl="0"/>
            <a:r>
              <a:rPr lang="pt-BR" noProof="0" dirty="0"/>
              <a:t>Cabeçalho da Seção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dirty="0">
                <a:solidFill>
                  <a:schemeClr val="lt1"/>
                </a:solidFill>
              </a:defRPr>
            </a:lvl1pPr>
          </a:lstStyle>
          <a:p>
            <a:pPr marL="0" lvl="0" algn="ctr" rtl="0"/>
            <a:r>
              <a:rPr lang="pt-BR" noProof="0" dirty="0"/>
              <a:t>Cabeçalho da Seção</a:t>
            </a:r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dirty="0"/>
            </a:lvl1pPr>
          </a:lstStyle>
          <a:p>
            <a:pPr marL="266700" lvl="0" indent="-266700" algn="ctr" rtl="0"/>
            <a:r>
              <a:rPr lang="pt-BR" noProof="0" dirty="0"/>
              <a:t>Cabeçalho da Seção</a:t>
            </a:r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130F96C7-098F-4133-9155-82499E25F7EC}"/>
              </a:ext>
            </a:extLst>
          </p:cNvPr>
          <p:cNvSpPr/>
          <p:nvPr userDrawn="1"/>
        </p:nvSpPr>
        <p:spPr>
          <a:xfrm>
            <a:off x="4123560" y="2671832"/>
            <a:ext cx="646927" cy="2190705"/>
          </a:xfrm>
          <a:custGeom>
            <a:avLst/>
            <a:gdLst>
              <a:gd name="connsiteX0" fmla="*/ 348641 w 646927"/>
              <a:gd name="connsiteY0" fmla="*/ 0 h 2190705"/>
              <a:gd name="connsiteX1" fmla="*/ 384533 w 646927"/>
              <a:gd name="connsiteY1" fmla="*/ 59080 h 2190705"/>
              <a:gd name="connsiteX2" fmla="*/ 646927 w 646927"/>
              <a:gd name="connsiteY2" fmla="*/ 1095353 h 2190705"/>
              <a:gd name="connsiteX3" fmla="*/ 384533 w 646927"/>
              <a:gd name="connsiteY3" fmla="*/ 2131626 h 2190705"/>
              <a:gd name="connsiteX4" fmla="*/ 348642 w 646927"/>
              <a:gd name="connsiteY4" fmla="*/ 2190705 h 2190705"/>
              <a:gd name="connsiteX5" fmla="*/ 324877 w 646927"/>
              <a:gd name="connsiteY5" fmla="*/ 2158925 h 2190705"/>
              <a:gd name="connsiteX6" fmla="*/ 0 w 646927"/>
              <a:gd name="connsiteY6" fmla="*/ 1095352 h 2190705"/>
              <a:gd name="connsiteX7" fmla="*/ 324877 w 646927"/>
              <a:gd name="connsiteY7" fmla="*/ 31780 h 219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927" h="2190705">
                <a:moveTo>
                  <a:pt x="348641" y="0"/>
                </a:moveTo>
                <a:lnTo>
                  <a:pt x="384533" y="59080"/>
                </a:lnTo>
                <a:cubicBezTo>
                  <a:pt x="551874" y="367126"/>
                  <a:pt x="646927" y="720139"/>
                  <a:pt x="646927" y="1095353"/>
                </a:cubicBezTo>
                <a:cubicBezTo>
                  <a:pt x="646927" y="1470567"/>
                  <a:pt x="551874" y="1823580"/>
                  <a:pt x="384533" y="2131626"/>
                </a:cubicBezTo>
                <a:lnTo>
                  <a:pt x="348642" y="2190705"/>
                </a:lnTo>
                <a:lnTo>
                  <a:pt x="324877" y="2158925"/>
                </a:lnTo>
                <a:cubicBezTo>
                  <a:pt x="119767" y="1855322"/>
                  <a:pt x="0" y="1489323"/>
                  <a:pt x="0" y="1095352"/>
                </a:cubicBezTo>
                <a:cubicBezTo>
                  <a:pt x="0" y="701381"/>
                  <a:pt x="119767" y="335383"/>
                  <a:pt x="324877" y="3178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266700" lvl="0" indent="-26670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846AA56D-F7DE-4D68-A178-7B35A0A68A2C}"/>
              </a:ext>
            </a:extLst>
          </p:cNvPr>
          <p:cNvSpPr/>
          <p:nvPr userDrawn="1"/>
        </p:nvSpPr>
        <p:spPr>
          <a:xfrm>
            <a:off x="7445617" y="2900739"/>
            <a:ext cx="473084" cy="1732886"/>
          </a:xfrm>
          <a:custGeom>
            <a:avLst/>
            <a:gdLst>
              <a:gd name="connsiteX0" fmla="*/ 262899 w 473084"/>
              <a:gd name="connsiteY0" fmla="*/ 0 h 1732886"/>
              <a:gd name="connsiteX1" fmla="*/ 323595 w 473084"/>
              <a:gd name="connsiteY1" fmla="*/ 125997 h 1732886"/>
              <a:gd name="connsiteX2" fmla="*/ 473084 w 473084"/>
              <a:gd name="connsiteY2" fmla="*/ 866443 h 1732886"/>
              <a:gd name="connsiteX3" fmla="*/ 323595 w 473084"/>
              <a:gd name="connsiteY3" fmla="*/ 1606889 h 1732886"/>
              <a:gd name="connsiteX4" fmla="*/ 262899 w 473084"/>
              <a:gd name="connsiteY4" fmla="*/ 1732886 h 1732886"/>
              <a:gd name="connsiteX5" fmla="*/ 188298 w 473084"/>
              <a:gd name="connsiteY5" fmla="*/ 1610089 h 1732886"/>
              <a:gd name="connsiteX6" fmla="*/ 0 w 473084"/>
              <a:gd name="connsiteY6" fmla="*/ 866443 h 1732886"/>
              <a:gd name="connsiteX7" fmla="*/ 188298 w 473084"/>
              <a:gd name="connsiteY7" fmla="*/ 122798 h 17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084" h="1732886">
                <a:moveTo>
                  <a:pt x="262899" y="0"/>
                </a:moveTo>
                <a:lnTo>
                  <a:pt x="323595" y="125997"/>
                </a:lnTo>
                <a:cubicBezTo>
                  <a:pt x="419855" y="353581"/>
                  <a:pt x="473084" y="603796"/>
                  <a:pt x="473084" y="866443"/>
                </a:cubicBezTo>
                <a:cubicBezTo>
                  <a:pt x="473084" y="1129091"/>
                  <a:pt x="419855" y="1379306"/>
                  <a:pt x="323595" y="1606889"/>
                </a:cubicBezTo>
                <a:lnTo>
                  <a:pt x="262899" y="1732886"/>
                </a:lnTo>
                <a:lnTo>
                  <a:pt x="188298" y="1610089"/>
                </a:lnTo>
                <a:cubicBezTo>
                  <a:pt x="68212" y="1389030"/>
                  <a:pt x="0" y="1135702"/>
                  <a:pt x="0" y="866443"/>
                </a:cubicBezTo>
                <a:cubicBezTo>
                  <a:pt x="0" y="597184"/>
                  <a:pt x="68212" y="343856"/>
                  <a:pt x="188298" y="122798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266700" lvl="0" indent="-26670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0913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da Seção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0913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2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da Seção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0913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3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da Seção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E60A3F-C4C6-4B36-95C8-D6B9BFEA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773C13C2-0AB1-4148-839D-5541DF3B6FA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D3335684-35F6-427A-9110-6965E7EACD9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7968EE05-411F-4127-9247-9A4C13FA0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184B85-CF0D-4108-84D1-D399A7A65D56}"/>
              </a:ext>
            </a:extLst>
          </p:cNvPr>
          <p:cNvSpPr/>
          <p:nvPr userDrawn="1"/>
        </p:nvSpPr>
        <p:spPr>
          <a:xfrm>
            <a:off x="7431629" y="3729282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16725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169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14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14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08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C5FA8FA-BF7A-4B3E-8DB9-5EC31D50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FE0CE7-9A60-466A-9250-F9584A52198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35506C98-179A-4BE0-854E-C0F1796375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CB6CB7A4-3F87-40B5-90E8-CDBE273668A3}"/>
              </a:ext>
            </a:extLst>
          </p:cNvPr>
          <p:cNvSpPr/>
          <p:nvPr userDrawn="1"/>
        </p:nvSpPr>
        <p:spPr>
          <a:xfrm>
            <a:off x="11580000" y="6704160"/>
            <a:ext cx="612000" cy="153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590B2D3-A5A2-4560-AC65-2077AE62E3C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349" y="162707"/>
            <a:ext cx="1308679" cy="504924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82" y="1152000"/>
            <a:ext cx="10999767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FDBAFA2-F5E0-42BB-B15D-53BACE961ED2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84" r:id="rId5"/>
    <p:sldLayoutId id="214748368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3" r:id="rId14"/>
    <p:sldLayoutId id="2147483675" r:id="rId15"/>
    <p:sldLayoutId id="2147483679" r:id="rId16"/>
    <p:sldLayoutId id="2147483680" r:id="rId17"/>
    <p:sldLayoutId id="2147483682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710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página </a:t>
            </a:r>
            <a:fld id="{19B51A1E-902D-48AF-9020-955120F399B6}" type="slidenum">
              <a:rPr lang="pt-BR" b="1" i="1" noProof="0" smtClean="0"/>
              <a:pPr rtl="0"/>
              <a:t>‹nº›</a:t>
            </a:fld>
            <a:endParaRPr lang="pt-BR" b="1" i="1" noProof="0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13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302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www.microsoft.com/en-u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Letreiro digital à noite">
            <a:extLst>
              <a:ext uri="{FF2B5EF4-FFF2-40B4-BE49-F238E27FC236}">
                <a16:creationId xmlns:a16="http://schemas.microsoft.com/office/drawing/2014/main" id="{158A29DA-889A-405F-9EBC-17F0179D75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tângulo 6" title="Gráfico de Sobreposição">
            <a:extLst>
              <a:ext uri="{FF2B5EF4-FFF2-40B4-BE49-F238E27FC236}">
                <a16:creationId xmlns:a16="http://schemas.microsoft.com/office/drawing/2014/main" id="{A0B8B412-7962-44AD-8293-75C5384B789A}"/>
              </a:ext>
            </a:extLst>
          </p:cNvPr>
          <p:cNvSpPr/>
          <p:nvPr/>
        </p:nvSpPr>
        <p:spPr bwMode="ltGray">
          <a:xfrm>
            <a:off x="445585" y="3784332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B4E65B-AD78-4F8E-AF3D-775924565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609" y="4098009"/>
            <a:ext cx="5661800" cy="1066755"/>
          </a:xfrm>
        </p:spPr>
        <p:txBody>
          <a:bodyPr rtlCol="0"/>
          <a:lstStyle/>
          <a:p>
            <a:pPr algn="ctr" rtl="0"/>
            <a:r>
              <a:rPr lang="pt-BR" sz="3600" dirty="0"/>
              <a:t>“Livrai-nos dos produtos estrangeiros”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64A9BB-6E23-4A5F-9B9E-D9C953E9F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091" y="5218268"/>
            <a:ext cx="5167824" cy="212282"/>
          </a:xfrm>
        </p:spPr>
        <p:txBody>
          <a:bodyPr rtlCol="0"/>
          <a:lstStyle/>
          <a:p>
            <a:pPr algn="ctr" rtl="0"/>
            <a:r>
              <a:rPr lang="pt-BR" dirty="0"/>
              <a:t>Protecionismo e comercio</a:t>
            </a:r>
            <a:endParaRPr lang="pt-BR" noProof="1"/>
          </a:p>
        </p:txBody>
      </p:sp>
      <p:cxnSp>
        <p:nvCxnSpPr>
          <p:cNvPr id="15" name="Conector Reto 14" descr="elemento decorativo">
            <a:extLst>
              <a:ext uri="{FF2B5EF4-FFF2-40B4-BE49-F238E27FC236}">
                <a16:creationId xmlns:a16="http://schemas.microsoft.com/office/drawing/2014/main" id="{EDBD2E0D-D8D7-4940-9A82-1ACDAD32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 descr="elemento decorativo">
            <a:extLst>
              <a:ext uri="{FF2B5EF4-FFF2-40B4-BE49-F238E27FC236}">
                <a16:creationId xmlns:a16="http://schemas.microsoft.com/office/drawing/2014/main" id="{26658F5F-1D95-45C0-BA5E-84A608B4A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1325" y="0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or que o protecionismo atravanca o progresso - Instituto Liberal">
            <a:extLst>
              <a:ext uri="{FF2B5EF4-FFF2-40B4-BE49-F238E27FC236}">
                <a16:creationId xmlns:a16="http://schemas.microsoft.com/office/drawing/2014/main" id="{1433AB30-22D1-42DE-9DAB-A37BCDF2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9" y="172586"/>
            <a:ext cx="5699202" cy="3697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31D7835-3BEF-4AA2-A8B9-3C88DCE6BE86}"/>
              </a:ext>
            </a:extLst>
          </p:cNvPr>
          <p:cNvSpPr txBox="1"/>
          <p:nvPr/>
        </p:nvSpPr>
        <p:spPr>
          <a:xfrm>
            <a:off x="1204153" y="5823542"/>
            <a:ext cx="4432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Daniel Augusto de Jesus Rodrigues</a:t>
            </a:r>
          </a:p>
        </p:txBody>
      </p:sp>
    </p:spTree>
    <p:extLst>
      <p:ext uri="{BB962C8B-B14F-4D97-AF65-F5344CB8AC3E}">
        <p14:creationId xmlns:p14="http://schemas.microsoft.com/office/powerpoint/2010/main" val="377040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dam Smith - saiba mais sobre o &quot;pai&quot; do liberalismo">
            <a:extLst>
              <a:ext uri="{FF2B5EF4-FFF2-40B4-BE49-F238E27FC236}">
                <a16:creationId xmlns:a16="http://schemas.microsoft.com/office/drawing/2014/main" id="{CE252FA3-7DED-41AC-B1EB-9FE6A9F5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5" y="0"/>
            <a:ext cx="4525108" cy="67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7AA149A1-86DA-4D55-A81D-D481EA01260B}"/>
              </a:ext>
            </a:extLst>
          </p:cNvPr>
          <p:cNvSpPr txBox="1">
            <a:spLocks/>
          </p:cNvSpPr>
          <p:nvPr/>
        </p:nvSpPr>
        <p:spPr>
          <a:xfrm>
            <a:off x="1636643" y="103174"/>
            <a:ext cx="10197548" cy="9011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dirty="0">
                <a:solidFill>
                  <a:schemeClr val="tx1"/>
                </a:solidFill>
              </a:rPr>
              <a:t>ADAM SMITH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99387BA-B4C6-48BE-8F06-9C693AD676F9}"/>
              </a:ext>
            </a:extLst>
          </p:cNvPr>
          <p:cNvSpPr txBox="1"/>
          <p:nvPr/>
        </p:nvSpPr>
        <p:spPr>
          <a:xfrm>
            <a:off x="6735417" y="1791952"/>
            <a:ext cx="532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No século XVIII, 	Adam Smith discordou desse pensamento de Thomas Mun.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6BCEE12-E235-4472-A6C0-DECB67000A1C}"/>
              </a:ext>
            </a:extLst>
          </p:cNvPr>
          <p:cNvSpPr/>
          <p:nvPr/>
        </p:nvSpPr>
        <p:spPr>
          <a:xfrm>
            <a:off x="9266582" y="2744606"/>
            <a:ext cx="132521" cy="132522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18106FB2-B8DE-4B34-8390-6B42C78320A3}"/>
              </a:ext>
            </a:extLst>
          </p:cNvPr>
          <p:cNvSpPr/>
          <p:nvPr/>
        </p:nvSpPr>
        <p:spPr>
          <a:xfrm>
            <a:off x="9266581" y="2968885"/>
            <a:ext cx="132521" cy="132522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69F9689-2A94-44F7-BF58-79B4297E3041}"/>
              </a:ext>
            </a:extLst>
          </p:cNvPr>
          <p:cNvSpPr/>
          <p:nvPr/>
        </p:nvSpPr>
        <p:spPr>
          <a:xfrm>
            <a:off x="9266580" y="3193164"/>
            <a:ext cx="132521" cy="132522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5D4D576-CA17-4242-B63D-1BC8923C2440}"/>
              </a:ext>
            </a:extLst>
          </p:cNvPr>
          <p:cNvSpPr txBox="1"/>
          <p:nvPr/>
        </p:nvSpPr>
        <p:spPr>
          <a:xfrm>
            <a:off x="6735417" y="3570454"/>
            <a:ext cx="5327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Como disse no livro “As riquezas das Nações”, o mais importante não é a riqueza de cada nação, mas de todas nações.</a:t>
            </a:r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dam Smith - saiba mais sobre o &quot;pai&quot; do liberalismo">
            <a:extLst>
              <a:ext uri="{FF2B5EF4-FFF2-40B4-BE49-F238E27FC236}">
                <a16:creationId xmlns:a16="http://schemas.microsoft.com/office/drawing/2014/main" id="{CE252FA3-7DED-41AC-B1EB-9FE6A9F5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5" y="0"/>
            <a:ext cx="4525108" cy="67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7AA149A1-86DA-4D55-A81D-D481EA01260B}"/>
              </a:ext>
            </a:extLst>
          </p:cNvPr>
          <p:cNvSpPr txBox="1">
            <a:spLocks/>
          </p:cNvSpPr>
          <p:nvPr/>
        </p:nvSpPr>
        <p:spPr>
          <a:xfrm>
            <a:off x="1636643" y="103174"/>
            <a:ext cx="10197548" cy="9011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dirty="0">
                <a:solidFill>
                  <a:schemeClr val="tx1"/>
                </a:solidFill>
              </a:rPr>
              <a:t>ADAM SMITH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99387BA-B4C6-48BE-8F06-9C693AD676F9}"/>
              </a:ext>
            </a:extLst>
          </p:cNvPr>
          <p:cNvSpPr txBox="1"/>
          <p:nvPr/>
        </p:nvSpPr>
        <p:spPr>
          <a:xfrm>
            <a:off x="6735417" y="1791952"/>
            <a:ext cx="532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No século XVIII, 	Adam Smith discordou desse pensamento de Thomas Mun.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6BCEE12-E235-4472-A6C0-DECB67000A1C}"/>
              </a:ext>
            </a:extLst>
          </p:cNvPr>
          <p:cNvSpPr/>
          <p:nvPr/>
        </p:nvSpPr>
        <p:spPr>
          <a:xfrm>
            <a:off x="9266582" y="2744606"/>
            <a:ext cx="132521" cy="132522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18106FB2-B8DE-4B34-8390-6B42C78320A3}"/>
              </a:ext>
            </a:extLst>
          </p:cNvPr>
          <p:cNvSpPr/>
          <p:nvPr/>
        </p:nvSpPr>
        <p:spPr>
          <a:xfrm>
            <a:off x="9266581" y="2968885"/>
            <a:ext cx="132521" cy="132522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69F9689-2A94-44F7-BF58-79B4297E3041}"/>
              </a:ext>
            </a:extLst>
          </p:cNvPr>
          <p:cNvSpPr/>
          <p:nvPr/>
        </p:nvSpPr>
        <p:spPr>
          <a:xfrm>
            <a:off x="9266580" y="3193164"/>
            <a:ext cx="132521" cy="132522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5D4D576-CA17-4242-B63D-1BC8923C2440}"/>
              </a:ext>
            </a:extLst>
          </p:cNvPr>
          <p:cNvSpPr txBox="1"/>
          <p:nvPr/>
        </p:nvSpPr>
        <p:spPr>
          <a:xfrm>
            <a:off x="6735417" y="3570454"/>
            <a:ext cx="5327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Como disse no livro “As riquezas das Nações”, o mais importante não é a riqueza de cada nação, mas de todas nações.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963D4D-1082-4BC6-94A8-CA2709D1586B}"/>
              </a:ext>
            </a:extLst>
          </p:cNvPr>
          <p:cNvSpPr txBox="1"/>
          <p:nvPr/>
        </p:nvSpPr>
        <p:spPr>
          <a:xfrm>
            <a:off x="6624431" y="5380383"/>
            <a:ext cx="532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pPr algn="ctr"/>
            <a:r>
              <a:rPr lang="pt-BR" sz="3200" dirty="0">
                <a:latin typeface="Imprint MT Shadow" panose="04020605060303030202" pitchFamily="82" charset="0"/>
              </a:rPr>
              <a:t>Comercio Irrestrito</a:t>
            </a:r>
          </a:p>
        </p:txBody>
      </p:sp>
    </p:spTree>
    <p:extLst>
      <p:ext uri="{BB962C8B-B14F-4D97-AF65-F5344CB8AC3E}">
        <p14:creationId xmlns:p14="http://schemas.microsoft.com/office/powerpoint/2010/main" val="346906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D11CEB2-5C51-4C29-B32B-E23EF75D7B0F}"/>
              </a:ext>
            </a:extLst>
          </p:cNvPr>
          <p:cNvSpPr/>
          <p:nvPr/>
        </p:nvSpPr>
        <p:spPr>
          <a:xfrm>
            <a:off x="-1" y="410817"/>
            <a:ext cx="967409" cy="612250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6E56-AEFF-4342-AEC7-D21611216B7C}"/>
              </a:ext>
            </a:extLst>
          </p:cNvPr>
          <p:cNvSpPr/>
          <p:nvPr/>
        </p:nvSpPr>
        <p:spPr>
          <a:xfrm>
            <a:off x="11489635" y="6659218"/>
            <a:ext cx="702365" cy="198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7106E82-6D0F-44BB-B37D-2B0CFD24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6" y="106018"/>
            <a:ext cx="10515600" cy="1325563"/>
          </a:xfrm>
        </p:spPr>
        <p:txBody>
          <a:bodyPr/>
          <a:lstStyle/>
          <a:p>
            <a:r>
              <a:rPr lang="pt-BR" sz="4500" b="1" cap="all" spc="-15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Consequências ...</a:t>
            </a:r>
          </a:p>
        </p:txBody>
      </p:sp>
      <p:pic>
        <p:nvPicPr>
          <p:cNvPr id="1028" name="Picture 4" descr="▷ O que é MERCANTILISMO? - Definição, Características e Tipos!">
            <a:extLst>
              <a:ext uri="{FF2B5EF4-FFF2-40B4-BE49-F238E27FC236}">
                <a16:creationId xmlns:a16="http://schemas.microsoft.com/office/drawing/2014/main" id="{63B61DD8-EC12-4078-9D71-96F56578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4" y="1340502"/>
            <a:ext cx="3810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Desglobalização 4.0 : os robôs e legislação ambiental porão fim a  globalização? - Stylo Urbano">
            <a:extLst>
              <a:ext uri="{FF2B5EF4-FFF2-40B4-BE49-F238E27FC236}">
                <a16:creationId xmlns:a16="http://schemas.microsoft.com/office/drawing/2014/main" id="{FAF2B3DF-4537-4AEF-9992-F8A4E5DD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157005"/>
            <a:ext cx="4165324" cy="22719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incipais fatores para a escolha do transporte de carga internacional">
            <a:extLst>
              <a:ext uri="{FF2B5EF4-FFF2-40B4-BE49-F238E27FC236}">
                <a16:creationId xmlns:a16="http://schemas.microsoft.com/office/drawing/2014/main" id="{1516FDE3-9DAE-41BB-BAC1-993D41E6B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79" y="3769073"/>
            <a:ext cx="4466092" cy="2890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4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EB76-69B2-4835-B05E-A497E97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272360"/>
            <a:ext cx="10515600" cy="1325563"/>
          </a:xfrm>
        </p:spPr>
        <p:txBody>
          <a:bodyPr/>
          <a:lstStyle/>
          <a:p>
            <a:r>
              <a:rPr lang="pt-BR" sz="4500" b="1" cap="all" spc="-150" dirty="0">
                <a:solidFill>
                  <a:schemeClr val="tx1"/>
                </a:solidFill>
              </a:rPr>
              <a:t>Protecionismo atualmente ...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6E56-AEFF-4342-AEC7-D21611216B7C}"/>
              </a:ext>
            </a:extLst>
          </p:cNvPr>
          <p:cNvSpPr/>
          <p:nvPr/>
        </p:nvSpPr>
        <p:spPr>
          <a:xfrm>
            <a:off x="11489635" y="6659218"/>
            <a:ext cx="702365" cy="198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71E0FE-D96A-4D67-B820-14ECBC9BEE8E}"/>
              </a:ext>
            </a:extLst>
          </p:cNvPr>
          <p:cNvSpPr txBox="1"/>
          <p:nvPr/>
        </p:nvSpPr>
        <p:spPr>
          <a:xfrm>
            <a:off x="997223" y="1367046"/>
            <a:ext cx="101975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Berlin Sans FB Demi" panose="020E0802020502020306" pitchFamily="34" charset="0"/>
              </a:rPr>
              <a:t>A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pesar que na economia o </a:t>
            </a:r>
            <a:r>
              <a:rPr lang="pt-BR" sz="2000" b="1" dirty="0">
                <a:latin typeface="Berlin Sans FB Demi" panose="020E0802020502020306" pitchFamily="34" charset="0"/>
              </a:rPr>
              <a:t>protecionismo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é comumente ligado a “antiglobalização”, várias ações ou políticas de determinados Estados ou organizações podem ser consideradas protecionistas, em menor ou maior grau.</a:t>
            </a:r>
          </a:p>
        </p:txBody>
      </p:sp>
    </p:spTree>
    <p:extLst>
      <p:ext uri="{BB962C8B-B14F-4D97-AF65-F5344CB8AC3E}">
        <p14:creationId xmlns:p14="http://schemas.microsoft.com/office/powerpoint/2010/main" val="248203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EB76-69B2-4835-B05E-A497E97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272360"/>
            <a:ext cx="10515600" cy="1325563"/>
          </a:xfrm>
        </p:spPr>
        <p:txBody>
          <a:bodyPr/>
          <a:lstStyle/>
          <a:p>
            <a:r>
              <a:rPr lang="pt-BR" sz="4500" b="1" cap="all" spc="-150" dirty="0">
                <a:solidFill>
                  <a:schemeClr val="tx1"/>
                </a:solidFill>
              </a:rPr>
              <a:t>Protecionismo atualmente ...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6E56-AEFF-4342-AEC7-D21611216B7C}"/>
              </a:ext>
            </a:extLst>
          </p:cNvPr>
          <p:cNvSpPr/>
          <p:nvPr/>
        </p:nvSpPr>
        <p:spPr>
          <a:xfrm>
            <a:off x="11489635" y="6659218"/>
            <a:ext cx="702365" cy="198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71E0FE-D96A-4D67-B820-14ECBC9BEE8E}"/>
              </a:ext>
            </a:extLst>
          </p:cNvPr>
          <p:cNvSpPr txBox="1"/>
          <p:nvPr/>
        </p:nvSpPr>
        <p:spPr>
          <a:xfrm>
            <a:off x="997223" y="1367046"/>
            <a:ext cx="101975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Berlin Sans FB Demi" panose="020E0802020502020306" pitchFamily="34" charset="0"/>
              </a:rPr>
              <a:t>A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pesar que na economia o </a:t>
            </a:r>
            <a:r>
              <a:rPr lang="pt-BR" sz="2000" b="1" dirty="0">
                <a:latin typeface="Berlin Sans FB Demi" panose="020E0802020502020306" pitchFamily="34" charset="0"/>
              </a:rPr>
              <a:t>protecionismo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é comumente ligado a “antiglobalização”, várias ações ou políticas de determinados Estados ou organizações podem ser consideradas protecionistas, em menor ou maior grau.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614E4A-FC25-4572-9E1E-F21B1D9FE9C7}"/>
              </a:ext>
            </a:extLst>
          </p:cNvPr>
          <p:cNvSpPr txBox="1"/>
          <p:nvPr/>
        </p:nvSpPr>
        <p:spPr>
          <a:xfrm>
            <a:off x="997223" y="2859364"/>
            <a:ext cx="10197549" cy="372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Proteção da tecnologia, patentes, conhecimentos técnicos e científicos;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Impedir investidores estrangeiros de assumirem o controle de empresas nacionais ou de participarem de certos eventos;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Legislação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anti-dumping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: o dumping é a prática das empresas que vendem para exportação a preços inferiores aos praticados no mercado interno. As leis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anti-dumping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são geralmente utilizadas para impor direitos aduaneiros aos exportadores estrangeiros;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Barreiras administrativas (normas ambientais, segurança eléctrica, etc.)</a:t>
            </a:r>
          </a:p>
        </p:txBody>
      </p:sp>
    </p:spTree>
    <p:extLst>
      <p:ext uri="{BB962C8B-B14F-4D97-AF65-F5344CB8AC3E}">
        <p14:creationId xmlns:p14="http://schemas.microsoft.com/office/powerpoint/2010/main" val="122293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danieljesus1125@usp.br</a:t>
            </a:r>
          </a:p>
        </p:txBody>
      </p:sp>
      <p:pic>
        <p:nvPicPr>
          <p:cNvPr id="10" name="Espaço Reservado para Imagem 9" descr="Paisagem urbana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pt-BR" dirty="0">
                <a:hlinkClick r:id="rId4"/>
              </a:rPr>
              <a:t>economia geral – </a:t>
            </a:r>
            <a:r>
              <a:rPr lang="pt-BR" dirty="0" err="1">
                <a:hlinkClick r:id="rId4"/>
              </a:rPr>
              <a:t>eel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usp</a:t>
            </a:r>
            <a:endParaRPr lang="pt-BR" dirty="0">
              <a:hlinkClick r:id="rId4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Obrigado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BA2E35-698E-491D-8EC8-6BA7BCD7685F}"/>
              </a:ext>
            </a:extLst>
          </p:cNvPr>
          <p:cNvSpPr/>
          <p:nvPr/>
        </p:nvSpPr>
        <p:spPr>
          <a:xfrm>
            <a:off x="6033486" y="1408908"/>
            <a:ext cx="2941997" cy="1338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EB76-69B2-4835-B05E-A497E97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</p:spPr>
        <p:txBody>
          <a:bodyPr/>
          <a:lstStyle/>
          <a:p>
            <a:pPr algn="r"/>
            <a:r>
              <a:rPr lang="pt-BR" sz="4500" b="1" cap="all" spc="-150" dirty="0"/>
              <a:t>Raízes do Protecionismo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6E56-AEFF-4342-AEC7-D21611216B7C}"/>
              </a:ext>
            </a:extLst>
          </p:cNvPr>
          <p:cNvSpPr/>
          <p:nvPr/>
        </p:nvSpPr>
        <p:spPr>
          <a:xfrm>
            <a:off x="11489635" y="6659218"/>
            <a:ext cx="702365" cy="198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98D8A3-2031-4B76-9833-DF6D3BDAD38D}"/>
              </a:ext>
            </a:extLst>
          </p:cNvPr>
          <p:cNvSpPr txBox="1"/>
          <p:nvPr/>
        </p:nvSpPr>
        <p:spPr>
          <a:xfrm>
            <a:off x="683174" y="1631053"/>
            <a:ext cx="320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erlin Sans FB Demi" panose="020E0802020502020306" pitchFamily="34" charset="0"/>
              </a:rPr>
              <a:t>V</a:t>
            </a:r>
            <a:r>
              <a:rPr lang="pt-BR" sz="2400" dirty="0">
                <a:latin typeface="Berlin Sans FB Demi" panose="020E0802020502020306" pitchFamily="34" charset="0"/>
              </a:rPr>
              <a:t>isão Mercantilista</a:t>
            </a:r>
          </a:p>
        </p:txBody>
      </p:sp>
    </p:spTree>
    <p:extLst>
      <p:ext uri="{BB962C8B-B14F-4D97-AF65-F5344CB8AC3E}">
        <p14:creationId xmlns:p14="http://schemas.microsoft.com/office/powerpoint/2010/main" val="397755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EB76-69B2-4835-B05E-A497E97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</p:spPr>
        <p:txBody>
          <a:bodyPr/>
          <a:lstStyle/>
          <a:p>
            <a:pPr algn="r"/>
            <a:r>
              <a:rPr lang="pt-BR" sz="4500" b="1" cap="all" spc="-150" dirty="0"/>
              <a:t>Raízes do Protecionismo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6E56-AEFF-4342-AEC7-D21611216B7C}"/>
              </a:ext>
            </a:extLst>
          </p:cNvPr>
          <p:cNvSpPr/>
          <p:nvPr/>
        </p:nvSpPr>
        <p:spPr>
          <a:xfrm>
            <a:off x="11489635" y="6659218"/>
            <a:ext cx="702365" cy="198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98D8A3-2031-4B76-9833-DF6D3BDAD38D}"/>
              </a:ext>
            </a:extLst>
          </p:cNvPr>
          <p:cNvSpPr txBox="1"/>
          <p:nvPr/>
        </p:nvSpPr>
        <p:spPr>
          <a:xfrm>
            <a:off x="683174" y="1631053"/>
            <a:ext cx="320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erlin Sans FB Demi" panose="020E0802020502020306" pitchFamily="34" charset="0"/>
              </a:rPr>
              <a:t>V</a:t>
            </a:r>
            <a:r>
              <a:rPr lang="pt-BR" sz="2400" dirty="0">
                <a:latin typeface="Berlin Sans FB Demi" panose="020E0802020502020306" pitchFamily="34" charset="0"/>
              </a:rPr>
              <a:t>isão Mercantilista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63B42BD-B83C-474D-9921-D2CF2ED86E8B}"/>
              </a:ext>
            </a:extLst>
          </p:cNvPr>
          <p:cNvSpPr/>
          <p:nvPr/>
        </p:nvSpPr>
        <p:spPr>
          <a:xfrm>
            <a:off x="3703982" y="1878126"/>
            <a:ext cx="788505" cy="522368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323FA3-F62C-4B9B-B4D2-5482735B91B5}"/>
              </a:ext>
            </a:extLst>
          </p:cNvPr>
          <p:cNvSpPr txBox="1"/>
          <p:nvPr/>
        </p:nvSpPr>
        <p:spPr>
          <a:xfrm>
            <a:off x="4594709" y="1785367"/>
            <a:ext cx="741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Debate sobre o “Livre Comercio”, Balança Comercial e Riqueza de um País.</a:t>
            </a:r>
            <a:endParaRPr lang="pt-BR" sz="11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0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EB76-69B2-4835-B05E-A497E97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</p:spPr>
        <p:txBody>
          <a:bodyPr/>
          <a:lstStyle/>
          <a:p>
            <a:pPr algn="r"/>
            <a:r>
              <a:rPr lang="pt-BR" sz="4500" b="1" cap="all" spc="-150" dirty="0"/>
              <a:t>Raízes do Protecionismo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6E56-AEFF-4342-AEC7-D21611216B7C}"/>
              </a:ext>
            </a:extLst>
          </p:cNvPr>
          <p:cNvSpPr/>
          <p:nvPr/>
        </p:nvSpPr>
        <p:spPr>
          <a:xfrm>
            <a:off x="11489635" y="6659218"/>
            <a:ext cx="702365" cy="198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004993-EA37-44A4-914F-E262F2E9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61" y="3284766"/>
            <a:ext cx="1190066" cy="19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8F1AF44-7A9B-4592-AA93-FAC3D3E78C25}"/>
              </a:ext>
            </a:extLst>
          </p:cNvPr>
          <p:cNvSpPr/>
          <p:nvPr/>
        </p:nvSpPr>
        <p:spPr>
          <a:xfrm>
            <a:off x="838200" y="5304952"/>
            <a:ext cx="1636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latin typeface="Berlin Sans FB Demi" panose="020E0802020502020306" pitchFamily="34" charset="0"/>
              </a:rPr>
              <a:t>Thomas </a:t>
            </a:r>
            <a:r>
              <a:rPr lang="pt-BR" sz="2000" b="1" dirty="0" err="1">
                <a:latin typeface="Berlin Sans FB Demi" panose="020E0802020502020306" pitchFamily="34" charset="0"/>
              </a:rPr>
              <a:t>Mun</a:t>
            </a:r>
            <a:endParaRPr lang="pt-BR" sz="2000" b="1" dirty="0">
              <a:latin typeface="Berlin Sans FB Demi" panose="020E0802020502020306" pitchFamily="34" charset="0"/>
            </a:endParaRPr>
          </a:p>
          <a:p>
            <a:pPr algn="ctr"/>
            <a:r>
              <a:rPr lang="pt-BR" sz="2000" b="1" dirty="0">
                <a:latin typeface="Berlin Sans FB Demi" panose="020E0802020502020306" pitchFamily="34" charset="0"/>
              </a:rPr>
              <a:t>(1571 – 1641)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98D8A3-2031-4B76-9833-DF6D3BDAD38D}"/>
              </a:ext>
            </a:extLst>
          </p:cNvPr>
          <p:cNvSpPr txBox="1"/>
          <p:nvPr/>
        </p:nvSpPr>
        <p:spPr>
          <a:xfrm>
            <a:off x="683174" y="1631053"/>
            <a:ext cx="320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erlin Sans FB Demi" panose="020E0802020502020306" pitchFamily="34" charset="0"/>
              </a:rPr>
              <a:t>V</a:t>
            </a:r>
            <a:r>
              <a:rPr lang="pt-BR" sz="2400" dirty="0">
                <a:latin typeface="Berlin Sans FB Demi" panose="020E0802020502020306" pitchFamily="34" charset="0"/>
              </a:rPr>
              <a:t>isão Mercantilista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63B42BD-B83C-474D-9921-D2CF2ED86E8B}"/>
              </a:ext>
            </a:extLst>
          </p:cNvPr>
          <p:cNvSpPr/>
          <p:nvPr/>
        </p:nvSpPr>
        <p:spPr>
          <a:xfrm>
            <a:off x="3703982" y="1878126"/>
            <a:ext cx="788505" cy="522368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323FA3-F62C-4B9B-B4D2-5482735B91B5}"/>
              </a:ext>
            </a:extLst>
          </p:cNvPr>
          <p:cNvSpPr txBox="1"/>
          <p:nvPr/>
        </p:nvSpPr>
        <p:spPr>
          <a:xfrm>
            <a:off x="4594709" y="1785367"/>
            <a:ext cx="741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Debate sobre o “Livre Comercio”, Balança Comercial e Riqueza de um País.</a:t>
            </a:r>
            <a:endParaRPr lang="pt-BR" sz="11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0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EB76-69B2-4835-B05E-A497E97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</p:spPr>
        <p:txBody>
          <a:bodyPr/>
          <a:lstStyle/>
          <a:p>
            <a:pPr algn="r"/>
            <a:r>
              <a:rPr lang="pt-BR" sz="4500" b="1" cap="all" spc="-150" dirty="0"/>
              <a:t>Raízes do Protecionismo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6E56-AEFF-4342-AEC7-D21611216B7C}"/>
              </a:ext>
            </a:extLst>
          </p:cNvPr>
          <p:cNvSpPr/>
          <p:nvPr/>
        </p:nvSpPr>
        <p:spPr>
          <a:xfrm>
            <a:off x="11489635" y="6659218"/>
            <a:ext cx="702365" cy="198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004993-EA37-44A4-914F-E262F2E9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61" y="3284766"/>
            <a:ext cx="1190066" cy="19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8F1AF44-7A9B-4592-AA93-FAC3D3E78C25}"/>
              </a:ext>
            </a:extLst>
          </p:cNvPr>
          <p:cNvSpPr/>
          <p:nvPr/>
        </p:nvSpPr>
        <p:spPr>
          <a:xfrm>
            <a:off x="838200" y="5304952"/>
            <a:ext cx="1636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latin typeface="Berlin Sans FB Demi" panose="020E0802020502020306" pitchFamily="34" charset="0"/>
              </a:rPr>
              <a:t>Thomas </a:t>
            </a:r>
            <a:r>
              <a:rPr lang="pt-BR" sz="2000" b="1" dirty="0" err="1">
                <a:latin typeface="Berlin Sans FB Demi" panose="020E0802020502020306" pitchFamily="34" charset="0"/>
              </a:rPr>
              <a:t>Mun</a:t>
            </a:r>
            <a:endParaRPr lang="pt-BR" sz="2000" b="1" dirty="0">
              <a:latin typeface="Berlin Sans FB Demi" panose="020E0802020502020306" pitchFamily="34" charset="0"/>
            </a:endParaRPr>
          </a:p>
          <a:p>
            <a:pPr algn="ctr"/>
            <a:r>
              <a:rPr lang="pt-BR" sz="2000" b="1" dirty="0">
                <a:latin typeface="Berlin Sans FB Demi" panose="020E0802020502020306" pitchFamily="34" charset="0"/>
              </a:rPr>
              <a:t>(1571 – 1641)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98D8A3-2031-4B76-9833-DF6D3BDAD38D}"/>
              </a:ext>
            </a:extLst>
          </p:cNvPr>
          <p:cNvSpPr txBox="1"/>
          <p:nvPr/>
        </p:nvSpPr>
        <p:spPr>
          <a:xfrm>
            <a:off x="683174" y="1631053"/>
            <a:ext cx="320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erlin Sans FB Demi" panose="020E0802020502020306" pitchFamily="34" charset="0"/>
              </a:rPr>
              <a:t>V</a:t>
            </a:r>
            <a:r>
              <a:rPr lang="pt-BR" sz="2400" dirty="0">
                <a:latin typeface="Berlin Sans FB Demi" panose="020E0802020502020306" pitchFamily="34" charset="0"/>
              </a:rPr>
              <a:t>isão Mercantilista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63B42BD-B83C-474D-9921-D2CF2ED86E8B}"/>
              </a:ext>
            </a:extLst>
          </p:cNvPr>
          <p:cNvSpPr/>
          <p:nvPr/>
        </p:nvSpPr>
        <p:spPr>
          <a:xfrm>
            <a:off x="3703982" y="1878126"/>
            <a:ext cx="788505" cy="522368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323FA3-F62C-4B9B-B4D2-5482735B91B5}"/>
              </a:ext>
            </a:extLst>
          </p:cNvPr>
          <p:cNvSpPr txBox="1"/>
          <p:nvPr/>
        </p:nvSpPr>
        <p:spPr>
          <a:xfrm>
            <a:off x="4594709" y="1785367"/>
            <a:ext cx="741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Debate sobre o “Livre Comercio”, Balança Comercial e Riqueza de um País.</a:t>
            </a:r>
            <a:endParaRPr lang="pt-BR" sz="11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9DB8C7-BB7F-4D67-B8AC-7D4680BA18B2}"/>
              </a:ext>
            </a:extLst>
          </p:cNvPr>
          <p:cNvSpPr txBox="1"/>
          <p:nvPr/>
        </p:nvSpPr>
        <p:spPr>
          <a:xfrm>
            <a:off x="3703982" y="3538549"/>
            <a:ext cx="7417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Maior teórico mercantilista inglês de meados do séc. XVI e XVII.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Insistiu no estímulo as exportações e corte das importações por meio do consumo de produtos nacionais.</a:t>
            </a:r>
          </a:p>
        </p:txBody>
      </p:sp>
    </p:spTree>
    <p:extLst>
      <p:ext uri="{BB962C8B-B14F-4D97-AF65-F5344CB8AC3E}">
        <p14:creationId xmlns:p14="http://schemas.microsoft.com/office/powerpoint/2010/main" val="4500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EB76-69B2-4835-B05E-A497E97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</p:spPr>
        <p:txBody>
          <a:bodyPr/>
          <a:lstStyle/>
          <a:p>
            <a:pPr algn="r"/>
            <a:r>
              <a:rPr lang="pt-BR" sz="4500" b="1" cap="all" spc="-150" dirty="0"/>
              <a:t>Raízes do Protecionismo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6E56-AEFF-4342-AEC7-D21611216B7C}"/>
              </a:ext>
            </a:extLst>
          </p:cNvPr>
          <p:cNvSpPr/>
          <p:nvPr/>
        </p:nvSpPr>
        <p:spPr>
          <a:xfrm>
            <a:off x="11489635" y="6659218"/>
            <a:ext cx="702365" cy="198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004993-EA37-44A4-914F-E262F2E9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61" y="3284766"/>
            <a:ext cx="1190066" cy="19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8F1AF44-7A9B-4592-AA93-FAC3D3E78C25}"/>
              </a:ext>
            </a:extLst>
          </p:cNvPr>
          <p:cNvSpPr/>
          <p:nvPr/>
        </p:nvSpPr>
        <p:spPr>
          <a:xfrm>
            <a:off x="838200" y="5304952"/>
            <a:ext cx="1636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latin typeface="Berlin Sans FB Demi" panose="020E0802020502020306" pitchFamily="34" charset="0"/>
              </a:rPr>
              <a:t>Thomas </a:t>
            </a:r>
            <a:r>
              <a:rPr lang="pt-BR" sz="2000" b="1" dirty="0" err="1">
                <a:latin typeface="Berlin Sans FB Demi" panose="020E0802020502020306" pitchFamily="34" charset="0"/>
              </a:rPr>
              <a:t>Mun</a:t>
            </a:r>
            <a:endParaRPr lang="pt-BR" sz="2000" b="1" dirty="0">
              <a:latin typeface="Berlin Sans FB Demi" panose="020E0802020502020306" pitchFamily="34" charset="0"/>
            </a:endParaRPr>
          </a:p>
          <a:p>
            <a:pPr algn="ctr"/>
            <a:r>
              <a:rPr lang="pt-BR" sz="2000" b="1" dirty="0">
                <a:latin typeface="Berlin Sans FB Demi" panose="020E0802020502020306" pitchFamily="34" charset="0"/>
              </a:rPr>
              <a:t>(1571 – 1641)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98D8A3-2031-4B76-9833-DF6D3BDAD38D}"/>
              </a:ext>
            </a:extLst>
          </p:cNvPr>
          <p:cNvSpPr txBox="1"/>
          <p:nvPr/>
        </p:nvSpPr>
        <p:spPr>
          <a:xfrm>
            <a:off x="683174" y="1631053"/>
            <a:ext cx="320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erlin Sans FB Demi" panose="020E0802020502020306" pitchFamily="34" charset="0"/>
              </a:rPr>
              <a:t>V</a:t>
            </a:r>
            <a:r>
              <a:rPr lang="pt-BR" sz="2400" dirty="0">
                <a:latin typeface="Berlin Sans FB Demi" panose="020E0802020502020306" pitchFamily="34" charset="0"/>
              </a:rPr>
              <a:t>isão Mercantilista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63B42BD-B83C-474D-9921-D2CF2ED86E8B}"/>
              </a:ext>
            </a:extLst>
          </p:cNvPr>
          <p:cNvSpPr/>
          <p:nvPr/>
        </p:nvSpPr>
        <p:spPr>
          <a:xfrm>
            <a:off x="3703982" y="1878126"/>
            <a:ext cx="788505" cy="522368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323FA3-F62C-4B9B-B4D2-5482735B91B5}"/>
              </a:ext>
            </a:extLst>
          </p:cNvPr>
          <p:cNvSpPr txBox="1"/>
          <p:nvPr/>
        </p:nvSpPr>
        <p:spPr>
          <a:xfrm>
            <a:off x="4594709" y="1785367"/>
            <a:ext cx="741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Debate sobre o “Livre Comercio”, Balança Comercial e Riqueza de um País.</a:t>
            </a:r>
            <a:endParaRPr lang="pt-BR" sz="11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9DB8C7-BB7F-4D67-B8AC-7D4680BA18B2}"/>
              </a:ext>
            </a:extLst>
          </p:cNvPr>
          <p:cNvSpPr txBox="1"/>
          <p:nvPr/>
        </p:nvSpPr>
        <p:spPr>
          <a:xfrm>
            <a:off x="3703982" y="3538549"/>
            <a:ext cx="7417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Maior teórico mercantilista inglês de meados do séc. XVI e XVII.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Insistiu no estímulo as exportações e corte das importações por meio do consumo de produtos nacionais.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D42DBC-39AD-4881-A91A-20C2E9742BC6}"/>
              </a:ext>
            </a:extLst>
          </p:cNvPr>
          <p:cNvSpPr txBox="1"/>
          <p:nvPr/>
        </p:nvSpPr>
        <p:spPr>
          <a:xfrm>
            <a:off x="3703981" y="4997175"/>
            <a:ext cx="741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Teóricos como Gerard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Malynes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(perito em comércio exterior), defendia que a saída de ouro devia ser restringida.</a:t>
            </a:r>
          </a:p>
        </p:txBody>
      </p:sp>
    </p:spTree>
    <p:extLst>
      <p:ext uri="{BB962C8B-B14F-4D97-AF65-F5344CB8AC3E}">
        <p14:creationId xmlns:p14="http://schemas.microsoft.com/office/powerpoint/2010/main" val="362853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EB76-69B2-4835-B05E-A497E97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13" y="292928"/>
            <a:ext cx="10515600" cy="1325563"/>
          </a:xfrm>
        </p:spPr>
        <p:txBody>
          <a:bodyPr/>
          <a:lstStyle/>
          <a:p>
            <a:pPr algn="r"/>
            <a:r>
              <a:rPr lang="pt-BR" sz="4500" b="1" cap="all" spc="-150" dirty="0"/>
              <a:t>Raízes do Protecionismo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0A6E56-AEFF-4342-AEC7-D21611216B7C}"/>
              </a:ext>
            </a:extLst>
          </p:cNvPr>
          <p:cNvSpPr/>
          <p:nvPr/>
        </p:nvSpPr>
        <p:spPr>
          <a:xfrm>
            <a:off x="11489635" y="6659218"/>
            <a:ext cx="702365" cy="198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87F906-B684-4666-9F35-7EB439628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00" y="227805"/>
            <a:ext cx="2621546" cy="6344583"/>
          </a:xfrm>
          <a:prstGeom prst="rect">
            <a:avLst/>
          </a:prstGeom>
        </p:spPr>
      </p:pic>
      <p:pic>
        <p:nvPicPr>
          <p:cNvPr id="3074" name="Picture 2" descr="MH : Confira uma lista de exercícios sobre o Mercantilismo">
            <a:extLst>
              <a:ext uri="{FF2B5EF4-FFF2-40B4-BE49-F238E27FC236}">
                <a16:creationId xmlns:a16="http://schemas.microsoft.com/office/drawing/2014/main" id="{FC38CE2B-65EF-4FD1-89D0-863092F6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47" y="1287532"/>
            <a:ext cx="3346717" cy="35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cto Colonial. Pacto Colonial Mercantilista - Escola Kids">
            <a:extLst>
              <a:ext uri="{FF2B5EF4-FFF2-40B4-BE49-F238E27FC236}">
                <a16:creationId xmlns:a16="http://schemas.microsoft.com/office/drawing/2014/main" id="{37208AF5-20E6-4AF7-B08E-03A5EA63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13" y="1597087"/>
            <a:ext cx="3948451" cy="27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8551E67-6CF1-487F-B2A5-AB5A0D4971F9}"/>
              </a:ext>
            </a:extLst>
          </p:cNvPr>
          <p:cNvSpPr txBox="1"/>
          <p:nvPr/>
        </p:nvSpPr>
        <p:spPr>
          <a:xfrm>
            <a:off x="4180433" y="5241433"/>
            <a:ext cx="80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Edwardian Script ITC" panose="030303020407070D0804" pitchFamily="66" charset="0"/>
              </a:rPr>
              <a:t>Balança Comercial Favorável, Pacto Comercial e Protecionismo.</a:t>
            </a:r>
          </a:p>
        </p:txBody>
      </p:sp>
    </p:spTree>
    <p:extLst>
      <p:ext uri="{BB962C8B-B14F-4D97-AF65-F5344CB8AC3E}">
        <p14:creationId xmlns:p14="http://schemas.microsoft.com/office/powerpoint/2010/main" val="337100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dam Smith - saiba mais sobre o &quot;pai&quot; do liberalismo">
            <a:extLst>
              <a:ext uri="{FF2B5EF4-FFF2-40B4-BE49-F238E27FC236}">
                <a16:creationId xmlns:a16="http://schemas.microsoft.com/office/drawing/2014/main" id="{CE252FA3-7DED-41AC-B1EB-9FE6A9F5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5" y="0"/>
            <a:ext cx="4525108" cy="67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7AA149A1-86DA-4D55-A81D-D481EA01260B}"/>
              </a:ext>
            </a:extLst>
          </p:cNvPr>
          <p:cNvSpPr txBox="1">
            <a:spLocks/>
          </p:cNvSpPr>
          <p:nvPr/>
        </p:nvSpPr>
        <p:spPr>
          <a:xfrm>
            <a:off x="1636643" y="103174"/>
            <a:ext cx="10197548" cy="9011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dirty="0">
                <a:solidFill>
                  <a:schemeClr val="tx1"/>
                </a:solidFill>
              </a:rPr>
              <a:t>ADAM SMITH</a:t>
            </a:r>
          </a:p>
        </p:txBody>
      </p:sp>
    </p:spTree>
    <p:extLst>
      <p:ext uri="{BB962C8B-B14F-4D97-AF65-F5344CB8AC3E}">
        <p14:creationId xmlns:p14="http://schemas.microsoft.com/office/powerpoint/2010/main" val="336762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dam Smith - saiba mais sobre o &quot;pai&quot; do liberalismo">
            <a:extLst>
              <a:ext uri="{FF2B5EF4-FFF2-40B4-BE49-F238E27FC236}">
                <a16:creationId xmlns:a16="http://schemas.microsoft.com/office/drawing/2014/main" id="{CE252FA3-7DED-41AC-B1EB-9FE6A9F5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5" y="0"/>
            <a:ext cx="4525108" cy="67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7AA149A1-86DA-4D55-A81D-D481EA01260B}"/>
              </a:ext>
            </a:extLst>
          </p:cNvPr>
          <p:cNvSpPr txBox="1">
            <a:spLocks/>
          </p:cNvSpPr>
          <p:nvPr/>
        </p:nvSpPr>
        <p:spPr>
          <a:xfrm>
            <a:off x="1636643" y="103174"/>
            <a:ext cx="10197548" cy="9011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dirty="0">
                <a:solidFill>
                  <a:schemeClr val="tx1"/>
                </a:solidFill>
              </a:rPr>
              <a:t>ADAM SMITH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99387BA-B4C6-48BE-8F06-9C693AD676F9}"/>
              </a:ext>
            </a:extLst>
          </p:cNvPr>
          <p:cNvSpPr txBox="1"/>
          <p:nvPr/>
        </p:nvSpPr>
        <p:spPr>
          <a:xfrm>
            <a:off x="6735417" y="1791952"/>
            <a:ext cx="532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No século XVIII, 	Adam Smith discordou desse pensamento de Thomas Mun.</a:t>
            </a:r>
          </a:p>
        </p:txBody>
      </p:sp>
    </p:spTree>
    <p:extLst>
      <p:ext uri="{BB962C8B-B14F-4D97-AF65-F5344CB8AC3E}">
        <p14:creationId xmlns:p14="http://schemas.microsoft.com/office/powerpoint/2010/main" val="842420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ntoso Theme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>
          <a:solidFill>
            <a:schemeClr val="bg1"/>
          </a:solidFill>
        </a:ln>
        <a:effectLst>
          <a:glow rad="165100">
            <a:schemeClr val="bg1">
              <a:alpha val="9000"/>
            </a:schemeClr>
          </a:glo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538_TF12041065" id="{A2C4782A-D2BF-40DA-AD47-817D9BCA35AA}" vid="{F7AFF76A-9AC4-4ADE-82CC-7502B58A558E}"/>
    </a:ext>
  </a:extLst>
</a:theme>
</file>

<file path=ppt/theme/theme2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1_Tema do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239_TF34076243" id="{B19F647D-052F-462D-B13C-2924197F5B65}" vid="{157B9AD0-794D-43A3-8A38-D606FE21B804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0BB2B2B-C092-4034-8027-ED80E70B81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D0185-E894-43F5-A381-22FE8094B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2E6E59-6E17-40F8-B412-65DEC6629148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16c05727-aa75-4e4a-9b5f-8a80a1165891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453</Words>
  <Application>Microsoft Office PowerPoint</Application>
  <PresentationFormat>Widescreen</PresentationFormat>
  <Paragraphs>58</Paragraphs>
  <Slides>15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28" baseType="lpstr">
      <vt:lpstr>Arial</vt:lpstr>
      <vt:lpstr>Bahnschrift Condensed</vt:lpstr>
      <vt:lpstr>Berlin Sans FB Demi</vt:lpstr>
      <vt:lpstr>Calibri</vt:lpstr>
      <vt:lpstr>Corbel</vt:lpstr>
      <vt:lpstr>Edwardian Script ITC</vt:lpstr>
      <vt:lpstr>Franklin Gothic Book</vt:lpstr>
      <vt:lpstr>Imprint MT Shadow</vt:lpstr>
      <vt:lpstr>Times New Roman</vt:lpstr>
      <vt:lpstr>Wingdings</vt:lpstr>
      <vt:lpstr>Tema do Office</vt:lpstr>
      <vt:lpstr>Cortar</vt:lpstr>
      <vt:lpstr>1_Tema do Office</vt:lpstr>
      <vt:lpstr>“Livrai-nos dos produtos estrangeiros”</vt:lpstr>
      <vt:lpstr>Raízes do Protecionismo</vt:lpstr>
      <vt:lpstr>Raízes do Protecionismo</vt:lpstr>
      <vt:lpstr>Raízes do Protecionismo</vt:lpstr>
      <vt:lpstr>Raízes do Protecionismo</vt:lpstr>
      <vt:lpstr>Raízes do Protecionismo</vt:lpstr>
      <vt:lpstr>Raízes do Protecionismo</vt:lpstr>
      <vt:lpstr>Apresentação do PowerPoint</vt:lpstr>
      <vt:lpstr>Apresentação do PowerPoint</vt:lpstr>
      <vt:lpstr>Apresentação do PowerPoint</vt:lpstr>
      <vt:lpstr>Apresentação do PowerPoint</vt:lpstr>
      <vt:lpstr>Consequências ...</vt:lpstr>
      <vt:lpstr>Protecionismo atualmente ...</vt:lpstr>
      <vt:lpstr>Protecionismo atualmente ...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2020-09-17T20:37:40Z</dcterms:created>
  <dcterms:modified xsi:type="dcterms:W3CDTF">2020-09-17T23:30:41Z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