
<file path=[Content_Types].xml><?xml version="1.0" encoding="utf-8"?>
<Types xmlns="http://schemas.openxmlformats.org/package/2006/content-types">
  <Default Extension="avi" ContentType="video/x-msvideo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4"/>
  </p:notesMasterIdLst>
  <p:sldIdLst>
    <p:sldId id="406" r:id="rId2"/>
    <p:sldId id="407" r:id="rId3"/>
    <p:sldId id="408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336" r:id="rId12"/>
    <p:sldId id="340" r:id="rId13"/>
    <p:sldId id="388" r:id="rId14"/>
    <p:sldId id="387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338" r:id="rId24"/>
    <p:sldId id="399" r:id="rId25"/>
    <p:sldId id="398" r:id="rId26"/>
    <p:sldId id="400" r:id="rId27"/>
    <p:sldId id="401" r:id="rId28"/>
    <p:sldId id="403" r:id="rId29"/>
    <p:sldId id="405" r:id="rId30"/>
    <p:sldId id="404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29" r:id="rId43"/>
    <p:sldId id="430" r:id="rId44"/>
    <p:sldId id="431" r:id="rId45"/>
    <p:sldId id="432" r:id="rId46"/>
    <p:sldId id="433" r:id="rId47"/>
    <p:sldId id="434" r:id="rId48"/>
    <p:sldId id="435" r:id="rId49"/>
    <p:sldId id="436" r:id="rId50"/>
    <p:sldId id="437" r:id="rId51"/>
    <p:sldId id="438" r:id="rId52"/>
    <p:sldId id="439" r:id="rId53"/>
    <p:sldId id="440" r:id="rId54"/>
    <p:sldId id="441" r:id="rId55"/>
    <p:sldId id="442" r:id="rId56"/>
    <p:sldId id="443" r:id="rId57"/>
    <p:sldId id="444" r:id="rId58"/>
    <p:sldId id="445" r:id="rId59"/>
    <p:sldId id="446" r:id="rId60"/>
    <p:sldId id="447" r:id="rId61"/>
    <p:sldId id="448" r:id="rId62"/>
    <p:sldId id="449" r:id="rId63"/>
    <p:sldId id="450" r:id="rId64"/>
    <p:sldId id="451" r:id="rId65"/>
    <p:sldId id="452" r:id="rId66"/>
    <p:sldId id="453" r:id="rId67"/>
    <p:sldId id="454" r:id="rId68"/>
    <p:sldId id="455" r:id="rId69"/>
    <p:sldId id="457" r:id="rId70"/>
    <p:sldId id="416" r:id="rId71"/>
    <p:sldId id="417" r:id="rId72"/>
    <p:sldId id="335" r:id="rId7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87" roundtripDataSignature="AMtx7mhROcZAd43JPhHIkURrCRCCl80W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FDDEC2-2529-45A7-B3ED-E7B821BDA9F1}">
  <a:tblStyle styleId="{D1FDDEC2-2529-45A7-B3ED-E7B821BDA9F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EE4C5A9-615B-472D-A16B-3D746486BC7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8D4915-5D60-49D5-9623-7A2F3ABB16B4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87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363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8976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7974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397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4164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561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3941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1570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5862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980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287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1344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359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709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5782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08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3207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050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01553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612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2730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854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8950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744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89502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1551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8374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9319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62374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862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46620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20763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3323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1551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9844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6222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84356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7019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60691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339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19571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79749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3973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8866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62374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337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69014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36755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23444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24641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72175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79792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69296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80096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9683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19244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3522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7457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61099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36478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888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9200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3227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53028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51874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4933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44492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79657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416227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7867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43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9773-1A50-4F31-B1CC-D585E9E8DF50}" type="datetimeFigureOut">
              <a:rPr lang="pt-BR" smtClean="0"/>
              <a:t>01/12/2020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DB9F-E47C-4D4A-9D08-58D3CE6BD80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791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20.png"/><Relationship Id="rId5" Type="http://schemas.openxmlformats.org/officeDocument/2006/relationships/image" Target="../media/image140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30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tif"/><Relationship Id="rId5" Type="http://schemas.openxmlformats.org/officeDocument/2006/relationships/image" Target="../media/image68.tif"/><Relationship Id="rId4" Type="http://schemas.openxmlformats.org/officeDocument/2006/relationships/image" Target="../media/image67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3.t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tif"/><Relationship Id="rId5" Type="http://schemas.openxmlformats.org/officeDocument/2006/relationships/image" Target="../media/image71.tif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t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3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28.png"/><Relationship Id="rId4" Type="http://schemas.openxmlformats.org/officeDocument/2006/relationships/image" Target="../media/image1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28.png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1.xml"/><Relationship Id="rId9" Type="http://schemas.openxmlformats.org/officeDocument/2006/relationships/image" Target="../media/image1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28.png"/><Relationship Id="rId4" Type="http://schemas.openxmlformats.org/officeDocument/2006/relationships/image" Target="../media/image1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2.png"/><Relationship Id="rId4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2.png"/><Relationship Id="rId4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2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2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5.xml"/><Relationship Id="rId9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 descr="Resultado de imagem para Poli usp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0" y="228600"/>
            <a:ext cx="60960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2586790" y="2037116"/>
            <a:ext cx="7399421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PME 3380 – </a:t>
            </a:r>
            <a:r>
              <a:rPr lang="pt-BR" sz="36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Modelagem de Sistemas Dinâmicos (2020)</a:t>
            </a:r>
            <a:endParaRPr lang="pt-BR" sz="3600" dirty="0">
              <a:solidFill>
                <a:schemeClr val="lt1"/>
              </a:solidFill>
              <a:latin typeface="+mn-lt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Professores: Agenor de Toledo Fleury e Décio Crisol </a:t>
            </a:r>
            <a:r>
              <a:rPr lang="pt-BR" sz="2000" dirty="0" err="1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Donha</a:t>
            </a: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 </a:t>
            </a:r>
            <a:endParaRPr sz="2000"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2782200" y="4060408"/>
            <a:ext cx="700860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Arthur Pinho #USP: 10379756</a:t>
            </a:r>
            <a:endParaRPr sz="2000"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Henrique Aquino</a:t>
            </a: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 #USP: </a:t>
            </a:r>
            <a:r>
              <a:rPr lang="pt-BR" sz="20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10772543</a:t>
            </a:r>
            <a:endParaRPr sz="2000"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Pedro Oliveira</a:t>
            </a: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 #USP: </a:t>
            </a:r>
            <a:r>
              <a:rPr lang="pt-BR" sz="20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10335569</a:t>
            </a:r>
            <a:endParaRPr sz="2000"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Murilo Bono</a:t>
            </a: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 #USP: </a:t>
            </a:r>
            <a:r>
              <a:rPr lang="pt-BR" sz="20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10274565</a:t>
            </a:r>
            <a:endParaRPr sz="2000" dirty="0"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+mn-lt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2020</a:t>
            </a:r>
            <a:endParaRPr sz="2000" dirty="0">
              <a:solidFill>
                <a:schemeClr val="lt1"/>
              </a:solidFill>
              <a:latin typeface="+mn-lt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272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sym typeface="Twentieth Century"/>
              </a:rPr>
              <a:t>Modelo Físico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sp>
        <p:nvSpPr>
          <p:cNvPr id="8" name="Google Shape;912;p53"/>
          <p:cNvSpPr/>
          <p:nvPr/>
        </p:nvSpPr>
        <p:spPr>
          <a:xfrm>
            <a:off x="194913" y="1356082"/>
            <a:ext cx="4497395" cy="186837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" name="Google Shape;918;p53"/>
          <p:cNvSpPr txBox="1"/>
          <p:nvPr/>
        </p:nvSpPr>
        <p:spPr>
          <a:xfrm>
            <a:off x="486115" y="1488588"/>
            <a:ext cx="38091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sym typeface="Twentieth Century"/>
              </a:rPr>
              <a:t>Bibliografia Básica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sym typeface="Twentieth Century"/>
              </a:rPr>
              <a:t>Hipóteses Simplificadoras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sym typeface="Twentieth Century"/>
              </a:rPr>
              <a:t>Modelo Proposto</a:t>
            </a:r>
            <a:endParaRPr sz="1600" dirty="0">
              <a:latin typeface="+mn-lt"/>
            </a:endParaRPr>
          </a:p>
        </p:txBody>
      </p:sp>
      <p:sp>
        <p:nvSpPr>
          <p:cNvPr id="12" name="Google Shape;921;p53"/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Modelo Físico</a:t>
            </a:r>
            <a:endParaRPr dirty="0">
              <a:latin typeface="+mn-lt"/>
            </a:endParaRPr>
          </a:p>
        </p:txBody>
      </p:sp>
      <p:grpSp>
        <p:nvGrpSpPr>
          <p:cNvPr id="13" name="Google Shape;808;p47"/>
          <p:cNvGrpSpPr/>
          <p:nvPr/>
        </p:nvGrpSpPr>
        <p:grpSpPr>
          <a:xfrm rot="5396053">
            <a:off x="1564232" y="1422968"/>
            <a:ext cx="585653" cy="2741216"/>
            <a:chOff x="2651" y="1864"/>
            <a:chExt cx="521" cy="1870"/>
          </a:xfrm>
        </p:grpSpPr>
        <p:sp>
          <p:nvSpPr>
            <p:cNvPr id="14" name="Google Shape;809;p47"/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/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/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/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/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22;p3"/>
          <p:cNvSpPr txBox="1"/>
          <p:nvPr/>
        </p:nvSpPr>
        <p:spPr>
          <a:xfrm>
            <a:off x="965570" y="3288042"/>
            <a:ext cx="318835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Modelo Físico Proposto</a:t>
            </a:r>
            <a:endParaRPr sz="2000" b="1" dirty="0"/>
          </a:p>
        </p:txBody>
      </p:sp>
      <p:sp>
        <p:nvSpPr>
          <p:cNvPr id="20" name="Google Shape;127;p3"/>
          <p:cNvSpPr txBox="1"/>
          <p:nvPr/>
        </p:nvSpPr>
        <p:spPr>
          <a:xfrm>
            <a:off x="5192888" y="1546289"/>
            <a:ext cx="67225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600" dirty="0"/>
              <a:t>Obtém-se um modelo físico muito similar ao adotado na referência, porém com adição da análise do movimento transversal e da força de arrasto resistiva</a:t>
            </a:r>
            <a:endParaRPr sz="2000" dirty="0"/>
          </a:p>
        </p:txBody>
      </p:sp>
      <p:sp>
        <p:nvSpPr>
          <p:cNvPr id="21" name="Google Shape;799;p47"/>
          <p:cNvSpPr/>
          <p:nvPr/>
        </p:nvSpPr>
        <p:spPr>
          <a:xfrm>
            <a:off x="5192888" y="1495779"/>
            <a:ext cx="6722532" cy="973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10" y="3688111"/>
            <a:ext cx="4399831" cy="2752900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5531924" y="6334232"/>
            <a:ext cx="1077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Autoral</a:t>
            </a:r>
          </a:p>
        </p:txBody>
      </p:sp>
      <p:sp>
        <p:nvSpPr>
          <p:cNvPr id="23" name="Google Shape;122;p3"/>
          <p:cNvSpPr txBox="1"/>
          <p:nvPr/>
        </p:nvSpPr>
        <p:spPr>
          <a:xfrm>
            <a:off x="7055930" y="3271110"/>
            <a:ext cx="318835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Variáveis de Interesse</a:t>
            </a:r>
            <a:endParaRPr sz="2000" b="1" dirty="0"/>
          </a:p>
        </p:txBody>
      </p:sp>
      <p:sp>
        <p:nvSpPr>
          <p:cNvPr id="24" name="Google Shape;127;p3"/>
          <p:cNvSpPr txBox="1"/>
          <p:nvPr/>
        </p:nvSpPr>
        <p:spPr>
          <a:xfrm>
            <a:off x="5531924" y="3947292"/>
            <a:ext cx="588814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 err="1"/>
              <a:t>xG</a:t>
            </a:r>
            <a:r>
              <a:rPr lang="pt-BR" sz="1600" dirty="0"/>
              <a:t>: deslocamento transversal do centro de massa do peixe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 err="1"/>
              <a:t>x˙G</a:t>
            </a:r>
            <a:r>
              <a:rPr lang="pt-BR" sz="1600" dirty="0"/>
              <a:t>: velocidade transversal do centro de massa do peixe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θ2: ângulo da segunda barra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θ˙2: velocidade angular da segunda barra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θ3: ângulo da terceira barra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θ˙3: velocidade angular da terceira barra.</a:t>
            </a:r>
          </a:p>
        </p:txBody>
      </p:sp>
      <p:sp>
        <p:nvSpPr>
          <p:cNvPr id="25" name="Google Shape;799;p47"/>
          <p:cNvSpPr/>
          <p:nvPr/>
        </p:nvSpPr>
        <p:spPr>
          <a:xfrm>
            <a:off x="5192308" y="3671180"/>
            <a:ext cx="6723112" cy="212184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1603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04867"/>
            <a:ext cx="883040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</a:rPr>
              <a:t>Modelagem Matemática</a:t>
            </a:r>
            <a:endParaRPr sz="36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887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Parâmetros Dimensionais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25" name="CaixaDeTexto 24"/>
          <p:cNvSpPr txBox="1"/>
          <p:nvPr/>
        </p:nvSpPr>
        <p:spPr>
          <a:xfrm>
            <a:off x="5065292" y="5786829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D0E555-C0B9-4DEF-8B8C-C7F66A9EF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590" y="2020191"/>
            <a:ext cx="7763958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Equações Básicas do Mecanismo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sp>
        <p:nvSpPr>
          <p:cNvPr id="8" name="Google Shape;912;p53"/>
          <p:cNvSpPr/>
          <p:nvPr/>
        </p:nvSpPr>
        <p:spPr>
          <a:xfrm>
            <a:off x="194913" y="1356082"/>
            <a:ext cx="4497395" cy="186837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" name="Google Shape;921;p53"/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Metodologia</a:t>
            </a:r>
            <a:endParaRPr dirty="0">
              <a:latin typeface="+mn-lt"/>
            </a:endParaRPr>
          </a:p>
        </p:txBody>
      </p:sp>
      <p:grpSp>
        <p:nvGrpSpPr>
          <p:cNvPr id="13" name="Google Shape;808;p47"/>
          <p:cNvGrpSpPr/>
          <p:nvPr/>
        </p:nvGrpSpPr>
        <p:grpSpPr>
          <a:xfrm rot="5396053">
            <a:off x="1638258" y="2107"/>
            <a:ext cx="660519" cy="3546459"/>
            <a:chOff x="2651" y="1864"/>
            <a:chExt cx="521" cy="1870"/>
          </a:xfrm>
        </p:grpSpPr>
        <p:sp>
          <p:nvSpPr>
            <p:cNvPr id="14" name="Google Shape;809;p47"/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/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/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/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/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22;p3"/>
          <p:cNvSpPr txBox="1"/>
          <p:nvPr/>
        </p:nvSpPr>
        <p:spPr>
          <a:xfrm>
            <a:off x="5572837" y="968894"/>
            <a:ext cx="53530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Segunda Lei de Newton</a:t>
            </a:r>
          </a:p>
        </p:txBody>
      </p:sp>
      <p:sp>
        <p:nvSpPr>
          <p:cNvPr id="23" name="Google Shape;918;p53">
            <a:extLst>
              <a:ext uri="{FF2B5EF4-FFF2-40B4-BE49-F238E27FC236}">
                <a16:creationId xmlns:a16="http://schemas.microsoft.com/office/drawing/2014/main" id="{95AC1CE5-EC40-4434-9863-1B8EF933C78B}"/>
              </a:ext>
            </a:extLst>
          </p:cNvPr>
          <p:cNvSpPr txBox="1"/>
          <p:nvPr/>
        </p:nvSpPr>
        <p:spPr>
          <a:xfrm>
            <a:off x="486115" y="1488588"/>
            <a:ext cx="39971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Variáveis lineares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Variáveis angulares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Aplicação do método Lagrange-Euler</a:t>
            </a:r>
            <a:endParaRPr sz="1600" dirty="0">
              <a:latin typeface="+mn-lt"/>
            </a:endParaRPr>
          </a:p>
        </p:txBody>
      </p:sp>
      <p:sp>
        <p:nvSpPr>
          <p:cNvPr id="25" name="Google Shape;799;p47">
            <a:extLst>
              <a:ext uri="{FF2B5EF4-FFF2-40B4-BE49-F238E27FC236}">
                <a16:creationId xmlns:a16="http://schemas.microsoft.com/office/drawing/2014/main" id="{F07864C9-1025-4078-9C21-90B1A3A2E0F7}"/>
              </a:ext>
            </a:extLst>
          </p:cNvPr>
          <p:cNvSpPr/>
          <p:nvPr/>
        </p:nvSpPr>
        <p:spPr>
          <a:xfrm>
            <a:off x="5852865" y="1685310"/>
            <a:ext cx="4793002" cy="136401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310D3BF-D90E-46E2-ADD6-6538E3AC4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680" y="3501460"/>
            <a:ext cx="5118367" cy="2882639"/>
          </a:xfrm>
          <a:prstGeom prst="rect">
            <a:avLst/>
          </a:prstGeom>
        </p:spPr>
      </p:pic>
      <p:sp>
        <p:nvSpPr>
          <p:cNvPr id="24" name="Google Shape;799;p47"/>
          <p:cNvSpPr/>
          <p:nvPr/>
        </p:nvSpPr>
        <p:spPr>
          <a:xfrm>
            <a:off x="1642369" y="3532941"/>
            <a:ext cx="8327254" cy="286619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887B9F7-BCAA-4EE1-AF57-053CE1EC5602}"/>
              </a:ext>
            </a:extLst>
          </p:cNvPr>
          <p:cNvSpPr txBox="1"/>
          <p:nvPr/>
        </p:nvSpPr>
        <p:spPr>
          <a:xfrm>
            <a:off x="5265203" y="6430616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D8A7B8B-F7A4-49A8-AE49-B6DF1DDEC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697" y="1982793"/>
            <a:ext cx="4105336" cy="7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44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Equações Básicas do Mecanismo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8" name="Google Shape;912;p53"/>
          <p:cNvSpPr/>
          <p:nvPr/>
        </p:nvSpPr>
        <p:spPr>
          <a:xfrm>
            <a:off x="194913" y="1356082"/>
            <a:ext cx="4497395" cy="186837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" name="Google Shape;918;p53"/>
          <p:cNvSpPr txBox="1"/>
          <p:nvPr/>
        </p:nvSpPr>
        <p:spPr>
          <a:xfrm>
            <a:off x="486115" y="1488588"/>
            <a:ext cx="39971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Variáveis lineares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Variáveis angulares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Aplicação do método Lagrange-Euler</a:t>
            </a:r>
            <a:endParaRPr sz="1600" dirty="0">
              <a:latin typeface="+mn-lt"/>
            </a:endParaRPr>
          </a:p>
        </p:txBody>
      </p:sp>
      <p:sp>
        <p:nvSpPr>
          <p:cNvPr id="12" name="Google Shape;921;p53"/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Metodologia</a:t>
            </a:r>
            <a:endParaRPr dirty="0">
              <a:latin typeface="+mn-lt"/>
            </a:endParaRPr>
          </a:p>
        </p:txBody>
      </p:sp>
      <p:grpSp>
        <p:nvGrpSpPr>
          <p:cNvPr id="13" name="Google Shape;808;p47"/>
          <p:cNvGrpSpPr/>
          <p:nvPr/>
        </p:nvGrpSpPr>
        <p:grpSpPr>
          <a:xfrm rot="5396053">
            <a:off x="1644285" y="517041"/>
            <a:ext cx="648451" cy="3546459"/>
            <a:chOff x="2651" y="1864"/>
            <a:chExt cx="521" cy="1870"/>
          </a:xfrm>
        </p:grpSpPr>
        <p:sp>
          <p:nvSpPr>
            <p:cNvPr id="14" name="Google Shape;809;p47"/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/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/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/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/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22;p3"/>
          <p:cNvSpPr txBox="1"/>
          <p:nvPr/>
        </p:nvSpPr>
        <p:spPr>
          <a:xfrm>
            <a:off x="5572837" y="968894"/>
            <a:ext cx="53530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Equações de Lagrange-Euler</a:t>
            </a:r>
          </a:p>
        </p:txBody>
      </p:sp>
      <p:sp>
        <p:nvSpPr>
          <p:cNvPr id="24" name="Google Shape;799;p47"/>
          <p:cNvSpPr/>
          <p:nvPr/>
        </p:nvSpPr>
        <p:spPr>
          <a:xfrm>
            <a:off x="194910" y="3730492"/>
            <a:ext cx="11740416" cy="236197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F033FD2-4414-48E5-9FAC-8F9984F6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81" y="3880505"/>
            <a:ext cx="10955279" cy="2000529"/>
          </a:xfrm>
          <a:prstGeom prst="rect">
            <a:avLst/>
          </a:prstGeom>
        </p:spPr>
      </p:pic>
      <p:sp>
        <p:nvSpPr>
          <p:cNvPr id="21" name="Google Shape;799;p47"/>
          <p:cNvSpPr/>
          <p:nvPr/>
        </p:nvSpPr>
        <p:spPr>
          <a:xfrm>
            <a:off x="5852865" y="1685310"/>
            <a:ext cx="4793002" cy="136401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FF2B8A3-B84B-4E67-AF85-1DC18B4FA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587" y="1749344"/>
            <a:ext cx="4227555" cy="123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87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Equações Básicas do Mecanismo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sp>
        <p:nvSpPr>
          <p:cNvPr id="8" name="Google Shape;912;p53"/>
          <p:cNvSpPr/>
          <p:nvPr/>
        </p:nvSpPr>
        <p:spPr>
          <a:xfrm>
            <a:off x="194913" y="1356082"/>
            <a:ext cx="4497395" cy="186837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" name="Google Shape;918;p53"/>
          <p:cNvSpPr txBox="1"/>
          <p:nvPr/>
        </p:nvSpPr>
        <p:spPr>
          <a:xfrm>
            <a:off x="486115" y="1488588"/>
            <a:ext cx="39971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Variáveis lineares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Variáveis angulares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Aplicação do método Lagrange-Euler</a:t>
            </a:r>
            <a:endParaRPr sz="1600" dirty="0">
              <a:latin typeface="+mn-lt"/>
            </a:endParaRPr>
          </a:p>
        </p:txBody>
      </p:sp>
      <p:sp>
        <p:nvSpPr>
          <p:cNvPr id="12" name="Google Shape;921;p53"/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Metodologia</a:t>
            </a:r>
            <a:endParaRPr dirty="0">
              <a:latin typeface="+mn-lt"/>
            </a:endParaRPr>
          </a:p>
        </p:txBody>
      </p:sp>
      <p:grpSp>
        <p:nvGrpSpPr>
          <p:cNvPr id="13" name="Google Shape;808;p47"/>
          <p:cNvGrpSpPr/>
          <p:nvPr/>
        </p:nvGrpSpPr>
        <p:grpSpPr>
          <a:xfrm rot="5396053">
            <a:off x="2011857" y="623708"/>
            <a:ext cx="648451" cy="4294111"/>
            <a:chOff x="2651" y="1864"/>
            <a:chExt cx="521" cy="1870"/>
          </a:xfrm>
        </p:grpSpPr>
        <p:sp>
          <p:nvSpPr>
            <p:cNvPr id="14" name="Google Shape;809;p47"/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/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/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/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/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22;p3"/>
          <p:cNvSpPr txBox="1"/>
          <p:nvPr/>
        </p:nvSpPr>
        <p:spPr>
          <a:xfrm>
            <a:off x="5414493" y="951048"/>
            <a:ext cx="593930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Centros de massa e velocidades de cada barra</a:t>
            </a:r>
          </a:p>
        </p:txBody>
      </p:sp>
      <p:sp>
        <p:nvSpPr>
          <p:cNvPr id="24" name="Google Shape;799;p47"/>
          <p:cNvSpPr/>
          <p:nvPr/>
        </p:nvSpPr>
        <p:spPr>
          <a:xfrm>
            <a:off x="194910" y="3730492"/>
            <a:ext cx="11740416" cy="236197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468582-701B-4A97-85BF-987AE4DC9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291" y="1488588"/>
            <a:ext cx="7329634" cy="1910971"/>
          </a:xfrm>
          <a:prstGeom prst="rect">
            <a:avLst/>
          </a:prstGeom>
        </p:spPr>
      </p:pic>
      <p:sp>
        <p:nvSpPr>
          <p:cNvPr id="21" name="Google Shape;799;p47"/>
          <p:cNvSpPr/>
          <p:nvPr/>
        </p:nvSpPr>
        <p:spPr>
          <a:xfrm>
            <a:off x="4774425" y="1444038"/>
            <a:ext cx="7329634" cy="198496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122;p3">
            <a:extLst>
              <a:ext uri="{FF2B5EF4-FFF2-40B4-BE49-F238E27FC236}">
                <a16:creationId xmlns:a16="http://schemas.microsoft.com/office/drawing/2014/main" id="{577EAD26-5A6E-4568-BA70-84920967FCEB}"/>
              </a:ext>
            </a:extLst>
          </p:cNvPr>
          <p:cNvSpPr txBox="1"/>
          <p:nvPr/>
        </p:nvSpPr>
        <p:spPr>
          <a:xfrm>
            <a:off x="188655" y="3287904"/>
            <a:ext cx="593930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2000" b="1" dirty="0"/>
              <a:t>Energias e forças: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8FFEF1E-8A94-4B3E-89D1-6A0BADF2E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74" y="4138033"/>
            <a:ext cx="7360300" cy="130295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4C8E798-126A-4128-BA3F-1B79D0FCA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053" y="3887061"/>
            <a:ext cx="3997108" cy="20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Equações Básicas do Mecanismo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sp>
        <p:nvSpPr>
          <p:cNvPr id="8" name="Google Shape;912;p53"/>
          <p:cNvSpPr/>
          <p:nvPr/>
        </p:nvSpPr>
        <p:spPr>
          <a:xfrm>
            <a:off x="194913" y="1356082"/>
            <a:ext cx="4497395" cy="186837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" name="Google Shape;918;p53"/>
          <p:cNvSpPr txBox="1"/>
          <p:nvPr/>
        </p:nvSpPr>
        <p:spPr>
          <a:xfrm>
            <a:off x="486115" y="1488588"/>
            <a:ext cx="39971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Variáveis lineares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Variáveis angulares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Aplicação do método Lagrange-Euler</a:t>
            </a:r>
            <a:endParaRPr sz="1600" dirty="0">
              <a:latin typeface="+mn-lt"/>
            </a:endParaRPr>
          </a:p>
        </p:txBody>
      </p:sp>
      <p:sp>
        <p:nvSpPr>
          <p:cNvPr id="12" name="Google Shape;921;p53"/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Metodologia</a:t>
            </a:r>
            <a:endParaRPr dirty="0">
              <a:latin typeface="+mn-lt"/>
            </a:endParaRPr>
          </a:p>
        </p:txBody>
      </p:sp>
      <p:grpSp>
        <p:nvGrpSpPr>
          <p:cNvPr id="13" name="Google Shape;808;p47"/>
          <p:cNvGrpSpPr/>
          <p:nvPr/>
        </p:nvGrpSpPr>
        <p:grpSpPr>
          <a:xfrm rot="5396053">
            <a:off x="2011857" y="623708"/>
            <a:ext cx="648451" cy="4294111"/>
            <a:chOff x="2651" y="1864"/>
            <a:chExt cx="521" cy="1870"/>
          </a:xfrm>
        </p:grpSpPr>
        <p:sp>
          <p:nvSpPr>
            <p:cNvPr id="14" name="Google Shape;809;p47"/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/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/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/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/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122;p3">
            <a:extLst>
              <a:ext uri="{FF2B5EF4-FFF2-40B4-BE49-F238E27FC236}">
                <a16:creationId xmlns:a16="http://schemas.microsoft.com/office/drawing/2014/main" id="{577EAD26-5A6E-4568-BA70-84920967FCEB}"/>
              </a:ext>
            </a:extLst>
          </p:cNvPr>
          <p:cNvSpPr txBox="1"/>
          <p:nvPr/>
        </p:nvSpPr>
        <p:spPr>
          <a:xfrm>
            <a:off x="188655" y="3287904"/>
            <a:ext cx="593930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2000" b="1" dirty="0"/>
              <a:t>Substituindo nas Equações de Lagrange-Euler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F9C0790-B1BC-4660-828B-8D791432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827" y="3730492"/>
            <a:ext cx="9358270" cy="2848904"/>
          </a:xfrm>
          <a:prstGeom prst="rect">
            <a:avLst/>
          </a:prstGeom>
        </p:spPr>
      </p:pic>
      <p:sp>
        <p:nvSpPr>
          <p:cNvPr id="24" name="Google Shape;799;p47"/>
          <p:cNvSpPr/>
          <p:nvPr/>
        </p:nvSpPr>
        <p:spPr>
          <a:xfrm>
            <a:off x="1180730" y="3730492"/>
            <a:ext cx="9729926" cy="284890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122;p3">
            <a:extLst>
              <a:ext uri="{FF2B5EF4-FFF2-40B4-BE49-F238E27FC236}">
                <a16:creationId xmlns:a16="http://schemas.microsoft.com/office/drawing/2014/main" id="{7DDFA893-F7B0-4821-9236-1DA2FD71E64A}"/>
              </a:ext>
            </a:extLst>
          </p:cNvPr>
          <p:cNvSpPr txBox="1"/>
          <p:nvPr/>
        </p:nvSpPr>
        <p:spPr>
          <a:xfrm>
            <a:off x="5414493" y="951048"/>
            <a:ext cx="593930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Observações</a:t>
            </a:r>
          </a:p>
        </p:txBody>
      </p:sp>
      <p:sp>
        <p:nvSpPr>
          <p:cNvPr id="25" name="Google Shape;799;p47">
            <a:extLst>
              <a:ext uri="{FF2B5EF4-FFF2-40B4-BE49-F238E27FC236}">
                <a16:creationId xmlns:a16="http://schemas.microsoft.com/office/drawing/2014/main" id="{3CAC3148-71EF-412D-B1B7-40E3B34F200B}"/>
              </a:ext>
            </a:extLst>
          </p:cNvPr>
          <p:cNvSpPr/>
          <p:nvPr/>
        </p:nvSpPr>
        <p:spPr>
          <a:xfrm>
            <a:off x="4774425" y="1444038"/>
            <a:ext cx="7329634" cy="177841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27;p3">
            <a:extLst>
              <a:ext uri="{FF2B5EF4-FFF2-40B4-BE49-F238E27FC236}">
                <a16:creationId xmlns:a16="http://schemas.microsoft.com/office/drawing/2014/main" id="{5F779092-1B84-4A6B-985E-5BE378C32833}"/>
              </a:ext>
            </a:extLst>
          </p:cNvPr>
          <p:cNvSpPr txBox="1"/>
          <p:nvPr/>
        </p:nvSpPr>
        <p:spPr>
          <a:xfrm>
            <a:off x="4885761" y="1488588"/>
            <a:ext cx="721829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Resultados condizentes com os apresentados por Nakashima, </a:t>
            </a:r>
            <a:r>
              <a:rPr lang="pt-BR" sz="1800" dirty="0" err="1"/>
              <a:t>Ohgishi</a:t>
            </a:r>
            <a:r>
              <a:rPr lang="pt-BR" sz="1800" dirty="0"/>
              <a:t> e Ono (2003)</a:t>
            </a:r>
          </a:p>
          <a:p>
            <a:pPr lvl="0">
              <a:buClr>
                <a:schemeClr val="dk1"/>
              </a:buClr>
              <a:buSzPts val="2000"/>
            </a:pPr>
            <a:endParaRPr lang="pt-BR" sz="1800" dirty="0"/>
          </a:p>
          <a:p>
            <a:pPr lvl="0">
              <a:buClr>
                <a:schemeClr val="dk1"/>
              </a:buClr>
              <a:buSzPts val="2000"/>
            </a:pPr>
            <a:endParaRPr lang="pt-BR" sz="1800" dirty="0"/>
          </a:p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Validação da modelagem desenvolvida por Lagrange-Euler</a:t>
            </a:r>
          </a:p>
        </p:txBody>
      </p:sp>
    </p:spTree>
    <p:extLst>
      <p:ext uri="{BB962C8B-B14F-4D97-AF65-F5344CB8AC3E}">
        <p14:creationId xmlns:p14="http://schemas.microsoft.com/office/powerpoint/2010/main" val="2046598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3"/>
              <p:cNvSpPr txBox="1"/>
              <p:nvPr/>
            </p:nvSpPr>
            <p:spPr>
              <a:xfrm>
                <a:off x="152399" y="128445"/>
                <a:ext cx="10403151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Avaliação das Forças Hidrodinâmicas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sub>
                    </m:sSub>
                    <m:r>
                      <a:rPr lang="pt-BR" sz="24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  <m:r>
                      <a:rPr lang="pt-BR" sz="24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𝒆</m:t>
                    </m:r>
                    <m:r>
                      <a:rPr lang="pt-BR" sz="24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  <m:sSub>
                      <m:sSubPr>
                        <m:ctrlP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𝑪</m:t>
                        </m:r>
                      </m:sub>
                    </m:sSub>
                    <m:r>
                      <a:rPr lang="pt-BR" sz="24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)</m:t>
                    </m:r>
                  </m:oMath>
                </a14:m>
                <a:endParaRPr sz="1200" dirty="0">
                  <a:latin typeface="+mn-lt"/>
                </a:endParaRPr>
              </a:p>
            </p:txBody>
          </p:sp>
        </mc:Choice>
        <mc:Fallback xmlns="">
          <p:sp>
            <p:nvSpPr>
              <p:cNvPr id="122" name="Google Shape;122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10403151" cy="461624"/>
              </a:xfrm>
              <a:prstGeom prst="rect">
                <a:avLst/>
              </a:prstGeom>
              <a:blipFill>
                <a:blip r:embed="rId4"/>
                <a:stretch>
                  <a:fillRect l="-937" t="-9211" b="-30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127;p3"/>
              <p:cNvSpPr txBox="1"/>
              <p:nvPr/>
            </p:nvSpPr>
            <p:spPr>
              <a:xfrm>
                <a:off x="6669143" y="1363059"/>
                <a:ext cx="4445726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buClr>
                    <a:schemeClr val="dk1"/>
                  </a:buCl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0" name="Google Shape;127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143" y="1363059"/>
                <a:ext cx="4445726" cy="400069"/>
              </a:xfrm>
              <a:prstGeom prst="rect">
                <a:avLst/>
              </a:prstGeom>
              <a:blipFill>
                <a:blip r:embed="rId5"/>
                <a:stretch>
                  <a:fillRect b="-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22;p3">
                <a:extLst>
                  <a:ext uri="{FF2B5EF4-FFF2-40B4-BE49-F238E27FC236}">
                    <a16:creationId xmlns:a16="http://schemas.microsoft.com/office/drawing/2014/main" id="{D24A5794-686E-4071-962C-BD8D8DBCCB41}"/>
                  </a:ext>
                </a:extLst>
              </p:cNvPr>
              <p:cNvSpPr txBox="1"/>
              <p:nvPr/>
            </p:nvSpPr>
            <p:spPr>
              <a:xfrm>
                <a:off x="6522893" y="858096"/>
                <a:ext cx="4989251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Velocidade Relativa do Escoamento (</a:t>
                </a:r>
                <a14:m>
                  <m:oMath xmlns:m="http://schemas.openxmlformats.org/officeDocument/2006/math">
                    <m:r>
                      <a:rPr lang="pt-BR" sz="20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𝑼</m:t>
                    </m:r>
                  </m:oMath>
                </a14:m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) </a:t>
                </a:r>
                <a:endParaRPr sz="1100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Google Shape;122;p3">
                <a:extLst>
                  <a:ext uri="{FF2B5EF4-FFF2-40B4-BE49-F238E27FC236}">
                    <a16:creationId xmlns:a16="http://schemas.microsoft.com/office/drawing/2014/main" id="{D24A5794-686E-4071-962C-BD8D8DBCC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893" y="858096"/>
                <a:ext cx="4989251" cy="400069"/>
              </a:xfrm>
              <a:prstGeom prst="rect">
                <a:avLst/>
              </a:prstGeom>
              <a:blipFill>
                <a:blip r:embed="rId6"/>
                <a:stretch>
                  <a:fillRect l="-1222" t="-7692" r="-2078" b="-2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127;p3">
                <a:extLst>
                  <a:ext uri="{FF2B5EF4-FFF2-40B4-BE49-F238E27FC236}">
                    <a16:creationId xmlns:a16="http://schemas.microsoft.com/office/drawing/2014/main" id="{EAD64743-304B-472D-9E44-6EE7BE248C38}"/>
                  </a:ext>
                </a:extLst>
              </p:cNvPr>
              <p:cNvSpPr txBox="1"/>
              <p:nvPr/>
            </p:nvSpPr>
            <p:spPr>
              <a:xfrm>
                <a:off x="6669142" y="2041629"/>
                <a:ext cx="4641036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pt-BR" sz="18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sz="1800" dirty="0"/>
                  <a:t>: Velocidade do escoamento externo</a:t>
                </a:r>
              </a:p>
              <a:p>
                <a:pPr lvl="0">
                  <a:buClr>
                    <a:schemeClr val="dk1"/>
                  </a:buClr>
                  <a:buSzPts val="2000"/>
                </a:pPr>
                <a:endParaRPr lang="pt-BR" sz="1800" dirty="0"/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pt-BR" sz="1800" b="0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pt-BR" sz="1800" dirty="0"/>
                  <a:t>: Velocidade na direção y da terceira barra, em que:</a:t>
                </a:r>
                <a:endParaRPr sz="1800" dirty="0"/>
              </a:p>
            </p:txBody>
          </p:sp>
        </mc:Choice>
        <mc:Fallback xmlns="">
          <p:sp>
            <p:nvSpPr>
              <p:cNvPr id="12" name="Google Shape;127;p3">
                <a:extLst>
                  <a:ext uri="{FF2B5EF4-FFF2-40B4-BE49-F238E27FC236}">
                    <a16:creationId xmlns:a16="http://schemas.microsoft.com/office/drawing/2014/main" id="{EAD64743-304B-472D-9E44-6EE7BE248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142" y="2041629"/>
                <a:ext cx="4641036" cy="1200288"/>
              </a:xfrm>
              <a:prstGeom prst="rect">
                <a:avLst/>
              </a:prstGeom>
              <a:blipFill>
                <a:blip r:embed="rId7"/>
                <a:stretch>
                  <a:fillRect l="-1183" t="-3553" b="-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799;p47"/>
          <p:cNvSpPr/>
          <p:nvPr/>
        </p:nvSpPr>
        <p:spPr>
          <a:xfrm>
            <a:off x="6669143" y="1336634"/>
            <a:ext cx="4641036" cy="268874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127;p3">
                <a:extLst>
                  <a:ext uri="{FF2B5EF4-FFF2-40B4-BE49-F238E27FC236}">
                    <a16:creationId xmlns:a16="http://schemas.microsoft.com/office/drawing/2014/main" id="{3BCFF502-486F-4D71-8726-C0F0E5E484AE}"/>
                  </a:ext>
                </a:extLst>
              </p:cNvPr>
              <p:cNvSpPr txBox="1"/>
              <p:nvPr/>
            </p:nvSpPr>
            <p:spPr>
              <a:xfrm>
                <a:off x="460158" y="1408162"/>
                <a:ext cx="4632530" cy="7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buClr>
                    <a:schemeClr val="dk1"/>
                  </a:buCl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pt-BR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000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num>
                        <m:den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8" name="Google Shape;127;p3">
                <a:extLst>
                  <a:ext uri="{FF2B5EF4-FFF2-40B4-BE49-F238E27FC236}">
                    <a16:creationId xmlns:a16="http://schemas.microsoft.com/office/drawing/2014/main" id="{3BCFF502-486F-4D71-8726-C0F0E5E48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58" y="1408162"/>
                <a:ext cx="4632530" cy="7143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122;p3">
                <a:extLst>
                  <a:ext uri="{FF2B5EF4-FFF2-40B4-BE49-F238E27FC236}">
                    <a16:creationId xmlns:a16="http://schemas.microsoft.com/office/drawing/2014/main" id="{7299DEBB-7824-4638-9CB2-3E2463E1A048}"/>
                  </a:ext>
                </a:extLst>
              </p:cNvPr>
              <p:cNvSpPr txBox="1"/>
              <p:nvPr/>
            </p:nvSpPr>
            <p:spPr>
              <a:xfrm>
                <a:off x="152399" y="858096"/>
                <a:ext cx="5239540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Força de Sustentação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) – White (1962) </a:t>
                </a:r>
                <a:endParaRPr sz="1100" dirty="0">
                  <a:latin typeface="+mn-lt"/>
                </a:endParaRPr>
              </a:p>
            </p:txBody>
          </p:sp>
        </mc:Choice>
        <mc:Fallback xmlns="">
          <p:sp>
            <p:nvSpPr>
              <p:cNvPr id="19" name="Google Shape;122;p3">
                <a:extLst>
                  <a:ext uri="{FF2B5EF4-FFF2-40B4-BE49-F238E27FC236}">
                    <a16:creationId xmlns:a16="http://schemas.microsoft.com/office/drawing/2014/main" id="{7299DEBB-7824-4638-9CB2-3E2463E1A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58096"/>
                <a:ext cx="5239540" cy="400069"/>
              </a:xfrm>
              <a:prstGeom prst="rect">
                <a:avLst/>
              </a:prstGeom>
              <a:blipFill>
                <a:blip r:embed="rId9"/>
                <a:stretch>
                  <a:fillRect t="-7692" r="-1279" b="-2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127;p3">
                <a:extLst>
                  <a:ext uri="{FF2B5EF4-FFF2-40B4-BE49-F238E27FC236}">
                    <a16:creationId xmlns:a16="http://schemas.microsoft.com/office/drawing/2014/main" id="{C14F8E03-E6E2-4CF6-A91B-18CDE2AF7CD0}"/>
                  </a:ext>
                </a:extLst>
              </p:cNvPr>
              <p:cNvSpPr txBox="1"/>
              <p:nvPr/>
            </p:nvSpPr>
            <p:spPr>
              <a:xfrm>
                <a:off x="460158" y="2157984"/>
                <a:ext cx="4641036" cy="1237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18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pt-BR" sz="1800" dirty="0"/>
                  <a:t>: Coeficiente de sustentação</a:t>
                </a:r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pt-BR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pt-BR" sz="1800" dirty="0"/>
                  <a:t>: Massa específica do fluido</a:t>
                </a:r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pt-BR" sz="1800" dirty="0"/>
                  <a:t>: Velocidade do escoamento externo</a:t>
                </a:r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pt-BR" sz="1800" dirty="0"/>
                  <a:t>: Área de referência adotada, onde:</a:t>
                </a:r>
                <a:endParaRPr sz="1800" dirty="0"/>
              </a:p>
            </p:txBody>
          </p:sp>
        </mc:Choice>
        <mc:Fallback xmlns="">
          <p:sp>
            <p:nvSpPr>
              <p:cNvPr id="20" name="Google Shape;127;p3">
                <a:extLst>
                  <a:ext uri="{FF2B5EF4-FFF2-40B4-BE49-F238E27FC236}">
                    <a16:creationId xmlns:a16="http://schemas.microsoft.com/office/drawing/2014/main" id="{C14F8E03-E6E2-4CF6-A91B-18CDE2AF7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58" y="2157984"/>
                <a:ext cx="4641036" cy="1237799"/>
              </a:xfrm>
              <a:prstGeom prst="rect">
                <a:avLst/>
              </a:prstGeom>
              <a:blipFill>
                <a:blip r:embed="rId10"/>
                <a:stretch>
                  <a:fillRect l="-1181" t="-3448" b="-39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799;p47">
            <a:extLst>
              <a:ext uri="{FF2B5EF4-FFF2-40B4-BE49-F238E27FC236}">
                <a16:creationId xmlns:a16="http://schemas.microsoft.com/office/drawing/2014/main" id="{11E1E73F-BD5F-448C-B2C0-04C4F7EE017E}"/>
              </a:ext>
            </a:extLst>
          </p:cNvPr>
          <p:cNvSpPr/>
          <p:nvPr/>
        </p:nvSpPr>
        <p:spPr>
          <a:xfrm>
            <a:off x="451652" y="1355310"/>
            <a:ext cx="4641036" cy="344374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9EDF62BC-AF63-43CB-B85A-6C89596F7738}"/>
                  </a:ext>
                </a:extLst>
              </p:cNvPr>
              <p:cNvSpPr txBox="1"/>
              <p:nvPr/>
            </p:nvSpPr>
            <p:spPr>
              <a:xfrm>
                <a:off x="460158" y="3553801"/>
                <a:ext cx="4641036" cy="3915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buClr>
                    <a:schemeClr val="dk1"/>
                  </a:buCl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𝑒𝑙𝑖𝑝𝑠𝑒</m:t>
                          </m:r>
                        </m:sub>
                      </m:sSub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sz="1800" dirty="0"/>
              </a:p>
            </p:txBody>
          </p:sp>
        </mc:Choice>
        <mc:Fallback xmlns="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9EDF62BC-AF63-43CB-B85A-6C89596F7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58" y="3553801"/>
                <a:ext cx="4641036" cy="391542"/>
              </a:xfrm>
              <a:prstGeom prst="rect">
                <a:avLst/>
              </a:prstGeom>
              <a:blipFill>
                <a:blip r:embed="rId11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6CA6C721-453D-433E-A53B-B2C76E1087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6797" y="3341858"/>
            <a:ext cx="4445726" cy="5739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Google Shape;127;p3">
                <a:extLst>
                  <a:ext uri="{FF2B5EF4-FFF2-40B4-BE49-F238E27FC236}">
                    <a16:creationId xmlns:a16="http://schemas.microsoft.com/office/drawing/2014/main" id="{8B4416B9-A14B-4FB4-B66F-36804FBC4058}"/>
                  </a:ext>
                </a:extLst>
              </p:cNvPr>
              <p:cNvSpPr txBox="1"/>
              <p:nvPr/>
            </p:nvSpPr>
            <p:spPr>
              <a:xfrm>
                <a:off x="460158" y="4098120"/>
                <a:ext cx="4641036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pt-BR" sz="1800" b="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pt-BR" sz="1800" dirty="0"/>
                  <a:t>: Comprimento da corda da nadadeira</a:t>
                </a:r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pt-BR" sz="1800" dirty="0"/>
                  <a:t>: Meio comprimento da nadadeira</a:t>
                </a:r>
              </a:p>
            </p:txBody>
          </p:sp>
        </mc:Choice>
        <mc:Fallback xmlns="">
          <p:sp>
            <p:nvSpPr>
              <p:cNvPr id="27" name="Google Shape;127;p3">
                <a:extLst>
                  <a:ext uri="{FF2B5EF4-FFF2-40B4-BE49-F238E27FC236}">
                    <a16:creationId xmlns:a16="http://schemas.microsoft.com/office/drawing/2014/main" id="{8B4416B9-A14B-4FB4-B66F-36804FBC4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58" y="4098120"/>
                <a:ext cx="4641036" cy="646290"/>
              </a:xfrm>
              <a:prstGeom prst="rect">
                <a:avLst/>
              </a:prstGeom>
              <a:blipFill>
                <a:blip r:embed="rId13"/>
                <a:stretch>
                  <a:fillRect l="-1181" t="-5660" b="-150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Google Shape;1128;p65">
            <a:extLst>
              <a:ext uri="{FF2B5EF4-FFF2-40B4-BE49-F238E27FC236}">
                <a16:creationId xmlns:a16="http://schemas.microsoft.com/office/drawing/2014/main" id="{A3B7BFC7-17D2-4B2E-9BFD-3581B369AE3B}"/>
              </a:ext>
            </a:extLst>
          </p:cNvPr>
          <p:cNvSpPr/>
          <p:nvPr/>
        </p:nvSpPr>
        <p:spPr>
          <a:xfrm rot="5400000">
            <a:off x="2407784" y="4965792"/>
            <a:ext cx="415403" cy="3303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 cap="flat" cmpd="sng">
            <a:solidFill>
              <a:srgbClr val="00133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22;p3">
            <a:extLst>
              <a:ext uri="{FF2B5EF4-FFF2-40B4-BE49-F238E27FC236}">
                <a16:creationId xmlns:a16="http://schemas.microsoft.com/office/drawing/2014/main" id="{B87BBAA8-C0C3-4ACE-8FBE-3AAE26F12A66}"/>
              </a:ext>
            </a:extLst>
          </p:cNvPr>
          <p:cNvSpPr txBox="1"/>
          <p:nvPr/>
        </p:nvSpPr>
        <p:spPr>
          <a:xfrm>
            <a:off x="652988" y="4896197"/>
            <a:ext cx="154725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133A"/>
                </a:solidFill>
                <a:latin typeface="+mn-lt"/>
                <a:sym typeface="Twentieth Century"/>
              </a:rPr>
              <a:t>Adaptação</a:t>
            </a:r>
            <a:endParaRPr sz="1100" dirty="0">
              <a:latin typeface="+mn-lt"/>
            </a:endParaRPr>
          </a:p>
        </p:txBody>
      </p:sp>
      <p:sp>
        <p:nvSpPr>
          <p:cNvPr id="30" name="Google Shape;799;p47">
            <a:extLst>
              <a:ext uri="{FF2B5EF4-FFF2-40B4-BE49-F238E27FC236}">
                <a16:creationId xmlns:a16="http://schemas.microsoft.com/office/drawing/2014/main" id="{8F8EEB2B-C03C-47D9-A41A-C4B11408548C}"/>
              </a:ext>
            </a:extLst>
          </p:cNvPr>
          <p:cNvSpPr/>
          <p:nvPr/>
        </p:nvSpPr>
        <p:spPr>
          <a:xfrm>
            <a:off x="451652" y="5422281"/>
            <a:ext cx="4649541" cy="132002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AB8F4F-9DE6-4A05-827F-2AE4227F1E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87974" y="4135593"/>
            <a:ext cx="3464742" cy="2362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44C31E7E-3F47-4D19-BE15-30A6FC62B224}"/>
                  </a:ext>
                </a:extLst>
              </p:cNvPr>
              <p:cNvSpPr txBox="1"/>
              <p:nvPr/>
            </p:nvSpPr>
            <p:spPr>
              <a:xfrm>
                <a:off x="1032512" y="5484986"/>
                <a:ext cx="3496323" cy="427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buClr>
                    <a:schemeClr val="dk1"/>
                  </a:buCl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pt-BR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func>
                        <m:funcPr>
                          <m:ctrlP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20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44C31E7E-3F47-4D19-BE15-30A6FC62B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512" y="5484986"/>
                <a:ext cx="3496323" cy="427769"/>
              </a:xfrm>
              <a:prstGeom prst="rect">
                <a:avLst/>
              </a:prstGeom>
              <a:blipFill>
                <a:blip r:embed="rId15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Google Shape;122;p3">
            <a:extLst>
              <a:ext uri="{FF2B5EF4-FFF2-40B4-BE49-F238E27FC236}">
                <a16:creationId xmlns:a16="http://schemas.microsoft.com/office/drawing/2014/main" id="{FC297D7E-990B-4CD9-BCFA-B797EB83479A}"/>
              </a:ext>
            </a:extLst>
          </p:cNvPr>
          <p:cNvSpPr txBox="1"/>
          <p:nvPr/>
        </p:nvSpPr>
        <p:spPr>
          <a:xfrm>
            <a:off x="3008232" y="4941409"/>
            <a:ext cx="308776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133A"/>
                </a:solidFill>
                <a:latin typeface="+mn-lt"/>
                <a:sym typeface="Twentieth Century"/>
              </a:rPr>
              <a:t>Nakashima, et al. (2003)</a:t>
            </a:r>
            <a:endParaRPr sz="1000" dirty="0">
              <a:latin typeface="+mn-lt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4E1A069-8076-4CE9-9A28-61C5B01EB32B}"/>
              </a:ext>
            </a:extLst>
          </p:cNvPr>
          <p:cNvSpPr txBox="1"/>
          <p:nvPr/>
        </p:nvSpPr>
        <p:spPr>
          <a:xfrm>
            <a:off x="7552397" y="6412847"/>
            <a:ext cx="2335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Nakashima, et al. (2003)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Google Shape;127;p3">
                <a:extLst>
                  <a:ext uri="{FF2B5EF4-FFF2-40B4-BE49-F238E27FC236}">
                    <a16:creationId xmlns:a16="http://schemas.microsoft.com/office/drawing/2014/main" id="{122B8EEE-B1D4-4638-9257-C613A516C4E2}"/>
                  </a:ext>
                </a:extLst>
              </p:cNvPr>
              <p:cNvSpPr txBox="1"/>
              <p:nvPr/>
            </p:nvSpPr>
            <p:spPr>
              <a:xfrm>
                <a:off x="460158" y="5996354"/>
                <a:ext cx="4641036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pt-B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pt-BR" sz="1800" i="1" dirty="0">
                    <a:latin typeface="Cambria Math" panose="02040503050406030204" pitchFamily="18" charset="0"/>
                  </a:rPr>
                  <a:t>: </a:t>
                </a:r>
                <a:r>
                  <a:rPr lang="pt-BR" sz="1800" dirty="0">
                    <a:latin typeface="+mn-lt"/>
                  </a:rPr>
                  <a:t>Ângulo de ataque</a:t>
                </a:r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pt-B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pt-B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18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pt-B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</m:oMath>
                </a14:m>
                <a:endParaRPr lang="pt-BR" sz="1800" dirty="0"/>
              </a:p>
            </p:txBody>
          </p:sp>
        </mc:Choice>
        <mc:Fallback xmlns="">
          <p:sp>
            <p:nvSpPr>
              <p:cNvPr id="35" name="Google Shape;127;p3">
                <a:extLst>
                  <a:ext uri="{FF2B5EF4-FFF2-40B4-BE49-F238E27FC236}">
                    <a16:creationId xmlns:a16="http://schemas.microsoft.com/office/drawing/2014/main" id="{122B8EEE-B1D4-4638-9257-C613A516C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58" y="5996354"/>
                <a:ext cx="4641036" cy="646290"/>
              </a:xfrm>
              <a:prstGeom prst="rect">
                <a:avLst/>
              </a:prstGeom>
              <a:blipFill>
                <a:blip r:embed="rId16"/>
                <a:stretch>
                  <a:fillRect l="-1181" t="-6604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770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3"/>
              <p:cNvSpPr txBox="1"/>
              <p:nvPr/>
            </p:nvSpPr>
            <p:spPr>
              <a:xfrm>
                <a:off x="152399" y="128445"/>
                <a:ext cx="10403151" cy="4616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Avaliação das Forças Hidrodinâmicas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sub>
                    </m:sSub>
                    <m:r>
                      <a:rPr lang="pt-BR" sz="24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  <m:r>
                      <a:rPr lang="pt-BR" sz="24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𝒆</m:t>
                    </m:r>
                    <m:r>
                      <a:rPr lang="pt-BR" sz="24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  <m:sSub>
                      <m:sSubPr>
                        <m:ctrlP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𝑪</m:t>
                        </m:r>
                      </m:sub>
                    </m:sSub>
                    <m:r>
                      <a:rPr lang="pt-BR" sz="24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)</m:t>
                    </m:r>
                  </m:oMath>
                </a14:m>
                <a:endParaRPr sz="1200" dirty="0">
                  <a:latin typeface="+mn-lt"/>
                </a:endParaRPr>
              </a:p>
            </p:txBody>
          </p:sp>
        </mc:Choice>
        <mc:Fallback xmlns="">
          <p:sp>
            <p:nvSpPr>
              <p:cNvPr id="122" name="Google Shape;122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10403151" cy="461624"/>
              </a:xfrm>
              <a:prstGeom prst="rect">
                <a:avLst/>
              </a:prstGeom>
              <a:blipFill>
                <a:blip r:embed="rId4"/>
                <a:stretch>
                  <a:fillRect l="-937" t="-9211" b="-30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122;p3">
                <a:extLst>
                  <a:ext uri="{FF2B5EF4-FFF2-40B4-BE49-F238E27FC236}">
                    <a16:creationId xmlns:a16="http://schemas.microsoft.com/office/drawing/2014/main" id="{D24A5794-686E-4071-962C-BD8D8DBCCB41}"/>
                  </a:ext>
                </a:extLst>
              </p:cNvPr>
              <p:cNvSpPr txBox="1"/>
              <p:nvPr/>
            </p:nvSpPr>
            <p:spPr>
              <a:xfrm>
                <a:off x="604653" y="1821068"/>
                <a:ext cx="4989251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Força de inércia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𝑽</m:t>
                        </m:r>
                      </m:sub>
                    </m:sSub>
                  </m:oMath>
                </a14:m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) </a:t>
                </a:r>
                <a:endParaRPr sz="1100" dirty="0">
                  <a:latin typeface="+mn-lt"/>
                </a:endParaRPr>
              </a:p>
            </p:txBody>
          </p:sp>
        </mc:Choice>
        <mc:Fallback xmlns="">
          <p:sp>
            <p:nvSpPr>
              <p:cNvPr id="9" name="Google Shape;122;p3">
                <a:extLst>
                  <a:ext uri="{FF2B5EF4-FFF2-40B4-BE49-F238E27FC236}">
                    <a16:creationId xmlns:a16="http://schemas.microsoft.com/office/drawing/2014/main" id="{D24A5794-686E-4071-962C-BD8D8DBCC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53" y="1821068"/>
                <a:ext cx="4989251" cy="400069"/>
              </a:xfrm>
              <a:prstGeom prst="rect">
                <a:avLst/>
              </a:prstGeom>
              <a:blipFill>
                <a:blip r:embed="rId5"/>
                <a:stretch>
                  <a:fillRect t="-7692" b="-2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127;p3">
                <a:extLst>
                  <a:ext uri="{FF2B5EF4-FFF2-40B4-BE49-F238E27FC236}">
                    <a16:creationId xmlns:a16="http://schemas.microsoft.com/office/drawing/2014/main" id="{EAD64743-304B-472D-9E44-6EE7BE248C38}"/>
                  </a:ext>
                </a:extLst>
              </p:cNvPr>
              <p:cNvSpPr txBox="1"/>
              <p:nvPr/>
            </p:nvSpPr>
            <p:spPr>
              <a:xfrm>
                <a:off x="750902" y="3004601"/>
                <a:ext cx="4641036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1800" i="1" dirty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pt-BR" sz="1800" dirty="0"/>
                  <a:t>: Velocidade perpendicular à barra</a:t>
                </a:r>
              </a:p>
            </p:txBody>
          </p:sp>
        </mc:Choice>
        <mc:Fallback xmlns="">
          <p:sp>
            <p:nvSpPr>
              <p:cNvPr id="12" name="Google Shape;127;p3">
                <a:extLst>
                  <a:ext uri="{FF2B5EF4-FFF2-40B4-BE49-F238E27FC236}">
                    <a16:creationId xmlns:a16="http://schemas.microsoft.com/office/drawing/2014/main" id="{EAD64743-304B-472D-9E44-6EE7BE248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02" y="3004601"/>
                <a:ext cx="4641036" cy="369291"/>
              </a:xfrm>
              <a:prstGeom prst="rect">
                <a:avLst/>
              </a:prstGeom>
              <a:blipFill>
                <a:blip r:embed="rId6"/>
                <a:stretch>
                  <a:fillRect l="-1181" t="-11667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799;p47"/>
          <p:cNvSpPr/>
          <p:nvPr/>
        </p:nvSpPr>
        <p:spPr>
          <a:xfrm>
            <a:off x="750903" y="2299606"/>
            <a:ext cx="4641036" cy="126921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127;p3">
                <a:extLst>
                  <a:ext uri="{FF2B5EF4-FFF2-40B4-BE49-F238E27FC236}">
                    <a16:creationId xmlns:a16="http://schemas.microsoft.com/office/drawing/2014/main" id="{3BCFF502-486F-4D71-8726-C0F0E5E484AE}"/>
                  </a:ext>
                </a:extLst>
              </p:cNvPr>
              <p:cNvSpPr txBox="1"/>
              <p:nvPr/>
            </p:nvSpPr>
            <p:spPr>
              <a:xfrm>
                <a:off x="6668041" y="1971065"/>
                <a:ext cx="4632530" cy="714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buClr>
                    <a:schemeClr val="dk1"/>
                  </a:buCl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pt-BR" sz="2000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𝑡𝑜𝑡𝑎𝑙</m:t>
                              </m:r>
                            </m:sub>
                          </m:sSub>
                        </m:num>
                        <m:den>
                          <m:r>
                            <a:rPr lang="pt-BR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8" name="Google Shape;127;p3">
                <a:extLst>
                  <a:ext uri="{FF2B5EF4-FFF2-40B4-BE49-F238E27FC236}">
                    <a16:creationId xmlns:a16="http://schemas.microsoft.com/office/drawing/2014/main" id="{3BCFF502-486F-4D71-8726-C0F0E5E48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041" y="1971065"/>
                <a:ext cx="4632530" cy="7143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122;p3">
                <a:extLst>
                  <a:ext uri="{FF2B5EF4-FFF2-40B4-BE49-F238E27FC236}">
                    <a16:creationId xmlns:a16="http://schemas.microsoft.com/office/drawing/2014/main" id="{7299DEBB-7824-4638-9CB2-3E2463E1A048}"/>
                  </a:ext>
                </a:extLst>
              </p:cNvPr>
              <p:cNvSpPr txBox="1"/>
              <p:nvPr/>
            </p:nvSpPr>
            <p:spPr>
              <a:xfrm>
                <a:off x="6360282" y="1420999"/>
                <a:ext cx="5239540" cy="400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Força de Arrasto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) – White (1962) </a:t>
                </a:r>
                <a:endParaRPr sz="1100" dirty="0">
                  <a:latin typeface="+mn-lt"/>
                </a:endParaRPr>
              </a:p>
            </p:txBody>
          </p:sp>
        </mc:Choice>
        <mc:Fallback xmlns="">
          <p:sp>
            <p:nvSpPr>
              <p:cNvPr id="19" name="Google Shape;122;p3">
                <a:extLst>
                  <a:ext uri="{FF2B5EF4-FFF2-40B4-BE49-F238E27FC236}">
                    <a16:creationId xmlns:a16="http://schemas.microsoft.com/office/drawing/2014/main" id="{7299DEBB-7824-4638-9CB2-3E2463E1A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282" y="1420999"/>
                <a:ext cx="5239540" cy="400069"/>
              </a:xfrm>
              <a:prstGeom prst="rect">
                <a:avLst/>
              </a:prstGeom>
              <a:blipFill>
                <a:blip r:embed="rId8"/>
                <a:stretch>
                  <a:fillRect t="-6061" b="-2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127;p3">
                <a:extLst>
                  <a:ext uri="{FF2B5EF4-FFF2-40B4-BE49-F238E27FC236}">
                    <a16:creationId xmlns:a16="http://schemas.microsoft.com/office/drawing/2014/main" id="{C14F8E03-E6E2-4CF6-A91B-18CDE2AF7CD0}"/>
                  </a:ext>
                </a:extLst>
              </p:cNvPr>
              <p:cNvSpPr txBox="1"/>
              <p:nvPr/>
            </p:nvSpPr>
            <p:spPr>
              <a:xfrm>
                <a:off x="6668041" y="2720887"/>
                <a:ext cx="4641036" cy="1754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pt-BR" sz="1800" dirty="0"/>
                  <a:t>: Coeficiente de arrasto</a:t>
                </a:r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pt-BR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pt-BR" sz="1800" dirty="0"/>
                  <a:t>: Massa específica do fluido</a:t>
                </a:r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pt-BR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1800" dirty="0"/>
                  <a:t>: Área total do peixe</a:t>
                </a:r>
                <a:endParaRPr lang="pt-BR" sz="1800" b="0" i="1" dirty="0">
                  <a:latin typeface="Cambria Math" panose="02040503050406030204" pitchFamily="18" charset="0"/>
                </a:endParaRPr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pt-BR" sz="1800" dirty="0"/>
                  <a:t>: Velocidade do escoamento externo, onde:</a:t>
                </a:r>
              </a:p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:endParaRPr sz="1800" dirty="0"/>
              </a:p>
            </p:txBody>
          </p:sp>
        </mc:Choice>
        <mc:Fallback xmlns="">
          <p:sp>
            <p:nvSpPr>
              <p:cNvPr id="20" name="Google Shape;127;p3">
                <a:extLst>
                  <a:ext uri="{FF2B5EF4-FFF2-40B4-BE49-F238E27FC236}">
                    <a16:creationId xmlns:a16="http://schemas.microsoft.com/office/drawing/2014/main" id="{C14F8E03-E6E2-4CF6-A91B-18CDE2AF7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041" y="2720887"/>
                <a:ext cx="4641036" cy="1754286"/>
              </a:xfrm>
              <a:prstGeom prst="rect">
                <a:avLst/>
              </a:prstGeom>
              <a:blipFill>
                <a:blip r:embed="rId9"/>
                <a:stretch>
                  <a:fillRect l="-1183" t="-20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799;p47">
            <a:extLst>
              <a:ext uri="{FF2B5EF4-FFF2-40B4-BE49-F238E27FC236}">
                <a16:creationId xmlns:a16="http://schemas.microsoft.com/office/drawing/2014/main" id="{11E1E73F-BD5F-448C-B2C0-04C4F7EE017E}"/>
              </a:ext>
            </a:extLst>
          </p:cNvPr>
          <p:cNvSpPr/>
          <p:nvPr/>
        </p:nvSpPr>
        <p:spPr>
          <a:xfrm>
            <a:off x="6659535" y="1918212"/>
            <a:ext cx="4641036" cy="396620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9EDF62BC-AF63-43CB-B85A-6C89596F7738}"/>
                  </a:ext>
                </a:extLst>
              </p:cNvPr>
              <p:cNvSpPr txBox="1"/>
              <p:nvPr/>
            </p:nvSpPr>
            <p:spPr>
              <a:xfrm>
                <a:off x="6651029" y="4118747"/>
                <a:ext cx="4641036" cy="391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buClr>
                    <a:schemeClr val="dk1"/>
                  </a:buCl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pt-B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pt-BR" sz="1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sz="1800" dirty="0"/>
              </a:p>
            </p:txBody>
          </p:sp>
        </mc:Choice>
        <mc:Fallback xmlns="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9EDF62BC-AF63-43CB-B85A-6C89596F7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029" y="4118747"/>
                <a:ext cx="4641036" cy="391862"/>
              </a:xfrm>
              <a:prstGeom prst="rect">
                <a:avLst/>
              </a:prstGeom>
              <a:blipFill>
                <a:blip r:embed="rId10"/>
                <a:stretch>
                  <a:fillRect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>
            <a:extLst>
              <a:ext uri="{FF2B5EF4-FFF2-40B4-BE49-F238E27FC236}">
                <a16:creationId xmlns:a16="http://schemas.microsoft.com/office/drawing/2014/main" id="{10B20996-3740-462A-BB74-314CB6F794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1123" y="3710780"/>
            <a:ext cx="3466741" cy="21736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C654FA8-67C9-45EF-9C14-E2940E1E27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770" y="2433004"/>
            <a:ext cx="4371513" cy="379161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F70BC418-AC32-4805-8AFD-2CD97D9EDD40}"/>
              </a:ext>
            </a:extLst>
          </p:cNvPr>
          <p:cNvSpPr txBox="1"/>
          <p:nvPr/>
        </p:nvSpPr>
        <p:spPr>
          <a:xfrm>
            <a:off x="1931330" y="6126822"/>
            <a:ext cx="2335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Nakashima, et al. (2003)</a:t>
            </a:r>
          </a:p>
        </p:txBody>
      </p:sp>
      <p:sp>
        <p:nvSpPr>
          <p:cNvPr id="23" name="Google Shape;1128;p65">
            <a:extLst>
              <a:ext uri="{FF2B5EF4-FFF2-40B4-BE49-F238E27FC236}">
                <a16:creationId xmlns:a16="http://schemas.microsoft.com/office/drawing/2014/main" id="{7BE58EBA-2284-47AA-8A30-981662B6A9F3}"/>
              </a:ext>
            </a:extLst>
          </p:cNvPr>
          <p:cNvSpPr/>
          <p:nvPr/>
        </p:nvSpPr>
        <p:spPr>
          <a:xfrm>
            <a:off x="7139582" y="5085385"/>
            <a:ext cx="415403" cy="3303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 cap="flat" cmpd="sng">
            <a:solidFill>
              <a:srgbClr val="00133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Google Shape;127;p3">
                <a:extLst>
                  <a:ext uri="{FF2B5EF4-FFF2-40B4-BE49-F238E27FC236}">
                    <a16:creationId xmlns:a16="http://schemas.microsoft.com/office/drawing/2014/main" id="{55F5FCCB-B109-49D2-A92C-4327E17CABC5}"/>
                  </a:ext>
                </a:extLst>
              </p:cNvPr>
              <p:cNvSpPr txBox="1"/>
              <p:nvPr/>
            </p:nvSpPr>
            <p:spPr>
              <a:xfrm>
                <a:off x="7750066" y="4896409"/>
                <a:ext cx="3053179" cy="6684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buClr>
                    <a:schemeClr val="dk1"/>
                  </a:buCl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000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pt-BR" sz="2000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pt-BR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20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pt-BR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25" name="Google Shape;127;p3">
                <a:extLst>
                  <a:ext uri="{FF2B5EF4-FFF2-40B4-BE49-F238E27FC236}">
                    <a16:creationId xmlns:a16="http://schemas.microsoft.com/office/drawing/2014/main" id="{55F5FCCB-B109-49D2-A92C-4327E17CA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066" y="4896409"/>
                <a:ext cx="3053179" cy="6684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059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Equações Finais de Movimento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31B419F-FF00-4365-BE3F-7317239F5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59" y="1092946"/>
            <a:ext cx="3491400" cy="1319397"/>
          </a:xfrm>
          <a:prstGeom prst="rect">
            <a:avLst/>
          </a:prstGeom>
        </p:spPr>
      </p:pic>
      <p:sp>
        <p:nvSpPr>
          <p:cNvPr id="11" name="Google Shape;799;p47"/>
          <p:cNvSpPr/>
          <p:nvPr/>
        </p:nvSpPr>
        <p:spPr>
          <a:xfrm>
            <a:off x="303297" y="861531"/>
            <a:ext cx="4214382" cy="172897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FFAB15-1963-40D1-A85E-236BA3F76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935" y="1088970"/>
            <a:ext cx="5974672" cy="1501535"/>
          </a:xfrm>
          <a:prstGeom prst="rect">
            <a:avLst/>
          </a:prstGeom>
        </p:spPr>
      </p:pic>
      <p:sp>
        <p:nvSpPr>
          <p:cNvPr id="12" name="Google Shape;127;p3">
            <a:extLst>
              <a:ext uri="{FF2B5EF4-FFF2-40B4-BE49-F238E27FC236}">
                <a16:creationId xmlns:a16="http://schemas.microsoft.com/office/drawing/2014/main" id="{EE69370C-0F8A-450B-BDD5-CC5CAFD284AC}"/>
              </a:ext>
            </a:extLst>
          </p:cNvPr>
          <p:cNvSpPr txBox="1"/>
          <p:nvPr/>
        </p:nvSpPr>
        <p:spPr>
          <a:xfrm>
            <a:off x="303297" y="2753811"/>
            <a:ext cx="464103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pt-BR" sz="1800" dirty="0"/>
              <a:t>Onde:</a:t>
            </a:r>
            <a:endParaRPr sz="1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6F449B-2AE4-442A-AD06-51071050D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99" y="3124350"/>
            <a:ext cx="5655764" cy="34145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E6F3B2D-EDB9-4C48-9064-D2F296C6D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138" y="3023421"/>
            <a:ext cx="6678377" cy="20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5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359704"/>
            <a:ext cx="883040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</a:rPr>
              <a:t>ANÁLISE DA MODELAGEM DA MECÂNICA DE UM PEIXE ROBÓTICO</a:t>
            </a:r>
            <a:endParaRPr sz="36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669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Linearização das Equações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sp>
        <p:nvSpPr>
          <p:cNvPr id="12" name="Google Shape;122;p3"/>
          <p:cNvSpPr txBox="1"/>
          <p:nvPr/>
        </p:nvSpPr>
        <p:spPr>
          <a:xfrm>
            <a:off x="222693" y="1152869"/>
            <a:ext cx="50907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133A"/>
                </a:solidFill>
                <a:latin typeface="+mn-lt"/>
                <a:sym typeface="Twentieth Century"/>
              </a:rPr>
              <a:t>Expansão de Taylor de primeira ordem</a:t>
            </a:r>
            <a:endParaRPr sz="1100" dirty="0">
              <a:latin typeface="+mn-lt"/>
            </a:endParaRPr>
          </a:p>
        </p:txBody>
      </p:sp>
      <p:sp>
        <p:nvSpPr>
          <p:cNvPr id="13" name="Google Shape;122;p3"/>
          <p:cNvSpPr txBox="1"/>
          <p:nvPr/>
        </p:nvSpPr>
        <p:spPr>
          <a:xfrm>
            <a:off x="7273928" y="1192712"/>
            <a:ext cx="36494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2000" b="1" dirty="0">
                <a:solidFill>
                  <a:srgbClr val="00133A"/>
                </a:solidFill>
                <a:latin typeface="+mn-lt"/>
              </a:rPr>
              <a:t>Ponto de operação</a:t>
            </a:r>
            <a:endParaRPr sz="2000" b="1" dirty="0">
              <a:solidFill>
                <a:srgbClr val="00133A"/>
              </a:solidFill>
              <a:latin typeface="+mn-lt"/>
            </a:endParaRPr>
          </a:p>
        </p:txBody>
      </p:sp>
      <p:sp>
        <p:nvSpPr>
          <p:cNvPr id="21" name="Google Shape;799;p47"/>
          <p:cNvSpPr/>
          <p:nvPr/>
        </p:nvSpPr>
        <p:spPr>
          <a:xfrm>
            <a:off x="490601" y="1632281"/>
            <a:ext cx="4554912" cy="111087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7D22D1-B4D5-436C-9D6C-ECA291612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623" y="1864075"/>
            <a:ext cx="2998867" cy="7329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DE682DA-1D6F-41C2-A2B9-FAD2D026A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974" y="1760850"/>
            <a:ext cx="1806244" cy="2545162"/>
          </a:xfrm>
          <a:prstGeom prst="rect">
            <a:avLst/>
          </a:prstGeom>
        </p:spPr>
      </p:pic>
      <p:sp>
        <p:nvSpPr>
          <p:cNvPr id="25" name="Google Shape;799;p47">
            <a:extLst>
              <a:ext uri="{FF2B5EF4-FFF2-40B4-BE49-F238E27FC236}">
                <a16:creationId xmlns:a16="http://schemas.microsoft.com/office/drawing/2014/main" id="{75D069DC-51D8-4B7A-9587-4A1B089530E3}"/>
              </a:ext>
            </a:extLst>
          </p:cNvPr>
          <p:cNvSpPr/>
          <p:nvPr/>
        </p:nvSpPr>
        <p:spPr>
          <a:xfrm>
            <a:off x="8250080" y="2141772"/>
            <a:ext cx="3736851" cy="155803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127;p3">
            <a:extLst>
              <a:ext uri="{FF2B5EF4-FFF2-40B4-BE49-F238E27FC236}">
                <a16:creationId xmlns:a16="http://schemas.microsoft.com/office/drawing/2014/main" id="{F7BDDD65-99A0-46F2-8922-9D2F4B808D9A}"/>
              </a:ext>
            </a:extLst>
          </p:cNvPr>
          <p:cNvSpPr txBox="1"/>
          <p:nvPr/>
        </p:nvSpPr>
        <p:spPr>
          <a:xfrm>
            <a:off x="8250080" y="2151866"/>
            <a:ext cx="373685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Baixos deslocamentos e velocidades lineares</a:t>
            </a:r>
          </a:p>
          <a:p>
            <a:pPr lvl="0">
              <a:buClr>
                <a:schemeClr val="dk1"/>
              </a:buClr>
              <a:buSzPts val="2000"/>
            </a:pPr>
            <a:endParaRPr lang="pt-BR" sz="1800" dirty="0"/>
          </a:p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Oscilação da cauda em torno da posição de repouso</a:t>
            </a:r>
          </a:p>
        </p:txBody>
      </p:sp>
      <p:sp>
        <p:nvSpPr>
          <p:cNvPr id="27" name="Google Shape;122;p3">
            <a:extLst>
              <a:ext uri="{FF2B5EF4-FFF2-40B4-BE49-F238E27FC236}">
                <a16:creationId xmlns:a16="http://schemas.microsoft.com/office/drawing/2014/main" id="{535A9A3C-0E00-419F-A35F-1C5B7171FB4E}"/>
              </a:ext>
            </a:extLst>
          </p:cNvPr>
          <p:cNvSpPr txBox="1"/>
          <p:nvPr/>
        </p:nvSpPr>
        <p:spPr>
          <a:xfrm>
            <a:off x="346152" y="4482266"/>
            <a:ext cx="36494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000" b="1" dirty="0">
                <a:solidFill>
                  <a:srgbClr val="00133A"/>
                </a:solidFill>
                <a:latin typeface="+mn-lt"/>
              </a:rPr>
              <a:t>Equações Linearizadas:</a:t>
            </a:r>
            <a:endParaRPr sz="2000" b="1" dirty="0">
              <a:solidFill>
                <a:srgbClr val="00133A"/>
              </a:solidFill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FE72DB-A5E9-4490-8E65-A78F3E084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89" y="5064106"/>
            <a:ext cx="11088210" cy="1020092"/>
          </a:xfrm>
          <a:prstGeom prst="rect">
            <a:avLst/>
          </a:prstGeom>
        </p:spPr>
      </p:pic>
      <p:sp>
        <p:nvSpPr>
          <p:cNvPr id="28" name="Google Shape;799;p47">
            <a:extLst>
              <a:ext uri="{FF2B5EF4-FFF2-40B4-BE49-F238E27FC236}">
                <a16:creationId xmlns:a16="http://schemas.microsoft.com/office/drawing/2014/main" id="{E1071728-40CB-4D09-9B07-3E6B0D07236C}"/>
              </a:ext>
            </a:extLst>
          </p:cNvPr>
          <p:cNvSpPr/>
          <p:nvPr/>
        </p:nvSpPr>
        <p:spPr>
          <a:xfrm>
            <a:off x="195096" y="4993456"/>
            <a:ext cx="11289452" cy="129224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5187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Linearização das Equações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sp>
        <p:nvSpPr>
          <p:cNvPr id="12" name="Google Shape;122;p3"/>
          <p:cNvSpPr txBox="1"/>
          <p:nvPr/>
        </p:nvSpPr>
        <p:spPr>
          <a:xfrm>
            <a:off x="346152" y="975770"/>
            <a:ext cx="50907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133A"/>
                </a:solidFill>
                <a:latin typeface="+mn-lt"/>
                <a:sym typeface="Twentieth Century"/>
              </a:rPr>
              <a:t>Onde:</a:t>
            </a:r>
            <a:endParaRPr sz="1100" dirty="0">
              <a:latin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755B62-FF06-4A1B-BFA2-5E4AB0C89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3" y="1595574"/>
            <a:ext cx="3337049" cy="2686727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1B695EF4-18AF-4CDD-8786-30CA1CE467A7}"/>
              </a:ext>
            </a:extLst>
          </p:cNvPr>
          <p:cNvGrpSpPr/>
          <p:nvPr/>
        </p:nvGrpSpPr>
        <p:grpSpPr>
          <a:xfrm>
            <a:off x="5314767" y="1595574"/>
            <a:ext cx="4432915" cy="2843261"/>
            <a:chOff x="5332522" y="1548281"/>
            <a:chExt cx="4736930" cy="319020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E9CD939A-70D4-41E2-824B-9ED127F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2522" y="1548281"/>
              <a:ext cx="4736930" cy="2561578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A46A44A-C4EC-4921-87F2-CAEC35115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6880" y="4282301"/>
              <a:ext cx="4495059" cy="456182"/>
            </a:xfrm>
            <a:prstGeom prst="rect">
              <a:avLst/>
            </a:prstGeom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703E5146-57CF-4070-AB3F-6A7FF3E3E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3" y="4530553"/>
            <a:ext cx="2725592" cy="219900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86EE9B0-FD15-4EE2-A002-5B5CC48CF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2427" y="4592525"/>
            <a:ext cx="6508549" cy="55595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22F8332-BE63-429F-B625-74C114ADED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427" y="5261465"/>
            <a:ext cx="935563" cy="154851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EB5746E-94D0-474D-9FA1-272F97280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7682" y="1558504"/>
            <a:ext cx="2400668" cy="679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Google Shape;127;p3">
                <a:extLst>
                  <a:ext uri="{FF2B5EF4-FFF2-40B4-BE49-F238E27FC236}">
                    <a16:creationId xmlns:a16="http://schemas.microsoft.com/office/drawing/2014/main" id="{9D308FA9-0AA1-449A-BDA8-CEED1897A563}"/>
                  </a:ext>
                </a:extLst>
              </p:cNvPr>
              <p:cNvSpPr txBox="1"/>
              <p:nvPr/>
            </p:nvSpPr>
            <p:spPr>
              <a:xfrm>
                <a:off x="7335690" y="5813552"/>
                <a:ext cx="3163644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pt-BR" sz="1800" dirty="0"/>
                  <a:t>Independem das variáveis auxiliares </a:t>
                </a: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pt-BR" sz="1800" dirty="0"/>
                  <a:t> e </a:t>
                </a:r>
                <a14:m>
                  <m:oMath xmlns:m="http://schemas.openxmlformats.org/officeDocument/2006/math">
                    <m:r>
                      <a:rPr lang="pt-B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pt-BR" sz="1800" dirty="0"/>
              </a:p>
            </p:txBody>
          </p:sp>
        </mc:Choice>
        <mc:Fallback xmlns="">
          <p:sp>
            <p:nvSpPr>
              <p:cNvPr id="29" name="Google Shape;127;p3">
                <a:extLst>
                  <a:ext uri="{FF2B5EF4-FFF2-40B4-BE49-F238E27FC236}">
                    <a16:creationId xmlns:a16="http://schemas.microsoft.com/office/drawing/2014/main" id="{9D308FA9-0AA1-449A-BDA8-CEED1897A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690" y="5813552"/>
                <a:ext cx="3163644" cy="646290"/>
              </a:xfrm>
              <a:prstGeom prst="rect">
                <a:avLst/>
              </a:prstGeom>
              <a:blipFill>
                <a:blip r:embed="rId11"/>
                <a:stretch>
                  <a:fillRect l="-1734" t="-6604" r="-2890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Google Shape;799;p47">
            <a:extLst>
              <a:ext uri="{FF2B5EF4-FFF2-40B4-BE49-F238E27FC236}">
                <a16:creationId xmlns:a16="http://schemas.microsoft.com/office/drawing/2014/main" id="{4F07104F-5B14-4D06-B7BC-483E8DB567C7}"/>
              </a:ext>
            </a:extLst>
          </p:cNvPr>
          <p:cNvSpPr/>
          <p:nvPr/>
        </p:nvSpPr>
        <p:spPr>
          <a:xfrm>
            <a:off x="7164066" y="5785874"/>
            <a:ext cx="3506892" cy="70164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6633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3"/>
              <p:cNvSpPr txBox="1"/>
              <p:nvPr/>
            </p:nvSpPr>
            <p:spPr>
              <a:xfrm>
                <a:off x="152399" y="128445"/>
                <a:ext cx="10403151" cy="4947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Definição da Força de Propulsão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𝒑𝒓𝒐𝒑</m:t>
                        </m:r>
                      </m:sub>
                    </m:sSub>
                    <m:r>
                      <a:rPr lang="pt-BR" sz="2400" b="1" i="1" smtClean="0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)</m:t>
                    </m:r>
                  </m:oMath>
                </a14:m>
                <a:endParaRPr sz="1200" dirty="0">
                  <a:latin typeface="+mn-lt"/>
                </a:endParaRPr>
              </a:p>
            </p:txBody>
          </p:sp>
        </mc:Choice>
        <mc:Fallback xmlns="">
          <p:sp>
            <p:nvSpPr>
              <p:cNvPr id="122" name="Google Shape;122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10403151" cy="494710"/>
              </a:xfrm>
              <a:prstGeom prst="rect">
                <a:avLst/>
              </a:prstGeom>
              <a:blipFill>
                <a:blip r:embed="rId4"/>
                <a:stretch>
                  <a:fillRect l="-937" t="-9877" b="-209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9" name="Google Shape;122;p3">
            <a:extLst>
              <a:ext uri="{FF2B5EF4-FFF2-40B4-BE49-F238E27FC236}">
                <a16:creationId xmlns:a16="http://schemas.microsoft.com/office/drawing/2014/main" id="{D24A5794-686E-4071-962C-BD8D8DBCCB41}"/>
              </a:ext>
            </a:extLst>
          </p:cNvPr>
          <p:cNvSpPr txBox="1"/>
          <p:nvPr/>
        </p:nvSpPr>
        <p:spPr>
          <a:xfrm>
            <a:off x="3519303" y="4236874"/>
            <a:ext cx="464103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133A"/>
                </a:solidFill>
                <a:latin typeface="+mn-lt"/>
                <a:sym typeface="Twentieth Century"/>
              </a:rPr>
              <a:t>Entradas do sistema</a:t>
            </a:r>
            <a:endParaRPr sz="1100" dirty="0">
              <a:latin typeface="+mn-lt"/>
            </a:endParaRPr>
          </a:p>
        </p:txBody>
      </p:sp>
      <p:sp>
        <p:nvSpPr>
          <p:cNvPr id="12" name="Google Shape;127;p3">
            <a:extLst>
              <a:ext uri="{FF2B5EF4-FFF2-40B4-BE49-F238E27FC236}">
                <a16:creationId xmlns:a16="http://schemas.microsoft.com/office/drawing/2014/main" id="{EAD64743-304B-472D-9E44-6EE7BE248C38}"/>
              </a:ext>
            </a:extLst>
          </p:cNvPr>
          <p:cNvSpPr txBox="1"/>
          <p:nvPr/>
        </p:nvSpPr>
        <p:spPr>
          <a:xfrm>
            <a:off x="6586955" y="1840355"/>
            <a:ext cx="46410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Criação de uma nova entrada auxiliar</a:t>
            </a:r>
          </a:p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Significado físico</a:t>
            </a:r>
          </a:p>
        </p:txBody>
      </p:sp>
      <p:sp>
        <p:nvSpPr>
          <p:cNvPr id="11" name="Google Shape;799;p47"/>
          <p:cNvSpPr/>
          <p:nvPr/>
        </p:nvSpPr>
        <p:spPr>
          <a:xfrm>
            <a:off x="6586958" y="1800256"/>
            <a:ext cx="4641033" cy="152150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127;p3">
                <a:extLst>
                  <a:ext uri="{FF2B5EF4-FFF2-40B4-BE49-F238E27FC236}">
                    <a16:creationId xmlns:a16="http://schemas.microsoft.com/office/drawing/2014/main" id="{C14F8E03-E6E2-4CF6-A91B-18CDE2AF7CD0}"/>
                  </a:ext>
                </a:extLst>
              </p:cNvPr>
              <p:cNvSpPr txBox="1"/>
              <p:nvPr/>
            </p:nvSpPr>
            <p:spPr>
              <a:xfrm>
                <a:off x="451651" y="1385496"/>
                <a:ext cx="4641036" cy="9232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>
                  <a:buClr>
                    <a:schemeClr val="dk1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pt-BR" sz="1800" dirty="0"/>
                  <a:t>Mesmo após linearização, ainda aparece uma multiplicação de entrada </a:t>
                </a:r>
                <a14:m>
                  <m:oMath xmlns:m="http://schemas.openxmlformats.org/officeDocument/2006/math">
                    <m:r>
                      <a:rPr lang="pt-BR" sz="1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sz="1800" dirty="0"/>
                  <a:t> por variável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1800" dirty="0"/>
              </a:p>
            </p:txBody>
          </p:sp>
        </mc:Choice>
        <mc:Fallback xmlns="">
          <p:sp>
            <p:nvSpPr>
              <p:cNvPr id="20" name="Google Shape;127;p3">
                <a:extLst>
                  <a:ext uri="{FF2B5EF4-FFF2-40B4-BE49-F238E27FC236}">
                    <a16:creationId xmlns:a16="http://schemas.microsoft.com/office/drawing/2014/main" id="{C14F8E03-E6E2-4CF6-A91B-18CDE2AF7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51" y="1385496"/>
                <a:ext cx="4641036" cy="923289"/>
              </a:xfrm>
              <a:prstGeom prst="rect">
                <a:avLst/>
              </a:prstGeom>
              <a:blipFill>
                <a:blip r:embed="rId5"/>
                <a:stretch>
                  <a:fillRect l="-1183" t="-3947" r="-2497"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oogle Shape;799;p47">
            <a:extLst>
              <a:ext uri="{FF2B5EF4-FFF2-40B4-BE49-F238E27FC236}">
                <a16:creationId xmlns:a16="http://schemas.microsoft.com/office/drawing/2014/main" id="{11E1E73F-BD5F-448C-B2C0-04C4F7EE017E}"/>
              </a:ext>
            </a:extLst>
          </p:cNvPr>
          <p:cNvSpPr/>
          <p:nvPr/>
        </p:nvSpPr>
        <p:spPr>
          <a:xfrm>
            <a:off x="451652" y="1359611"/>
            <a:ext cx="4641036" cy="106148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1128;p65">
            <a:extLst>
              <a:ext uri="{FF2B5EF4-FFF2-40B4-BE49-F238E27FC236}">
                <a16:creationId xmlns:a16="http://schemas.microsoft.com/office/drawing/2014/main" id="{A3B7BFC7-17D2-4B2E-9BFD-3581B369AE3B}"/>
              </a:ext>
            </a:extLst>
          </p:cNvPr>
          <p:cNvSpPr/>
          <p:nvPr/>
        </p:nvSpPr>
        <p:spPr>
          <a:xfrm>
            <a:off x="5632120" y="2322823"/>
            <a:ext cx="415403" cy="33037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 cap="flat" cmpd="sng">
            <a:solidFill>
              <a:srgbClr val="00133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A4E099-D386-4451-B69B-1071FAED0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722" y="2517116"/>
            <a:ext cx="2918571" cy="1074373"/>
          </a:xfrm>
          <a:prstGeom prst="rect">
            <a:avLst/>
          </a:prstGeom>
        </p:spPr>
      </p:pic>
      <p:sp>
        <p:nvSpPr>
          <p:cNvPr id="31" name="Google Shape;122;p3">
            <a:extLst>
              <a:ext uri="{FF2B5EF4-FFF2-40B4-BE49-F238E27FC236}">
                <a16:creationId xmlns:a16="http://schemas.microsoft.com/office/drawing/2014/main" id="{FAFB1D94-2B0B-4B9B-9FA2-4A4C84DC5CB0}"/>
              </a:ext>
            </a:extLst>
          </p:cNvPr>
          <p:cNvSpPr txBox="1"/>
          <p:nvPr/>
        </p:nvSpPr>
        <p:spPr>
          <a:xfrm>
            <a:off x="5296454" y="1922025"/>
            <a:ext cx="10226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00133A"/>
                </a:solidFill>
                <a:latin typeface="+mn-lt"/>
                <a:sym typeface="Twentieth Century"/>
              </a:rPr>
              <a:t>Solução</a:t>
            </a:r>
            <a:endParaRPr sz="1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Google Shape;127;p3">
                <a:extLst>
                  <a:ext uri="{FF2B5EF4-FFF2-40B4-BE49-F238E27FC236}">
                    <a16:creationId xmlns:a16="http://schemas.microsoft.com/office/drawing/2014/main" id="{0C7A42E9-3B8E-4118-9079-1080ED9DE5BE}"/>
                  </a:ext>
                </a:extLst>
              </p:cNvPr>
              <p:cNvSpPr txBox="1"/>
              <p:nvPr/>
            </p:nvSpPr>
            <p:spPr>
              <a:xfrm>
                <a:off x="6586955" y="2681826"/>
                <a:ext cx="4641036" cy="3918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buClr>
                    <a:schemeClr val="dk1"/>
                  </a:buClr>
                  <a:buSzPts val="2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pt-BR" sz="1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pt-BR" sz="1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1800" dirty="0"/>
              </a:p>
            </p:txBody>
          </p:sp>
        </mc:Choice>
        <mc:Fallback xmlns="">
          <p:sp>
            <p:nvSpPr>
              <p:cNvPr id="36" name="Google Shape;127;p3">
                <a:extLst>
                  <a:ext uri="{FF2B5EF4-FFF2-40B4-BE49-F238E27FC236}">
                    <a16:creationId xmlns:a16="http://schemas.microsoft.com/office/drawing/2014/main" id="{0C7A42E9-3B8E-4118-9079-1080ED9DE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955" y="2681826"/>
                <a:ext cx="4641036" cy="391862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122;p3">
                <a:extLst>
                  <a:ext uri="{FF2B5EF4-FFF2-40B4-BE49-F238E27FC236}">
                    <a16:creationId xmlns:a16="http://schemas.microsoft.com/office/drawing/2014/main" id="{44E44140-05C9-4BCA-AFC9-83104075B1C0}"/>
                  </a:ext>
                </a:extLst>
              </p:cNvPr>
              <p:cNvSpPr txBox="1"/>
              <p:nvPr/>
            </p:nvSpPr>
            <p:spPr>
              <a:xfrm>
                <a:off x="6712764" y="1376640"/>
                <a:ext cx="4641036" cy="4275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Força de Propulsão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𝑭</m:t>
                        </m:r>
                      </m:e>
                      <m:sub>
                        <m:r>
                          <a:rPr lang="pt-BR" sz="2000" b="1" i="1" smtClean="0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𝒑𝒓𝒐𝒑</m:t>
                        </m:r>
                      </m:sub>
                    </m:sSub>
                  </m:oMath>
                </a14:m>
                <a:r>
                  <a:rPr lang="pt-BR" sz="20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) </a:t>
                </a:r>
                <a:endParaRPr sz="1100" dirty="0">
                  <a:latin typeface="+mn-lt"/>
                </a:endParaRPr>
              </a:p>
            </p:txBody>
          </p:sp>
        </mc:Choice>
        <mc:Fallback xmlns="">
          <p:sp>
            <p:nvSpPr>
              <p:cNvPr id="37" name="Google Shape;122;p3">
                <a:extLst>
                  <a:ext uri="{FF2B5EF4-FFF2-40B4-BE49-F238E27FC236}">
                    <a16:creationId xmlns:a16="http://schemas.microsoft.com/office/drawing/2014/main" id="{44E44140-05C9-4BCA-AFC9-83104075B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764" y="1376640"/>
                <a:ext cx="4641036" cy="427577"/>
              </a:xfrm>
              <a:prstGeom prst="rect">
                <a:avLst/>
              </a:prstGeom>
              <a:blipFill>
                <a:blip r:embed="rId8"/>
                <a:stretch>
                  <a:fillRect t="-8571" b="-1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>
            <a:extLst>
              <a:ext uri="{FF2B5EF4-FFF2-40B4-BE49-F238E27FC236}">
                <a16:creationId xmlns:a16="http://schemas.microsoft.com/office/drawing/2014/main" id="{D182FAF7-36D3-4370-8541-4F90AC915F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4730" y="4790886"/>
            <a:ext cx="2440976" cy="1737327"/>
          </a:xfrm>
          <a:prstGeom prst="rect">
            <a:avLst/>
          </a:prstGeom>
        </p:spPr>
      </p:pic>
      <p:sp>
        <p:nvSpPr>
          <p:cNvPr id="38" name="Google Shape;799;p47">
            <a:extLst>
              <a:ext uri="{FF2B5EF4-FFF2-40B4-BE49-F238E27FC236}">
                <a16:creationId xmlns:a16="http://schemas.microsoft.com/office/drawing/2014/main" id="{7B98A036-5C40-48C1-83F2-16994D190B57}"/>
              </a:ext>
            </a:extLst>
          </p:cNvPr>
          <p:cNvSpPr/>
          <p:nvPr/>
        </p:nvSpPr>
        <p:spPr>
          <a:xfrm>
            <a:off x="4589755" y="4810433"/>
            <a:ext cx="2503504" cy="173732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553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  <a:ea typeface="Calibri"/>
              </a:rPr>
              <a:t>Espaço de Estados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0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104031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Definição do Espaço de Estados</a:t>
            </a:r>
            <a:endParaRPr lang="pt-BR" sz="1200" dirty="0">
              <a:latin typeface="+mn-lt"/>
            </a:endParaRPr>
          </a:p>
        </p:txBody>
      </p:sp>
      <p:sp>
        <p:nvSpPr>
          <p:cNvPr id="9" name="Google Shape;122;p3">
            <a:extLst>
              <a:ext uri="{FF2B5EF4-FFF2-40B4-BE49-F238E27FC236}">
                <a16:creationId xmlns:a16="http://schemas.microsoft.com/office/drawing/2014/main" id="{D24A5794-686E-4071-962C-BD8D8DBCCB41}"/>
              </a:ext>
            </a:extLst>
          </p:cNvPr>
          <p:cNvSpPr txBox="1"/>
          <p:nvPr/>
        </p:nvSpPr>
        <p:spPr>
          <a:xfrm>
            <a:off x="152399" y="4122298"/>
            <a:ext cx="464103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133A"/>
                </a:solidFill>
                <a:latin typeface="+mn-lt"/>
                <a:sym typeface="Twentieth Century"/>
              </a:rPr>
              <a:t>Estruturação com vetor de estados</a:t>
            </a:r>
            <a:endParaRPr sz="1100" dirty="0">
              <a:latin typeface="+mn-lt"/>
            </a:endParaRPr>
          </a:p>
        </p:txBody>
      </p:sp>
      <p:sp>
        <p:nvSpPr>
          <p:cNvPr id="11" name="Google Shape;799;p47"/>
          <p:cNvSpPr/>
          <p:nvPr/>
        </p:nvSpPr>
        <p:spPr>
          <a:xfrm>
            <a:off x="425855" y="1733038"/>
            <a:ext cx="4641033" cy="152150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122;p3">
            <a:extLst>
              <a:ext uri="{FF2B5EF4-FFF2-40B4-BE49-F238E27FC236}">
                <a16:creationId xmlns:a16="http://schemas.microsoft.com/office/drawing/2014/main" id="{44E44140-05C9-4BCA-AFC9-83104075B1C0}"/>
              </a:ext>
            </a:extLst>
          </p:cNvPr>
          <p:cNvSpPr txBox="1"/>
          <p:nvPr/>
        </p:nvSpPr>
        <p:spPr>
          <a:xfrm>
            <a:off x="425855" y="1308024"/>
            <a:ext cx="464103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133A"/>
                </a:solidFill>
                <a:latin typeface="+mn-lt"/>
                <a:sym typeface="Twentieth Century"/>
              </a:rPr>
              <a:t>Dinâmica do movimento</a:t>
            </a:r>
            <a:endParaRPr sz="1100" dirty="0"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D0004C-13B1-456C-B326-95BC03133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071" y="1802806"/>
            <a:ext cx="3321684" cy="1347732"/>
          </a:xfrm>
          <a:prstGeom prst="rect">
            <a:avLst/>
          </a:prstGeom>
        </p:spPr>
      </p:pic>
      <p:sp>
        <p:nvSpPr>
          <p:cNvPr id="19" name="Google Shape;122;p3">
            <a:extLst>
              <a:ext uri="{FF2B5EF4-FFF2-40B4-BE49-F238E27FC236}">
                <a16:creationId xmlns:a16="http://schemas.microsoft.com/office/drawing/2014/main" id="{A4ACD455-A4F4-4869-9E15-48FC8BCB296D}"/>
              </a:ext>
            </a:extLst>
          </p:cNvPr>
          <p:cNvSpPr txBox="1"/>
          <p:nvPr/>
        </p:nvSpPr>
        <p:spPr>
          <a:xfrm>
            <a:off x="6636311" y="1010257"/>
            <a:ext cx="46410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133A"/>
                </a:solidFill>
                <a:latin typeface="+mn-lt"/>
                <a:sym typeface="Twentieth Century"/>
              </a:rPr>
              <a:t>Vetor de estados, de derivadas e de variáveis observadas</a:t>
            </a:r>
            <a:endParaRPr sz="1100" dirty="0">
              <a:latin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4DCBC90-8D6A-4B03-9076-E4D11AF4C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395" y="1800405"/>
            <a:ext cx="1379737" cy="25977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700187-B75F-4D2D-9A9B-24F510707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2552" y="1800405"/>
            <a:ext cx="1288482" cy="259774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508982-D0DB-41D4-9E3F-E44B13EBC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3643" y="1743406"/>
            <a:ext cx="1288482" cy="271174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0F80053-6588-479F-A3B0-0B32BEC6C3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99" y="4728334"/>
            <a:ext cx="11533525" cy="1810578"/>
          </a:xfrm>
          <a:prstGeom prst="rect">
            <a:avLst/>
          </a:prstGeom>
        </p:spPr>
      </p:pic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641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104031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Espaço de Estados Final</a:t>
            </a:r>
            <a:endParaRPr sz="1200" dirty="0">
              <a:latin typeface="+mn-lt"/>
            </a:endParaRPr>
          </a:p>
        </p:txBody>
      </p:sp>
      <p:sp>
        <p:nvSpPr>
          <p:cNvPr id="9" name="Google Shape;122;p3">
            <a:extLst>
              <a:ext uri="{FF2B5EF4-FFF2-40B4-BE49-F238E27FC236}">
                <a16:creationId xmlns:a16="http://schemas.microsoft.com/office/drawing/2014/main" id="{D24A5794-686E-4071-962C-BD8D8DBCCB41}"/>
              </a:ext>
            </a:extLst>
          </p:cNvPr>
          <p:cNvSpPr txBox="1"/>
          <p:nvPr/>
        </p:nvSpPr>
        <p:spPr>
          <a:xfrm>
            <a:off x="451651" y="2757859"/>
            <a:ext cx="250853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133A"/>
                </a:solidFill>
                <a:latin typeface="+mn-lt"/>
                <a:sym typeface="Twentieth Century"/>
              </a:rPr>
              <a:t>Resultado:</a:t>
            </a:r>
            <a:endParaRPr sz="11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368C84C3-B10F-4239-BEA7-257A11C1A5D0}"/>
              </a:ext>
            </a:extLst>
          </p:cNvPr>
          <p:cNvSpPr txBox="1"/>
          <p:nvPr/>
        </p:nvSpPr>
        <p:spPr>
          <a:xfrm>
            <a:off x="451651" y="1221756"/>
            <a:ext cx="464103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Multiplicam-se ambos os lados da equação anterior pela inversa da matriz de massas</a:t>
            </a:r>
            <a:endParaRPr sz="1800" dirty="0"/>
          </a:p>
        </p:txBody>
      </p:sp>
      <p:sp>
        <p:nvSpPr>
          <p:cNvPr id="25" name="Google Shape;799;p47">
            <a:extLst>
              <a:ext uri="{FF2B5EF4-FFF2-40B4-BE49-F238E27FC236}">
                <a16:creationId xmlns:a16="http://schemas.microsoft.com/office/drawing/2014/main" id="{A36C0AA6-5F1E-4C30-9C54-2215177BEB39}"/>
              </a:ext>
            </a:extLst>
          </p:cNvPr>
          <p:cNvSpPr/>
          <p:nvPr/>
        </p:nvSpPr>
        <p:spPr>
          <a:xfrm>
            <a:off x="451652" y="1195871"/>
            <a:ext cx="4641036" cy="106148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0487769-9632-446A-95EC-99EC09198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177" y="3429000"/>
            <a:ext cx="8238478" cy="2667996"/>
          </a:xfrm>
          <a:prstGeom prst="rect">
            <a:avLst/>
          </a:prstGeom>
        </p:spPr>
      </p:pic>
      <p:sp>
        <p:nvSpPr>
          <p:cNvPr id="13" name="Chave Esquerda 12">
            <a:extLst>
              <a:ext uri="{FF2B5EF4-FFF2-40B4-BE49-F238E27FC236}">
                <a16:creationId xmlns:a16="http://schemas.microsoft.com/office/drawing/2014/main" id="{21B5F380-A419-4F3C-97BC-CB0BC9B07522}"/>
              </a:ext>
            </a:extLst>
          </p:cNvPr>
          <p:cNvSpPr/>
          <p:nvPr/>
        </p:nvSpPr>
        <p:spPr>
          <a:xfrm rot="5400000">
            <a:off x="4620538" y="1583215"/>
            <a:ext cx="400071" cy="3231473"/>
          </a:xfrm>
          <a:prstGeom prst="leftBrac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have Esquerda 28">
            <a:extLst>
              <a:ext uri="{FF2B5EF4-FFF2-40B4-BE49-F238E27FC236}">
                <a16:creationId xmlns:a16="http://schemas.microsoft.com/office/drawing/2014/main" id="{4A759196-DB61-4DB3-B827-98A1E0A5AAB5}"/>
              </a:ext>
            </a:extLst>
          </p:cNvPr>
          <p:cNvSpPr/>
          <p:nvPr/>
        </p:nvSpPr>
        <p:spPr>
          <a:xfrm rot="5400000">
            <a:off x="8221173" y="2336323"/>
            <a:ext cx="400071" cy="1676402"/>
          </a:xfrm>
          <a:prstGeom prst="leftBrac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Google Shape;127;p3">
            <a:extLst>
              <a:ext uri="{FF2B5EF4-FFF2-40B4-BE49-F238E27FC236}">
                <a16:creationId xmlns:a16="http://schemas.microsoft.com/office/drawing/2014/main" id="{C38C9775-FF3D-4C9A-A9C1-6A46C81B32E6}"/>
              </a:ext>
            </a:extLst>
          </p:cNvPr>
          <p:cNvSpPr txBox="1"/>
          <p:nvPr/>
        </p:nvSpPr>
        <p:spPr>
          <a:xfrm>
            <a:off x="4661862" y="2629625"/>
            <a:ext cx="31742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pt-BR" sz="1800" b="1" dirty="0"/>
              <a:t>A</a:t>
            </a:r>
            <a:endParaRPr sz="1800" b="1" dirty="0"/>
          </a:p>
        </p:txBody>
      </p:sp>
      <p:sp>
        <p:nvSpPr>
          <p:cNvPr id="32" name="Google Shape;127;p3">
            <a:extLst>
              <a:ext uri="{FF2B5EF4-FFF2-40B4-BE49-F238E27FC236}">
                <a16:creationId xmlns:a16="http://schemas.microsoft.com/office/drawing/2014/main" id="{DD270230-48FB-4E0F-8318-C8E07033FD6C}"/>
              </a:ext>
            </a:extLst>
          </p:cNvPr>
          <p:cNvSpPr txBox="1"/>
          <p:nvPr/>
        </p:nvSpPr>
        <p:spPr>
          <a:xfrm>
            <a:off x="8262497" y="2594957"/>
            <a:ext cx="31742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pt-BR" sz="1800" b="1" dirty="0"/>
              <a:t>B</a:t>
            </a: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2479415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Espaço de Estados Final</a:t>
            </a:r>
            <a:endParaRPr lang="pt-BR"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sp>
        <p:nvSpPr>
          <p:cNvPr id="12" name="Google Shape;122;p3"/>
          <p:cNvSpPr txBox="1"/>
          <p:nvPr/>
        </p:nvSpPr>
        <p:spPr>
          <a:xfrm>
            <a:off x="346152" y="975770"/>
            <a:ext cx="509072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00133A"/>
                </a:solidFill>
                <a:latin typeface="+mn-lt"/>
                <a:sym typeface="Twentieth Century"/>
              </a:rPr>
              <a:t>Onde:</a:t>
            </a:r>
            <a:endParaRPr sz="1100" dirty="0">
              <a:latin typeface="+mn-lt"/>
            </a:endParaRPr>
          </a:p>
        </p:txBody>
      </p:sp>
      <p:sp>
        <p:nvSpPr>
          <p:cNvPr id="29" name="Google Shape;127;p3">
            <a:extLst>
              <a:ext uri="{FF2B5EF4-FFF2-40B4-BE49-F238E27FC236}">
                <a16:creationId xmlns:a16="http://schemas.microsoft.com/office/drawing/2014/main" id="{9D308FA9-0AA1-449A-BDA8-CEED1897A563}"/>
              </a:ext>
            </a:extLst>
          </p:cNvPr>
          <p:cNvSpPr txBox="1"/>
          <p:nvPr/>
        </p:nvSpPr>
        <p:spPr>
          <a:xfrm>
            <a:off x="8092930" y="1617838"/>
            <a:ext cx="35068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Definição das matrizes C e D de interesse para o projeto</a:t>
            </a:r>
          </a:p>
        </p:txBody>
      </p:sp>
      <p:sp>
        <p:nvSpPr>
          <p:cNvPr id="30" name="Google Shape;799;p47">
            <a:extLst>
              <a:ext uri="{FF2B5EF4-FFF2-40B4-BE49-F238E27FC236}">
                <a16:creationId xmlns:a16="http://schemas.microsoft.com/office/drawing/2014/main" id="{4F07104F-5B14-4D06-B7BC-483E8DB567C7}"/>
              </a:ext>
            </a:extLst>
          </p:cNvPr>
          <p:cNvSpPr/>
          <p:nvPr/>
        </p:nvSpPr>
        <p:spPr>
          <a:xfrm>
            <a:off x="8092930" y="1585992"/>
            <a:ext cx="3506892" cy="72220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5F04132-4D65-4BDD-8999-E1233542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19" y="1585992"/>
            <a:ext cx="3232198" cy="419988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6E0DE5D-501E-4781-A982-AF9B6CE55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852" y="1585992"/>
            <a:ext cx="2984055" cy="42962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D0AF4-0698-450A-BC46-36F89F5F8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6222" y="2405848"/>
            <a:ext cx="1800306" cy="15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85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  <a:ea typeface="Calibri"/>
              </a:rPr>
              <a:t>Diagrama de Blocos do Sistema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078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DD50E2-9136-421D-9D99-5EB12A70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931" y="754479"/>
            <a:ext cx="5733782" cy="5801557"/>
          </a:xfrm>
          <a:prstGeom prst="rect">
            <a:avLst/>
          </a:prstGeom>
        </p:spPr>
      </p:pic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Diagrama de Blocos do Sistema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sp>
        <p:nvSpPr>
          <p:cNvPr id="25" name="CaixaDeTexto 24"/>
          <p:cNvSpPr txBox="1"/>
          <p:nvPr/>
        </p:nvSpPr>
        <p:spPr>
          <a:xfrm>
            <a:off x="5252161" y="6556036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autores</a:t>
            </a:r>
          </a:p>
        </p:txBody>
      </p:sp>
    </p:spTree>
    <p:extLst>
      <p:ext uri="{BB962C8B-B14F-4D97-AF65-F5344CB8AC3E}">
        <p14:creationId xmlns:p14="http://schemas.microsoft.com/office/powerpoint/2010/main" val="284069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  <a:ea typeface="Calibri"/>
              </a:rPr>
              <a:t>Valores dos Parâmetros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31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  <a:ea typeface="Calibri"/>
              </a:rPr>
              <a:t>Introdução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560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Valores dos Parâmetros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sp>
        <p:nvSpPr>
          <p:cNvPr id="25" name="CaixaDeTexto 24"/>
          <p:cNvSpPr txBox="1"/>
          <p:nvPr/>
        </p:nvSpPr>
        <p:spPr>
          <a:xfrm>
            <a:off x="3999187" y="6387605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F239341-9AC1-45DE-8171-3C2776DF7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7" y="904589"/>
            <a:ext cx="8047503" cy="5451761"/>
          </a:xfrm>
          <a:prstGeom prst="rect">
            <a:avLst/>
          </a:prstGeom>
        </p:spPr>
      </p:pic>
      <p:sp>
        <p:nvSpPr>
          <p:cNvPr id="9" name="Google Shape;127;p3">
            <a:extLst>
              <a:ext uri="{FF2B5EF4-FFF2-40B4-BE49-F238E27FC236}">
                <a16:creationId xmlns:a16="http://schemas.microsoft.com/office/drawing/2014/main" id="{7D9A9551-047A-4FD7-B622-A0744AD474B5}"/>
              </a:ext>
            </a:extLst>
          </p:cNvPr>
          <p:cNvSpPr txBox="1"/>
          <p:nvPr/>
        </p:nvSpPr>
        <p:spPr>
          <a:xfrm>
            <a:off x="8871615" y="1582641"/>
            <a:ext cx="3130993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Valores utilizados no trabalho de Nakashima, et al. (2003)</a:t>
            </a:r>
          </a:p>
          <a:p>
            <a:pPr lvl="0">
              <a:buClr>
                <a:schemeClr val="dk1"/>
              </a:buClr>
              <a:buSzPts val="2000"/>
            </a:pPr>
            <a:endParaRPr lang="pt-BR" sz="1800" dirty="0"/>
          </a:p>
          <a:p>
            <a:pPr lvl="0">
              <a:buClr>
                <a:schemeClr val="dk1"/>
              </a:buClr>
              <a:buSzPts val="2000"/>
            </a:pPr>
            <a:endParaRPr lang="pt-BR" sz="1800" dirty="0"/>
          </a:p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Pesquisa de validação: comparação com valores empregados pelos demais autores, como </a:t>
            </a:r>
            <a:r>
              <a:rPr lang="pt-BR" sz="1800" dirty="0" err="1"/>
              <a:t>Duraisamy</a:t>
            </a:r>
            <a:r>
              <a:rPr lang="pt-BR" sz="1800" dirty="0"/>
              <a:t>, et al. (2019), que ainda apresenta valores típicos para atuadores e peixes robóticos</a:t>
            </a:r>
          </a:p>
        </p:txBody>
      </p:sp>
      <p:sp>
        <p:nvSpPr>
          <p:cNvPr id="10" name="Google Shape;799;p47">
            <a:extLst>
              <a:ext uri="{FF2B5EF4-FFF2-40B4-BE49-F238E27FC236}">
                <a16:creationId xmlns:a16="http://schemas.microsoft.com/office/drawing/2014/main" id="{C8686459-D74A-4A03-807E-76315FBECBD9}"/>
              </a:ext>
            </a:extLst>
          </p:cNvPr>
          <p:cNvSpPr/>
          <p:nvPr/>
        </p:nvSpPr>
        <p:spPr>
          <a:xfrm>
            <a:off x="8871615" y="1550794"/>
            <a:ext cx="3130994" cy="404511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144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Descrição no Domínio da Frequência</a:t>
            </a:r>
          </a:p>
          <a:p>
            <a:pPr lvl="0" algn="ctr"/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06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Descrição no Domínio da Frequência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12" name="Google Shape;122;p3"/>
          <p:cNvSpPr/>
          <p:nvPr/>
        </p:nvSpPr>
        <p:spPr>
          <a:xfrm>
            <a:off x="512401" y="949002"/>
            <a:ext cx="3313641" cy="83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8746" tIns="48746" rIns="48746" bIns="48746">
            <a:spAutoFit/>
          </a:bodyPr>
          <a:lstStyle/>
          <a:p>
            <a:pPr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/>
              <a:t>Funções</a:t>
            </a:r>
            <a:r>
              <a:rPr sz="2000" dirty="0"/>
              <a:t> de </a:t>
            </a:r>
            <a:r>
              <a:rPr sz="2000" dirty="0" err="1"/>
              <a:t>Transferência</a:t>
            </a:r>
            <a:endParaRPr sz="2000" dirty="0"/>
          </a:p>
          <a:p>
            <a:pPr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</a:p>
        </p:txBody>
      </p:sp>
      <p:grpSp>
        <p:nvGrpSpPr>
          <p:cNvPr id="15" name="Google Shape;912;p53"/>
          <p:cNvGrpSpPr/>
          <p:nvPr/>
        </p:nvGrpSpPr>
        <p:grpSpPr>
          <a:xfrm>
            <a:off x="408670" y="4787687"/>
            <a:ext cx="3851581" cy="997968"/>
            <a:chOff x="-1" y="-1"/>
            <a:chExt cx="3851579" cy="997966"/>
          </a:xfrm>
        </p:grpSpPr>
        <p:sp>
          <p:nvSpPr>
            <p:cNvPr id="16" name="Rectangle"/>
            <p:cNvSpPr/>
            <p:nvPr/>
          </p:nvSpPr>
          <p:spPr>
            <a:xfrm>
              <a:off x="-1" y="-1"/>
              <a:ext cx="3851579" cy="997966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17" name="Com 3 entradas e 6 saídas, espera-se um sistema de 18 FT’s"/>
            <p:cNvSpPr/>
            <p:nvPr/>
          </p:nvSpPr>
          <p:spPr>
            <a:xfrm>
              <a:off x="-1" y="172762"/>
              <a:ext cx="3851579" cy="652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46" tIns="48746" rIns="48746" bIns="48746" numCol="1" anchor="ctr">
              <a:sp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dirty="0"/>
                <a:t>Com 3 entradas e 6 </a:t>
              </a:r>
              <a:r>
                <a:rPr dirty="0" err="1"/>
                <a:t>saídas</a:t>
              </a:r>
              <a:r>
                <a:rPr dirty="0"/>
                <a:t>, </a:t>
              </a:r>
              <a:r>
                <a:rPr dirty="0" err="1"/>
                <a:t>espera</a:t>
              </a:r>
              <a:r>
                <a:rPr dirty="0"/>
                <a:t>-se um </a:t>
              </a:r>
              <a:r>
                <a:rPr dirty="0" err="1"/>
                <a:t>sistema</a:t>
              </a:r>
              <a:r>
                <a:rPr dirty="0"/>
                <a:t> de 18 FT’s </a:t>
              </a:r>
            </a:p>
          </p:txBody>
        </p:sp>
      </p:grpSp>
      <p:pic>
        <p:nvPicPr>
          <p:cNvPr id="18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3497042"/>
            <a:ext cx="4180509" cy="9923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Google Shape;912;p53"/>
          <p:cNvGrpSpPr/>
          <p:nvPr/>
        </p:nvGrpSpPr>
        <p:grpSpPr>
          <a:xfrm>
            <a:off x="277056" y="1581790"/>
            <a:ext cx="3983193" cy="1032067"/>
            <a:chOff x="0" y="0"/>
            <a:chExt cx="3983191" cy="1032066"/>
          </a:xfrm>
        </p:grpSpPr>
        <p:sp>
          <p:nvSpPr>
            <p:cNvPr id="20" name="Rectangle"/>
            <p:cNvSpPr/>
            <p:nvPr/>
          </p:nvSpPr>
          <p:spPr>
            <a:xfrm>
              <a:off x="-1" y="-1"/>
              <a:ext cx="3983193" cy="1032068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22" name="Aplicando-se Laplace às equações do movimento:"/>
            <p:cNvSpPr/>
            <p:nvPr/>
          </p:nvSpPr>
          <p:spPr>
            <a:xfrm>
              <a:off x="-1" y="128863"/>
              <a:ext cx="3983193" cy="77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000" dirty="0" err="1"/>
                <a:t>Aplicando</a:t>
              </a:r>
              <a:r>
                <a:rPr sz="2000" dirty="0"/>
                <a:t>-se Laplace </a:t>
              </a:r>
              <a:r>
                <a:rPr sz="2000" dirty="0" err="1"/>
                <a:t>às</a:t>
              </a:r>
              <a:r>
                <a:rPr sz="2000" dirty="0"/>
                <a:t> </a:t>
              </a:r>
              <a:r>
                <a:rPr sz="2000" dirty="0" err="1"/>
                <a:t>equações</a:t>
              </a:r>
              <a:r>
                <a:rPr sz="2000" dirty="0"/>
                <a:t> do </a:t>
              </a:r>
              <a:r>
                <a:rPr sz="2000" dirty="0" err="1"/>
                <a:t>movimento</a:t>
              </a:r>
              <a:r>
                <a:rPr sz="2000" dirty="0"/>
                <a:t>:</a:t>
              </a:r>
            </a:p>
          </p:txBody>
        </p:sp>
      </p:grpSp>
      <p:pic>
        <p:nvPicPr>
          <p:cNvPr id="23" name="pasted-image.tiff" descr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658" y="1480520"/>
            <a:ext cx="7201508" cy="4132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asted-image.tiff" descr="pasted-image.tiff"/>
          <p:cNvPicPr>
            <a:picLocks noChangeAspect="1"/>
          </p:cNvPicPr>
          <p:nvPr/>
        </p:nvPicPr>
        <p:blipFill>
          <a:blip r:embed="rId6"/>
          <a:srcRect r="23603"/>
          <a:stretch>
            <a:fillRect/>
          </a:stretch>
        </p:blipFill>
        <p:spPr>
          <a:xfrm>
            <a:off x="277055" y="2766008"/>
            <a:ext cx="4066257" cy="869214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CaixaDeTexto 24"/>
          <p:cNvSpPr txBox="1"/>
          <p:nvPr/>
        </p:nvSpPr>
        <p:spPr>
          <a:xfrm>
            <a:off x="7793861" y="5612333"/>
            <a:ext cx="1077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Autoral</a:t>
            </a:r>
          </a:p>
        </p:txBody>
      </p:sp>
    </p:spTree>
    <p:extLst>
      <p:ext uri="{BB962C8B-B14F-4D97-AF65-F5344CB8AC3E}">
        <p14:creationId xmlns:p14="http://schemas.microsoft.com/office/powerpoint/2010/main" val="3652632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Descrição no Domínio da Frequência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33</a:t>
            </a:fld>
            <a:endParaRPr lang="pt-BR"/>
          </a:p>
        </p:txBody>
      </p:sp>
      <p:sp>
        <p:nvSpPr>
          <p:cNvPr id="21" name="Google Shape;122;p3"/>
          <p:cNvSpPr/>
          <p:nvPr/>
        </p:nvSpPr>
        <p:spPr>
          <a:xfrm>
            <a:off x="549480" y="840267"/>
            <a:ext cx="3493131" cy="83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8746" tIns="48746" rIns="48746" bIns="48746">
            <a:spAutoFit/>
          </a:bodyPr>
          <a:lstStyle/>
          <a:p>
            <a:pPr algn="ctr"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/>
              <a:t>Polos</a:t>
            </a:r>
            <a:r>
              <a:rPr sz="2000" dirty="0"/>
              <a:t> do Sistema</a:t>
            </a:r>
          </a:p>
          <a:p>
            <a:pPr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</a:p>
        </p:txBody>
      </p:sp>
      <p:sp>
        <p:nvSpPr>
          <p:cNvPr id="26" name="CaixaDeTexto 11"/>
          <p:cNvSpPr/>
          <p:nvPr/>
        </p:nvSpPr>
        <p:spPr>
          <a:xfrm>
            <a:off x="8077341" y="7940727"/>
            <a:ext cx="2086873" cy="31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grpSp>
        <p:nvGrpSpPr>
          <p:cNvPr id="27" name="Google Shape;912;p53"/>
          <p:cNvGrpSpPr/>
          <p:nvPr/>
        </p:nvGrpSpPr>
        <p:grpSpPr>
          <a:xfrm>
            <a:off x="304447" y="3349968"/>
            <a:ext cx="3983195" cy="997968"/>
            <a:chOff x="-464760" y="-1698013"/>
            <a:chExt cx="3851579" cy="997966"/>
          </a:xfrm>
        </p:grpSpPr>
        <p:sp>
          <p:nvSpPr>
            <p:cNvPr id="28" name="Rectangle"/>
            <p:cNvSpPr/>
            <p:nvPr/>
          </p:nvSpPr>
          <p:spPr>
            <a:xfrm>
              <a:off x="-464760" y="-1698013"/>
              <a:ext cx="3851579" cy="997966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29" name="Sistema de sexta ordem, tem-se seis polos:"/>
            <p:cNvSpPr/>
            <p:nvPr/>
          </p:nvSpPr>
          <p:spPr>
            <a:xfrm>
              <a:off x="-464760" y="-1525249"/>
              <a:ext cx="3851579" cy="652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46" tIns="48746" rIns="48746" bIns="48746" numCol="1" anchor="ctr">
              <a:sp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dirty="0"/>
                <a:t>Sistema de </a:t>
              </a:r>
              <a:r>
                <a:rPr dirty="0" err="1"/>
                <a:t>sexta</a:t>
              </a:r>
              <a:r>
                <a:rPr dirty="0"/>
                <a:t> </a:t>
              </a:r>
              <a:r>
                <a:rPr dirty="0" err="1"/>
                <a:t>ordem</a:t>
              </a:r>
              <a:r>
                <a:rPr dirty="0"/>
                <a:t>, tem-se </a:t>
              </a:r>
              <a:r>
                <a:rPr dirty="0" err="1"/>
                <a:t>seis</a:t>
              </a:r>
              <a:r>
                <a:rPr dirty="0"/>
                <a:t> </a:t>
              </a:r>
              <a:r>
                <a:rPr dirty="0" err="1"/>
                <a:t>polos</a:t>
              </a:r>
              <a:r>
                <a:rPr dirty="0"/>
                <a:t>:</a:t>
              </a:r>
            </a:p>
          </p:txBody>
        </p:sp>
      </p:grpSp>
      <p:grpSp>
        <p:nvGrpSpPr>
          <p:cNvPr id="30" name="Google Shape;912;p53"/>
          <p:cNvGrpSpPr/>
          <p:nvPr/>
        </p:nvGrpSpPr>
        <p:grpSpPr>
          <a:xfrm>
            <a:off x="304448" y="1486547"/>
            <a:ext cx="3983193" cy="1032067"/>
            <a:chOff x="0" y="0"/>
            <a:chExt cx="3983191" cy="1032066"/>
          </a:xfrm>
        </p:grpSpPr>
        <p:sp>
          <p:nvSpPr>
            <p:cNvPr id="31" name="Rectangle"/>
            <p:cNvSpPr/>
            <p:nvPr/>
          </p:nvSpPr>
          <p:spPr>
            <a:xfrm>
              <a:off x="-1" y="-1"/>
              <a:ext cx="3983193" cy="1032068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32" name="Determinando-se o polinômio característico a partir de sua definição"/>
            <p:cNvSpPr/>
            <p:nvPr/>
          </p:nvSpPr>
          <p:spPr>
            <a:xfrm>
              <a:off x="-1" y="128863"/>
              <a:ext cx="3983193" cy="77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dirty="0" err="1"/>
                <a:t>Determinando</a:t>
              </a:r>
              <a:r>
                <a:rPr dirty="0"/>
                <a:t>-se o </a:t>
              </a:r>
              <a:r>
                <a:rPr dirty="0" err="1"/>
                <a:t>polinômio</a:t>
              </a:r>
              <a:r>
                <a:rPr dirty="0"/>
                <a:t> </a:t>
              </a:r>
              <a:r>
                <a:rPr dirty="0" err="1"/>
                <a:t>característico</a:t>
              </a:r>
              <a:r>
                <a:rPr dirty="0"/>
                <a:t> a </a:t>
              </a:r>
              <a:r>
                <a:rPr dirty="0" err="1"/>
                <a:t>partir</a:t>
              </a:r>
              <a:r>
                <a:rPr dirty="0"/>
                <a:t> de </a:t>
              </a:r>
              <a:r>
                <a:rPr dirty="0" err="1"/>
                <a:t>sua</a:t>
              </a:r>
              <a:r>
                <a:rPr dirty="0"/>
                <a:t> </a:t>
              </a:r>
              <a:r>
                <a:rPr dirty="0" err="1"/>
                <a:t>definição</a:t>
              </a:r>
              <a:endParaRPr dirty="0"/>
            </a:p>
          </p:txBody>
        </p:sp>
      </p:grpSp>
      <p:pic>
        <p:nvPicPr>
          <p:cNvPr id="33" name="page31image60868016.png" descr="page31image608680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951" y="1190512"/>
            <a:ext cx="6174849" cy="4735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asted-image.tiff" descr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47" y="2577027"/>
            <a:ext cx="4088261" cy="718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sted-image.tiff" descr="pasted-im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568" y="782268"/>
            <a:ext cx="4768289" cy="475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asted-image.tiff" descr="pasted-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563" y="4347936"/>
            <a:ext cx="2852961" cy="233637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CaixaDeTexto 36"/>
          <p:cNvSpPr txBox="1"/>
          <p:nvPr/>
        </p:nvSpPr>
        <p:spPr>
          <a:xfrm>
            <a:off x="7793861" y="6021409"/>
            <a:ext cx="1077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Autoral</a:t>
            </a:r>
          </a:p>
        </p:txBody>
      </p:sp>
    </p:spTree>
    <p:extLst>
      <p:ext uri="{BB962C8B-B14F-4D97-AF65-F5344CB8AC3E}">
        <p14:creationId xmlns:p14="http://schemas.microsoft.com/office/powerpoint/2010/main" val="1670434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Descrição no Domínio da Frequência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34</a:t>
            </a:fld>
            <a:endParaRPr lang="pt-BR"/>
          </a:p>
        </p:txBody>
      </p:sp>
      <p:sp>
        <p:nvSpPr>
          <p:cNvPr id="21" name="Google Shape;122;p3"/>
          <p:cNvSpPr/>
          <p:nvPr/>
        </p:nvSpPr>
        <p:spPr>
          <a:xfrm>
            <a:off x="3600977" y="818539"/>
            <a:ext cx="5327421" cy="83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46" tIns="48746" rIns="48746" bIns="48746">
            <a:spAutoFit/>
          </a:bodyPr>
          <a:lstStyle/>
          <a:p>
            <a:pPr algn="ctr"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Zeros do Sistema</a:t>
            </a:r>
          </a:p>
          <a:p>
            <a:pPr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</a:p>
        </p:txBody>
      </p:sp>
      <p:sp>
        <p:nvSpPr>
          <p:cNvPr id="26" name="CaixaDeTexto 11"/>
          <p:cNvSpPr/>
          <p:nvPr/>
        </p:nvSpPr>
        <p:spPr>
          <a:xfrm>
            <a:off x="5185707" y="7221656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grpSp>
        <p:nvGrpSpPr>
          <p:cNvPr id="27" name="Google Shape;912;p53"/>
          <p:cNvGrpSpPr/>
          <p:nvPr/>
        </p:nvGrpSpPr>
        <p:grpSpPr>
          <a:xfrm>
            <a:off x="3739047" y="1298546"/>
            <a:ext cx="4980192" cy="1130195"/>
            <a:chOff x="-462954" y="-98127"/>
            <a:chExt cx="4980190" cy="1130193"/>
          </a:xfrm>
        </p:grpSpPr>
        <p:sp>
          <p:nvSpPr>
            <p:cNvPr id="28" name="Rectangle"/>
            <p:cNvSpPr/>
            <p:nvPr/>
          </p:nvSpPr>
          <p:spPr>
            <a:xfrm>
              <a:off x="-462955" y="-98128"/>
              <a:ext cx="4980192" cy="1130195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29" name="Extraindo-se as raízes dos numeradores das FT’s, tem-se os zeros:"/>
            <p:cNvSpPr/>
            <p:nvPr/>
          </p:nvSpPr>
          <p:spPr>
            <a:xfrm>
              <a:off x="-304025" y="13787"/>
              <a:ext cx="4662331" cy="9063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dirty="0" err="1"/>
                <a:t>Extraindo</a:t>
              </a:r>
              <a:r>
                <a:rPr dirty="0"/>
                <a:t>-se as </a:t>
              </a:r>
              <a:r>
                <a:rPr dirty="0" err="1"/>
                <a:t>raízes</a:t>
              </a:r>
              <a:r>
                <a:rPr dirty="0"/>
                <a:t> dos </a:t>
              </a:r>
              <a:r>
                <a:rPr dirty="0" err="1"/>
                <a:t>numeradores</a:t>
              </a:r>
              <a:r>
                <a:rPr dirty="0"/>
                <a:t> das FT’s, tem-se </a:t>
              </a:r>
              <a:r>
                <a:rPr dirty="0" err="1"/>
                <a:t>os</a:t>
              </a:r>
              <a:r>
                <a:rPr dirty="0"/>
                <a:t> zeros:</a:t>
              </a:r>
            </a:p>
          </p:txBody>
        </p:sp>
      </p:grpSp>
      <p:pic>
        <p:nvPicPr>
          <p:cNvPr id="30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117" y="2540657"/>
            <a:ext cx="8861140" cy="2992506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CaixaDeTexto 30"/>
          <p:cNvSpPr txBox="1"/>
          <p:nvPr/>
        </p:nvSpPr>
        <p:spPr>
          <a:xfrm>
            <a:off x="5688334" y="5744681"/>
            <a:ext cx="1077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Autoral</a:t>
            </a:r>
          </a:p>
        </p:txBody>
      </p:sp>
    </p:spTree>
    <p:extLst>
      <p:ext uri="{BB962C8B-B14F-4D97-AF65-F5344CB8AC3E}">
        <p14:creationId xmlns:p14="http://schemas.microsoft.com/office/powerpoint/2010/main" val="2067667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  <a:ea typeface="Calibri"/>
                <a:sym typeface="Calibri"/>
              </a:rPr>
              <a:t>Análise de Estabilidade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83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Análise de Estabilidade – Mapa de Polos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36</a:t>
            </a:fld>
            <a:endParaRPr lang="pt-BR"/>
          </a:p>
        </p:txBody>
      </p:sp>
      <p:sp>
        <p:nvSpPr>
          <p:cNvPr id="26" name="CaixaDeTexto 11"/>
          <p:cNvSpPr/>
          <p:nvPr/>
        </p:nvSpPr>
        <p:spPr>
          <a:xfrm>
            <a:off x="5185707" y="7221656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8382142" y="5898209"/>
            <a:ext cx="1077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Autoral</a:t>
            </a:r>
          </a:p>
        </p:txBody>
      </p:sp>
      <p:sp>
        <p:nvSpPr>
          <p:cNvPr id="14" name="Google Shape;122;p3"/>
          <p:cNvSpPr/>
          <p:nvPr/>
        </p:nvSpPr>
        <p:spPr>
          <a:xfrm>
            <a:off x="688758" y="3192414"/>
            <a:ext cx="4048491" cy="83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46" tIns="48746" rIns="48746" bIns="48746">
            <a:spAutoFit/>
          </a:bodyPr>
          <a:lstStyle/>
          <a:p>
            <a:pPr algn="ctr"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Sistema </a:t>
            </a:r>
            <a:r>
              <a:rPr sz="2000" dirty="0" err="1"/>
              <a:t>marginalmente</a:t>
            </a:r>
            <a:r>
              <a:rPr sz="2000" dirty="0"/>
              <a:t> </a:t>
            </a:r>
            <a:r>
              <a:rPr sz="2000" dirty="0" err="1"/>
              <a:t>estável</a:t>
            </a:r>
            <a:endParaRPr sz="2000" dirty="0"/>
          </a:p>
          <a:p>
            <a:pPr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</a:p>
        </p:txBody>
      </p:sp>
      <p:sp>
        <p:nvSpPr>
          <p:cNvPr id="15" name="CaixaDeTexto 22"/>
          <p:cNvSpPr/>
          <p:nvPr/>
        </p:nvSpPr>
        <p:spPr>
          <a:xfrm>
            <a:off x="8382142" y="7451058"/>
            <a:ext cx="2086873" cy="31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pic>
        <p:nvPicPr>
          <p:cNvPr id="16" name="page31image60868016.png" descr="page31image608680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122" y="950793"/>
            <a:ext cx="6298956" cy="48304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912;p53"/>
          <p:cNvGrpSpPr/>
          <p:nvPr/>
        </p:nvGrpSpPr>
        <p:grpSpPr>
          <a:xfrm>
            <a:off x="357680" y="914194"/>
            <a:ext cx="4710648" cy="1220556"/>
            <a:chOff x="0" y="0"/>
            <a:chExt cx="4710646" cy="1220554"/>
          </a:xfrm>
        </p:grpSpPr>
        <p:sp>
          <p:nvSpPr>
            <p:cNvPr id="18" name="Rectangle"/>
            <p:cNvSpPr/>
            <p:nvPr/>
          </p:nvSpPr>
          <p:spPr>
            <a:xfrm>
              <a:off x="-1" y="-1"/>
              <a:ext cx="4710648" cy="1220556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19" name="5 polos nos 2º e 3º quadrantes do plano complexo e polo na origem"/>
            <p:cNvSpPr/>
            <p:nvPr/>
          </p:nvSpPr>
          <p:spPr>
            <a:xfrm>
              <a:off x="-1" y="152398"/>
              <a:ext cx="4710648" cy="915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800" dirty="0"/>
                <a:t>5 </a:t>
              </a:r>
              <a:r>
                <a:rPr sz="1800" dirty="0" err="1"/>
                <a:t>polos</a:t>
              </a:r>
              <a:r>
                <a:rPr sz="1800" dirty="0"/>
                <a:t> </a:t>
              </a:r>
              <a:r>
                <a:rPr sz="1800" dirty="0" err="1"/>
                <a:t>nos</a:t>
              </a:r>
              <a:r>
                <a:rPr sz="1800" dirty="0"/>
                <a:t> 2º e 3º </a:t>
              </a:r>
              <a:r>
                <a:rPr sz="1800" dirty="0" err="1"/>
                <a:t>quadrantes</a:t>
              </a:r>
              <a:r>
                <a:rPr sz="1800" dirty="0"/>
                <a:t> do </a:t>
              </a:r>
              <a:r>
                <a:rPr sz="1800" dirty="0" err="1"/>
                <a:t>plano</a:t>
              </a:r>
              <a:r>
                <a:rPr sz="1800" dirty="0"/>
                <a:t> </a:t>
              </a:r>
              <a:r>
                <a:rPr sz="1800" dirty="0" err="1"/>
                <a:t>complexo</a:t>
              </a:r>
              <a:r>
                <a:rPr sz="1800" dirty="0"/>
                <a:t> e polo </a:t>
              </a:r>
              <a:r>
                <a:rPr sz="1800" dirty="0" err="1"/>
                <a:t>na</a:t>
              </a:r>
              <a:r>
                <a:rPr sz="1800" dirty="0"/>
                <a:t> </a:t>
              </a:r>
              <a:r>
                <a:rPr sz="1800" dirty="0" err="1"/>
                <a:t>origem</a:t>
              </a:r>
              <a:endParaRPr sz="1800" dirty="0"/>
            </a:p>
          </p:txBody>
        </p:sp>
      </p:grpSp>
      <p:sp>
        <p:nvSpPr>
          <p:cNvPr id="20" name="Google Shape;1128;p65"/>
          <p:cNvSpPr/>
          <p:nvPr/>
        </p:nvSpPr>
        <p:spPr>
          <a:xfrm rot="5400000">
            <a:off x="2343413" y="2497293"/>
            <a:ext cx="739182" cy="3524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>
            <a:solidFill>
              <a:srgbClr val="00133A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" name="Google Shape;1128;p65"/>
          <p:cNvSpPr/>
          <p:nvPr/>
        </p:nvSpPr>
        <p:spPr>
          <a:xfrm rot="5400000">
            <a:off x="2343412" y="4002650"/>
            <a:ext cx="739182" cy="3524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>
            <a:solidFill>
              <a:srgbClr val="00133A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" name="Google Shape;912;p53"/>
          <p:cNvGrpSpPr/>
          <p:nvPr/>
        </p:nvGrpSpPr>
        <p:grpSpPr>
          <a:xfrm>
            <a:off x="357681" y="4801124"/>
            <a:ext cx="4710648" cy="1220556"/>
            <a:chOff x="0" y="0"/>
            <a:chExt cx="4710646" cy="1220554"/>
          </a:xfrm>
        </p:grpSpPr>
        <p:sp>
          <p:nvSpPr>
            <p:cNvPr id="24" name="Rectangle"/>
            <p:cNvSpPr/>
            <p:nvPr/>
          </p:nvSpPr>
          <p:spPr>
            <a:xfrm>
              <a:off x="-1" y="-1"/>
              <a:ext cx="4710648" cy="1220556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25" name="Variável Xg não necessariamente tende ao equilíbrio após perturbação"/>
            <p:cNvSpPr/>
            <p:nvPr/>
          </p:nvSpPr>
          <p:spPr>
            <a:xfrm>
              <a:off x="-1" y="152398"/>
              <a:ext cx="4710648" cy="915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2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800" dirty="0" err="1"/>
                <a:t>Variável</a:t>
              </a:r>
              <a:r>
                <a:rPr sz="1800" dirty="0"/>
                <a:t> </a:t>
              </a:r>
              <a:r>
                <a:rPr sz="1800" dirty="0" err="1"/>
                <a:t>Xg</a:t>
              </a:r>
              <a:r>
                <a:rPr sz="1800" dirty="0"/>
                <a:t> </a:t>
              </a:r>
              <a:r>
                <a:rPr sz="1800" dirty="0" err="1"/>
                <a:t>não</a:t>
              </a:r>
              <a:r>
                <a:rPr sz="1800" dirty="0"/>
                <a:t> </a:t>
              </a:r>
              <a:r>
                <a:rPr sz="1800" dirty="0" err="1"/>
                <a:t>necessariamente</a:t>
              </a:r>
              <a:r>
                <a:rPr sz="1800" dirty="0"/>
                <a:t> </a:t>
              </a:r>
              <a:r>
                <a:rPr sz="1800" dirty="0" err="1"/>
                <a:t>tende</a:t>
              </a:r>
              <a:r>
                <a:rPr sz="1800" dirty="0"/>
                <a:t> </a:t>
              </a:r>
              <a:r>
                <a:rPr sz="1800" dirty="0" err="1"/>
                <a:t>ao</a:t>
              </a:r>
              <a:r>
                <a:rPr sz="1800" dirty="0"/>
                <a:t> </a:t>
              </a:r>
              <a:r>
                <a:rPr sz="1800" dirty="0" err="1"/>
                <a:t>equilíbrio</a:t>
              </a:r>
              <a:r>
                <a:rPr sz="1800" dirty="0"/>
                <a:t> </a:t>
              </a:r>
              <a:r>
                <a:rPr sz="1800" dirty="0" err="1"/>
                <a:t>após</a:t>
              </a:r>
              <a:r>
                <a:rPr sz="1800" dirty="0"/>
                <a:t> </a:t>
              </a:r>
              <a:r>
                <a:rPr sz="1800" dirty="0" err="1"/>
                <a:t>perturbação</a:t>
              </a:r>
              <a:endParaRPr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6895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Análise de Estabilidade – </a:t>
            </a:r>
            <a:r>
              <a:rPr lang="pt-BR" sz="2400" b="1" dirty="0" err="1">
                <a:latin typeface="+mn-lt"/>
              </a:rPr>
              <a:t>Routh-Hurwitz</a:t>
            </a:r>
            <a:endParaRPr lang="pt-BR" sz="2400" b="1" dirty="0"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37</a:t>
            </a:fld>
            <a:endParaRPr lang="pt-BR"/>
          </a:p>
        </p:txBody>
      </p:sp>
      <p:sp>
        <p:nvSpPr>
          <p:cNvPr id="26" name="CaixaDeTexto 11"/>
          <p:cNvSpPr/>
          <p:nvPr/>
        </p:nvSpPr>
        <p:spPr>
          <a:xfrm>
            <a:off x="5185707" y="7221656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15" name="CaixaDeTexto 22"/>
          <p:cNvSpPr/>
          <p:nvPr/>
        </p:nvSpPr>
        <p:spPr>
          <a:xfrm>
            <a:off x="8382142" y="7451058"/>
            <a:ext cx="2086873" cy="31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21" name="CaixaDeTexto 22"/>
          <p:cNvSpPr/>
          <p:nvPr/>
        </p:nvSpPr>
        <p:spPr>
          <a:xfrm>
            <a:off x="8269259" y="7070059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grpSp>
        <p:nvGrpSpPr>
          <p:cNvPr id="27" name="Google Shape;912;p53"/>
          <p:cNvGrpSpPr/>
          <p:nvPr/>
        </p:nvGrpSpPr>
        <p:grpSpPr>
          <a:xfrm>
            <a:off x="297523" y="847764"/>
            <a:ext cx="4710648" cy="1220556"/>
            <a:chOff x="0" y="0"/>
            <a:chExt cx="4710646" cy="1220554"/>
          </a:xfrm>
        </p:grpSpPr>
        <p:sp>
          <p:nvSpPr>
            <p:cNvPr id="28" name="Rectangle"/>
            <p:cNvSpPr/>
            <p:nvPr/>
          </p:nvSpPr>
          <p:spPr>
            <a:xfrm>
              <a:off x="-1" y="-1"/>
              <a:ext cx="4710648" cy="1220556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29" name="Construção da tabela de Routh-Hurwitz a partir do polinômio característico"/>
            <p:cNvSpPr/>
            <p:nvPr/>
          </p:nvSpPr>
          <p:spPr>
            <a:xfrm>
              <a:off x="-1" y="152398"/>
              <a:ext cx="4710648" cy="915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dirty="0" err="1"/>
                <a:t>Construção</a:t>
              </a:r>
              <a:r>
                <a:rPr dirty="0"/>
                <a:t> da </a:t>
              </a:r>
              <a:r>
                <a:rPr dirty="0" err="1"/>
                <a:t>tabela</a:t>
              </a:r>
              <a:r>
                <a:rPr dirty="0"/>
                <a:t> de Routh-Hurwitz a </a:t>
              </a:r>
              <a:r>
                <a:rPr dirty="0" err="1"/>
                <a:t>partir</a:t>
              </a:r>
              <a:r>
                <a:rPr dirty="0"/>
                <a:t> do </a:t>
              </a:r>
              <a:r>
                <a:rPr dirty="0" err="1"/>
                <a:t>polinômio</a:t>
              </a:r>
              <a:r>
                <a:rPr dirty="0"/>
                <a:t> </a:t>
              </a:r>
              <a:r>
                <a:rPr dirty="0" err="1"/>
                <a:t>característico</a:t>
              </a:r>
              <a:endParaRPr dirty="0"/>
            </a:p>
          </p:txBody>
        </p:sp>
      </p:grpSp>
      <p:sp>
        <p:nvSpPr>
          <p:cNvPr id="30" name="Google Shape;1128;p65"/>
          <p:cNvSpPr/>
          <p:nvPr/>
        </p:nvSpPr>
        <p:spPr>
          <a:xfrm rot="5400000">
            <a:off x="2283256" y="2414109"/>
            <a:ext cx="739182" cy="3524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>
            <a:solidFill>
              <a:srgbClr val="00133A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" name="Google Shape;1128;p65"/>
          <p:cNvSpPr/>
          <p:nvPr/>
        </p:nvSpPr>
        <p:spPr>
          <a:xfrm rot="5400000">
            <a:off x="2283256" y="4700606"/>
            <a:ext cx="739182" cy="3524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>
            <a:solidFill>
              <a:srgbClr val="00133A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3" name="Google Shape;912;p53"/>
          <p:cNvGrpSpPr/>
          <p:nvPr/>
        </p:nvGrpSpPr>
        <p:grpSpPr>
          <a:xfrm>
            <a:off x="297524" y="3112299"/>
            <a:ext cx="4710648" cy="1220556"/>
            <a:chOff x="0" y="0"/>
            <a:chExt cx="4710646" cy="1220554"/>
          </a:xfrm>
        </p:grpSpPr>
        <p:sp>
          <p:nvSpPr>
            <p:cNvPr id="34" name="Rectangle"/>
            <p:cNvSpPr/>
            <p:nvPr/>
          </p:nvSpPr>
          <p:spPr>
            <a:xfrm>
              <a:off x="-1" y="-1"/>
              <a:ext cx="4710648" cy="1220556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35" name="Primeira coluna inteiramente positiva"/>
            <p:cNvSpPr/>
            <p:nvPr/>
          </p:nvSpPr>
          <p:spPr>
            <a:xfrm>
              <a:off x="-1" y="152398"/>
              <a:ext cx="4710648" cy="915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dirty="0" err="1"/>
                <a:t>Primeira</a:t>
              </a:r>
              <a:r>
                <a:rPr dirty="0"/>
                <a:t> </a:t>
              </a:r>
              <a:r>
                <a:rPr dirty="0" err="1"/>
                <a:t>coluna</a:t>
              </a:r>
              <a:r>
                <a:rPr dirty="0"/>
                <a:t> </a:t>
              </a:r>
              <a:r>
                <a:rPr dirty="0" err="1"/>
                <a:t>inteiramente</a:t>
              </a:r>
              <a:r>
                <a:rPr dirty="0"/>
                <a:t> </a:t>
              </a:r>
              <a:r>
                <a:rPr dirty="0" err="1"/>
                <a:t>positiva</a:t>
              </a:r>
              <a:endParaRPr dirty="0"/>
            </a:p>
          </p:txBody>
        </p:sp>
      </p:grpSp>
      <p:pic>
        <p:nvPicPr>
          <p:cNvPr id="36" name="pasted-image.tiff" descr="pasted-image.tiff"/>
          <p:cNvPicPr>
            <a:picLocks noChangeAspect="1"/>
          </p:cNvPicPr>
          <p:nvPr/>
        </p:nvPicPr>
        <p:blipFill>
          <a:blip r:embed="rId4"/>
          <a:srcRect l="1555" t="1555" r="1555" b="1555"/>
          <a:stretch>
            <a:fillRect/>
          </a:stretch>
        </p:blipFill>
        <p:spPr>
          <a:xfrm>
            <a:off x="5810924" y="1915922"/>
            <a:ext cx="5599351" cy="242211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Google Shape;122;p3"/>
          <p:cNvSpPr/>
          <p:nvPr/>
        </p:nvSpPr>
        <p:spPr>
          <a:xfrm>
            <a:off x="885685" y="5519242"/>
            <a:ext cx="3534324" cy="83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8746" tIns="48746" rIns="48746" bIns="48746">
            <a:spAutoFit/>
          </a:bodyPr>
          <a:lstStyle/>
          <a:p>
            <a:pPr algn="ctr"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Sistema </a:t>
            </a:r>
            <a:r>
              <a:rPr sz="2000" dirty="0" err="1"/>
              <a:t>não</a:t>
            </a:r>
            <a:r>
              <a:rPr sz="2000" dirty="0"/>
              <a:t> é </a:t>
            </a:r>
            <a:r>
              <a:rPr sz="2000" dirty="0" err="1"/>
              <a:t>instável</a:t>
            </a:r>
            <a:endParaRPr sz="2000" dirty="0"/>
          </a:p>
          <a:p>
            <a:pPr defTabSz="1300480">
              <a:defRPr sz="2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8189635" y="4707083"/>
            <a:ext cx="1077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Autoral</a:t>
            </a:r>
          </a:p>
        </p:txBody>
      </p:sp>
    </p:spTree>
    <p:extLst>
      <p:ext uri="{BB962C8B-B14F-4D97-AF65-F5344CB8AC3E}">
        <p14:creationId xmlns:p14="http://schemas.microsoft.com/office/powerpoint/2010/main" val="3489490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  <a:ea typeface="Calibri"/>
                <a:sym typeface="Calibri"/>
              </a:rPr>
              <a:t>Resposta Dinâmica no Domínio da Frequência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435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73169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Resposta Dinâmica no Domínio da Frequência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39</a:t>
            </a:fld>
            <a:endParaRPr lang="pt-BR"/>
          </a:p>
        </p:txBody>
      </p:sp>
      <p:sp>
        <p:nvSpPr>
          <p:cNvPr id="26" name="CaixaDeTexto 11"/>
          <p:cNvSpPr/>
          <p:nvPr/>
        </p:nvSpPr>
        <p:spPr>
          <a:xfrm>
            <a:off x="5185707" y="7221656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15" name="CaixaDeTexto 22"/>
          <p:cNvSpPr/>
          <p:nvPr/>
        </p:nvSpPr>
        <p:spPr>
          <a:xfrm>
            <a:off x="8382142" y="7451058"/>
            <a:ext cx="2086873" cy="31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21" name="CaixaDeTexto 22"/>
          <p:cNvSpPr/>
          <p:nvPr/>
        </p:nvSpPr>
        <p:spPr>
          <a:xfrm>
            <a:off x="8269259" y="7070059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44" name="CaixaDeTexto 22">
            <a:extLst>
              <a:ext uri="{FF2B5EF4-FFF2-40B4-BE49-F238E27FC236}">
                <a16:creationId xmlns:a16="http://schemas.microsoft.com/office/drawing/2014/main" id="{0A3AE934-C4B9-419C-9BD4-B1EA0B27B422}"/>
              </a:ext>
            </a:extLst>
          </p:cNvPr>
          <p:cNvSpPr/>
          <p:nvPr/>
        </p:nvSpPr>
        <p:spPr>
          <a:xfrm>
            <a:off x="5613542" y="7661328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7A859-3606-40C3-AA99-0BD03D9D5993}"/>
              </a:ext>
            </a:extLst>
          </p:cNvPr>
          <p:cNvGrpSpPr/>
          <p:nvPr/>
        </p:nvGrpSpPr>
        <p:grpSpPr>
          <a:xfrm>
            <a:off x="1479922" y="1169872"/>
            <a:ext cx="9232157" cy="4548610"/>
            <a:chOff x="1613064" y="1159598"/>
            <a:chExt cx="9232157" cy="4548610"/>
          </a:xfrm>
        </p:grpSpPr>
        <p:grpSp>
          <p:nvGrpSpPr>
            <p:cNvPr id="45" name="Google Shape;912;p53">
              <a:extLst>
                <a:ext uri="{FF2B5EF4-FFF2-40B4-BE49-F238E27FC236}">
                  <a16:creationId xmlns:a16="http://schemas.microsoft.com/office/drawing/2014/main" id="{97917EB6-BE48-47BD-8B35-E593AAEADB0F}"/>
                </a:ext>
              </a:extLst>
            </p:cNvPr>
            <p:cNvGrpSpPr/>
            <p:nvPr/>
          </p:nvGrpSpPr>
          <p:grpSpPr>
            <a:xfrm>
              <a:off x="1856136" y="4681509"/>
              <a:ext cx="8746013" cy="1026699"/>
              <a:chOff x="0" y="-1"/>
              <a:chExt cx="12619792" cy="1026697"/>
            </a:xfrm>
          </p:grpSpPr>
          <p:sp>
            <p:nvSpPr>
              <p:cNvPr id="46" name="Rectangle">
                <a:extLst>
                  <a:ext uri="{FF2B5EF4-FFF2-40B4-BE49-F238E27FC236}">
                    <a16:creationId xmlns:a16="http://schemas.microsoft.com/office/drawing/2014/main" id="{D40EA152-C05A-4FF4-BAFC-71D8E37A0CB6}"/>
                  </a:ext>
                </a:extLst>
              </p:cNvPr>
              <p:cNvSpPr/>
              <p:nvPr/>
            </p:nvSpPr>
            <p:spPr>
              <a:xfrm>
                <a:off x="0" y="-1"/>
                <a:ext cx="12619792" cy="1026697"/>
              </a:xfrm>
              <a:prstGeom prst="rect">
                <a:avLst/>
              </a:prstGeom>
              <a:solidFill>
                <a:srgbClr val="D8D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1300480">
                  <a:defRPr sz="2200">
                    <a:solidFill>
                      <a:srgbClr val="000000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defRPr>
                </a:pPr>
                <a:endParaRPr/>
              </a:p>
            </p:txBody>
          </p:sp>
          <p:sp>
            <p:nvSpPr>
              <p:cNvPr id="47" name="Para o sistema, descrito por três equações do movimento, obtém-se três frequências naturais, três fatores de amortecimento e três constantes de tempo distintas">
                <a:extLst>
                  <a:ext uri="{FF2B5EF4-FFF2-40B4-BE49-F238E27FC236}">
                    <a16:creationId xmlns:a16="http://schemas.microsoft.com/office/drawing/2014/main" id="{D7CCF5A3-EEF2-40BF-9CFA-1924630352E8}"/>
                  </a:ext>
                </a:extLst>
              </p:cNvPr>
              <p:cNvSpPr/>
              <p:nvPr/>
            </p:nvSpPr>
            <p:spPr>
              <a:xfrm>
                <a:off x="0" y="187127"/>
                <a:ext cx="12619792" cy="652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8746" tIns="48746" rIns="48746" bIns="48746" numCol="1" anchor="ctr">
                <a:spAutoFit/>
              </a:bodyPr>
              <a:lstStyle>
                <a:lvl1pPr defTabSz="1300480">
                  <a:defRPr sz="2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800" dirty="0"/>
                  <a:t>Para o </a:t>
                </a:r>
                <a:r>
                  <a:rPr sz="1800" dirty="0" err="1"/>
                  <a:t>sistema</a:t>
                </a:r>
                <a:r>
                  <a:rPr sz="1800" dirty="0"/>
                  <a:t>, </a:t>
                </a:r>
                <a:r>
                  <a:rPr sz="1800" dirty="0" err="1"/>
                  <a:t>descrito</a:t>
                </a:r>
                <a:r>
                  <a:rPr sz="1800" dirty="0"/>
                  <a:t> por </a:t>
                </a:r>
                <a:r>
                  <a:rPr sz="1800" dirty="0" err="1"/>
                  <a:t>três</a:t>
                </a:r>
                <a:r>
                  <a:rPr sz="1800" dirty="0"/>
                  <a:t> </a:t>
                </a:r>
                <a:r>
                  <a:rPr sz="1800" dirty="0" err="1"/>
                  <a:t>equações</a:t>
                </a:r>
                <a:r>
                  <a:rPr sz="1800" dirty="0"/>
                  <a:t> do </a:t>
                </a:r>
                <a:r>
                  <a:rPr sz="1800" dirty="0" err="1"/>
                  <a:t>movimento</a:t>
                </a:r>
                <a:r>
                  <a:rPr sz="1800" dirty="0"/>
                  <a:t>, </a:t>
                </a:r>
                <a:r>
                  <a:rPr sz="1800" dirty="0" err="1"/>
                  <a:t>obtém</a:t>
                </a:r>
                <a:r>
                  <a:rPr sz="1800" dirty="0"/>
                  <a:t>-se </a:t>
                </a:r>
                <a:r>
                  <a:rPr sz="1800" dirty="0" err="1"/>
                  <a:t>três</a:t>
                </a:r>
                <a:r>
                  <a:rPr sz="1800" dirty="0"/>
                  <a:t> </a:t>
                </a:r>
                <a:r>
                  <a:rPr sz="1800" dirty="0" err="1"/>
                  <a:t>frequências</a:t>
                </a:r>
                <a:r>
                  <a:rPr sz="1800" dirty="0"/>
                  <a:t> </a:t>
                </a:r>
                <a:r>
                  <a:rPr sz="1800" dirty="0" err="1"/>
                  <a:t>naturais</a:t>
                </a:r>
                <a:r>
                  <a:rPr sz="1800" dirty="0"/>
                  <a:t>, </a:t>
                </a:r>
                <a:r>
                  <a:rPr sz="1800" dirty="0" err="1"/>
                  <a:t>três</a:t>
                </a:r>
                <a:r>
                  <a:rPr sz="1800" dirty="0"/>
                  <a:t> </a:t>
                </a:r>
                <a:r>
                  <a:rPr sz="1800" dirty="0" err="1"/>
                  <a:t>fatores</a:t>
                </a:r>
                <a:r>
                  <a:rPr sz="1800" dirty="0"/>
                  <a:t> de </a:t>
                </a:r>
                <a:r>
                  <a:rPr sz="1800" dirty="0" err="1"/>
                  <a:t>amortecimento</a:t>
                </a:r>
                <a:r>
                  <a:rPr sz="1800" dirty="0"/>
                  <a:t> e </a:t>
                </a:r>
                <a:r>
                  <a:rPr sz="1800" dirty="0" err="1"/>
                  <a:t>três</a:t>
                </a:r>
                <a:r>
                  <a:rPr sz="1800" dirty="0"/>
                  <a:t> </a:t>
                </a:r>
                <a:r>
                  <a:rPr sz="1800" dirty="0" err="1"/>
                  <a:t>constantes</a:t>
                </a:r>
                <a:r>
                  <a:rPr sz="1800" dirty="0"/>
                  <a:t> de tempo </a:t>
                </a:r>
                <a:r>
                  <a:rPr sz="1800" dirty="0" err="1"/>
                  <a:t>distintas</a:t>
                </a:r>
                <a:endParaRPr sz="1800" dirty="0"/>
              </a:p>
            </p:txBody>
          </p:sp>
        </p:grpSp>
        <p:sp>
          <p:nvSpPr>
            <p:cNvPr id="48" name="Google Shape;122;p3">
              <a:extLst>
                <a:ext uri="{FF2B5EF4-FFF2-40B4-BE49-F238E27FC236}">
                  <a16:creationId xmlns:a16="http://schemas.microsoft.com/office/drawing/2014/main" id="{4E524F90-11BD-4B8F-8F65-CE4674811BBD}"/>
                </a:ext>
              </a:extLst>
            </p:cNvPr>
            <p:cNvSpPr/>
            <p:nvPr/>
          </p:nvSpPr>
          <p:spPr>
            <a:xfrm>
              <a:off x="1613064" y="1159598"/>
              <a:ext cx="9232157" cy="713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8746" tIns="48746" rIns="48746" bIns="48746">
              <a:spAutoFit/>
            </a:bodyPr>
            <a:lstStyle/>
            <a:p>
              <a:pPr algn="ctr" defTabSz="1300480">
                <a:defRPr sz="2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000" b="1" dirty="0"/>
                <a:t>Frequências </a:t>
              </a:r>
              <a:r>
                <a:rPr sz="2000" b="1" dirty="0" err="1"/>
                <a:t>naturais</a:t>
              </a:r>
              <a:r>
                <a:rPr sz="2000" b="1" dirty="0"/>
                <a:t>, </a:t>
              </a:r>
              <a:r>
                <a:rPr sz="2000" b="1" dirty="0" err="1"/>
                <a:t>fatores</a:t>
              </a:r>
              <a:r>
                <a:rPr sz="2000" b="1" dirty="0"/>
                <a:t> de </a:t>
              </a:r>
              <a:r>
                <a:rPr sz="2000" b="1" dirty="0" err="1"/>
                <a:t>amortecimento</a:t>
              </a:r>
              <a:r>
                <a:rPr sz="2000" b="1" dirty="0"/>
                <a:t> e </a:t>
              </a:r>
              <a:r>
                <a:rPr sz="2000" b="1" dirty="0" err="1"/>
                <a:t>constantes</a:t>
              </a:r>
              <a:r>
                <a:rPr sz="2000" b="1" dirty="0"/>
                <a:t> de tempo</a:t>
              </a:r>
            </a:p>
            <a:p>
              <a:pPr algn="ctr" defTabSz="1300480">
                <a:defRPr sz="2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000" b="1" dirty="0"/>
                <a:t>  </a:t>
              </a:r>
            </a:p>
          </p:txBody>
        </p:sp>
        <p:pic>
          <p:nvPicPr>
            <p:cNvPr id="49" name="pasted-image.tiff" descr="pasted-image.tiff">
              <a:extLst>
                <a:ext uri="{FF2B5EF4-FFF2-40B4-BE49-F238E27FC236}">
                  <a16:creationId xmlns:a16="http://schemas.microsoft.com/office/drawing/2014/main" id="{FCD7ACEE-6486-4A22-A928-3D1768BB7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60" t="1360" r="1360" b="1360"/>
            <a:stretch>
              <a:fillRect/>
            </a:stretch>
          </p:blipFill>
          <p:spPr>
            <a:xfrm>
              <a:off x="3194443" y="2085614"/>
              <a:ext cx="6069398" cy="2090014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559771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Introdução </a:t>
            </a:r>
            <a:endParaRPr sz="1200" dirty="0">
              <a:latin typeface="+mn-lt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338667" y="928815"/>
            <a:ext cx="1165013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Em anos recentes, a fascinante abordagem robótica de comportamentos e movimentos biológicos têm sido cada vez mais explorada. Como um exemplo, observa-se o crescente desenvolvimento de animais biônicos pela empresa FESTO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Neste campo de estudo, destaca-se o foco dado a peixes e demais animais aquáticos, justificada pela motivação em se obter Veículos Não-Tripulados Subaquáticos (</a:t>
            </a:r>
            <a:r>
              <a:rPr lang="pt-BR" sz="1600" dirty="0" err="1"/>
              <a:t>AUVs</a:t>
            </a:r>
            <a:r>
              <a:rPr lang="pt-BR" sz="1600" dirty="0"/>
              <a:t>) com maior eficiência e </a:t>
            </a:r>
            <a:r>
              <a:rPr lang="pt-BR" sz="1600" dirty="0" err="1"/>
              <a:t>manobrabilidade</a:t>
            </a:r>
            <a:r>
              <a:rPr lang="pt-BR" sz="1600" dirty="0"/>
              <a:t> (YU; WANG, 2005)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Dentre as vertentes mais citadas no estudo dos peixes, encontra-se a capacidade de autopropulsão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Diversos pesquisadores se debruçaram sobre análises a respeito da modelagem e controle dos peixes robóticos</a:t>
            </a:r>
            <a:endParaRPr sz="2000" dirty="0"/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sp>
        <p:nvSpPr>
          <p:cNvPr id="21" name="Google Shape;799;p47"/>
          <p:cNvSpPr/>
          <p:nvPr/>
        </p:nvSpPr>
        <p:spPr>
          <a:xfrm>
            <a:off x="152399" y="801512"/>
            <a:ext cx="11836401" cy="188159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CaixaDeTexto 3"/>
          <p:cNvSpPr txBox="1"/>
          <p:nvPr/>
        </p:nvSpPr>
        <p:spPr>
          <a:xfrm>
            <a:off x="4772134" y="6356350"/>
            <a:ext cx="2596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</a:t>
            </a:r>
            <a:r>
              <a:rPr lang="pl-PL" sz="1200" dirty="0"/>
              <a:t>Malec, Morawski e Zając (2010)</a:t>
            </a:r>
            <a:endParaRPr lang="pt-BR" sz="1200" dirty="0"/>
          </a:p>
        </p:txBody>
      </p:sp>
      <p:sp>
        <p:nvSpPr>
          <p:cNvPr id="13" name="Google Shape;122;p3"/>
          <p:cNvSpPr txBox="1"/>
          <p:nvPr/>
        </p:nvSpPr>
        <p:spPr>
          <a:xfrm>
            <a:off x="4490129" y="2781969"/>
            <a:ext cx="318835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Protótipo de Peixe Robótico com Autopropulsão</a:t>
            </a:r>
            <a:endParaRPr sz="20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427" y="3474111"/>
            <a:ext cx="4761760" cy="271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18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73169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Avaliação da Função de Transferência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40</a:t>
            </a:fld>
            <a:endParaRPr lang="pt-BR"/>
          </a:p>
        </p:txBody>
      </p:sp>
      <p:sp>
        <p:nvSpPr>
          <p:cNvPr id="26" name="CaixaDeTexto 11"/>
          <p:cNvSpPr/>
          <p:nvPr/>
        </p:nvSpPr>
        <p:spPr>
          <a:xfrm>
            <a:off x="5104885" y="5992496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15" name="CaixaDeTexto 22"/>
          <p:cNvSpPr/>
          <p:nvPr/>
        </p:nvSpPr>
        <p:spPr>
          <a:xfrm>
            <a:off x="8382142" y="7451058"/>
            <a:ext cx="2086873" cy="31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44" name="CaixaDeTexto 22">
            <a:extLst>
              <a:ext uri="{FF2B5EF4-FFF2-40B4-BE49-F238E27FC236}">
                <a16:creationId xmlns:a16="http://schemas.microsoft.com/office/drawing/2014/main" id="{0A3AE934-C4B9-419C-9BD4-B1EA0B27B422}"/>
              </a:ext>
            </a:extLst>
          </p:cNvPr>
          <p:cNvSpPr/>
          <p:nvPr/>
        </p:nvSpPr>
        <p:spPr>
          <a:xfrm>
            <a:off x="5613542" y="7661328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48" name="Google Shape;122;p3">
            <a:extLst>
              <a:ext uri="{FF2B5EF4-FFF2-40B4-BE49-F238E27FC236}">
                <a16:creationId xmlns:a16="http://schemas.microsoft.com/office/drawing/2014/main" id="{4E524F90-11BD-4B8F-8F65-CE4674811BBD}"/>
              </a:ext>
            </a:extLst>
          </p:cNvPr>
          <p:cNvSpPr/>
          <p:nvPr/>
        </p:nvSpPr>
        <p:spPr>
          <a:xfrm>
            <a:off x="1479922" y="1169872"/>
            <a:ext cx="9232157" cy="40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46" tIns="48746" rIns="48746" bIns="48746">
            <a:spAutoFit/>
          </a:bodyPr>
          <a:lstStyle/>
          <a:p>
            <a:pPr algn="ctr" defTabSz="1300480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 b="1" dirty="0"/>
              <a:t>Diagramas de Bode - Respostas Translacionais</a:t>
            </a:r>
            <a:endParaRPr sz="2000" b="1" dirty="0"/>
          </a:p>
        </p:txBody>
      </p:sp>
      <p:sp>
        <p:nvSpPr>
          <p:cNvPr id="19" name="CaixaDeTexto 22">
            <a:extLst>
              <a:ext uri="{FF2B5EF4-FFF2-40B4-BE49-F238E27FC236}">
                <a16:creationId xmlns:a16="http://schemas.microsoft.com/office/drawing/2014/main" id="{1450BDC8-2046-4D61-A27B-6DBFE9F2F176}"/>
              </a:ext>
            </a:extLst>
          </p:cNvPr>
          <p:cNvSpPr/>
          <p:nvPr/>
        </p:nvSpPr>
        <p:spPr>
          <a:xfrm>
            <a:off x="5602259" y="8431458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CC3E8789-692D-47A7-A699-509AF93D7552}"/>
              </a:ext>
            </a:extLst>
          </p:cNvPr>
          <p:cNvSpPr/>
          <p:nvPr/>
        </p:nvSpPr>
        <p:spPr>
          <a:xfrm>
            <a:off x="5028685" y="2170892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04AE6C-0CE3-4937-AFA7-5E270DA9E91C}"/>
              </a:ext>
            </a:extLst>
          </p:cNvPr>
          <p:cNvGrpSpPr/>
          <p:nvPr/>
        </p:nvGrpSpPr>
        <p:grpSpPr>
          <a:xfrm>
            <a:off x="910198" y="1873112"/>
            <a:ext cx="10371604" cy="3894169"/>
            <a:chOff x="1080015" y="1873112"/>
            <a:chExt cx="10371604" cy="389416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4074A88-36AE-45D2-A84E-9FC5264F78D0}"/>
                </a:ext>
              </a:extLst>
            </p:cNvPr>
            <p:cNvGrpSpPr/>
            <p:nvPr/>
          </p:nvGrpSpPr>
          <p:grpSpPr>
            <a:xfrm>
              <a:off x="1382103" y="2400726"/>
              <a:ext cx="10069516" cy="3366555"/>
              <a:chOff x="1382103" y="2400726"/>
              <a:chExt cx="10069516" cy="3366555"/>
            </a:xfrm>
          </p:grpSpPr>
          <p:pic>
            <p:nvPicPr>
              <p:cNvPr id="17" name="page36image61138064.png" descr="page36image61138064.png">
                <a:extLst>
                  <a:ext uri="{FF2B5EF4-FFF2-40B4-BE49-F238E27FC236}">
                    <a16:creationId xmlns:a16="http://schemas.microsoft.com/office/drawing/2014/main" id="{65B30020-D17D-4C9C-9725-94F646400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2103" y="2400726"/>
                <a:ext cx="5013828" cy="336655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4" name="page36image61129952.png" descr="page36image61129952.png">
                <a:extLst>
                  <a:ext uri="{FF2B5EF4-FFF2-40B4-BE49-F238E27FC236}">
                    <a16:creationId xmlns:a16="http://schemas.microsoft.com/office/drawing/2014/main" id="{37F56B92-8AF9-4A09-888B-EF6501E22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37789" y="2400726"/>
                <a:ext cx="5013830" cy="3366555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890C21-288F-4FAE-8A42-FECA9EB0BE64}"/>
                </a:ext>
              </a:extLst>
            </p:cNvPr>
            <p:cNvGrpSpPr/>
            <p:nvPr/>
          </p:nvGrpSpPr>
          <p:grpSpPr>
            <a:xfrm>
              <a:off x="1080015" y="1873112"/>
              <a:ext cx="10031970" cy="457201"/>
              <a:chOff x="400050" y="1873112"/>
              <a:chExt cx="10031970" cy="457201"/>
            </a:xfrm>
          </p:grpSpPr>
          <p:sp>
            <p:nvSpPr>
              <p:cNvPr id="18" name="Text">
                <a:extLst>
                  <a:ext uri="{FF2B5EF4-FFF2-40B4-BE49-F238E27FC236}">
                    <a16:creationId xmlns:a16="http://schemas.microsoft.com/office/drawing/2014/main" id="{A1E28EB4-3F44-4DCC-9BAC-2EC49D701531}"/>
                  </a:ext>
                </a:extLst>
              </p:cNvPr>
              <p:cNvSpPr/>
              <p:nvPr/>
            </p:nvSpPr>
            <p:spPr>
              <a:xfrm>
                <a:off x="400050" y="1873112"/>
                <a:ext cx="152400" cy="4572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 algn="l" defTabSz="457200">
                  <a:defRPr sz="1200">
                    <a:solidFill>
                      <a:srgbClr val="000000"/>
                    </a:solidFill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r>
                  <a:t> </a:t>
                </a:r>
              </a:p>
            </p:txBody>
          </p:sp>
          <p:sp>
            <p:nvSpPr>
              <p:cNvPr id="20" name="CaixaDeTexto 22">
                <a:extLst>
                  <a:ext uri="{FF2B5EF4-FFF2-40B4-BE49-F238E27FC236}">
                    <a16:creationId xmlns:a16="http://schemas.microsoft.com/office/drawing/2014/main" id="{099FE708-86F3-4F86-9E9B-547A15DD2F73}"/>
                  </a:ext>
                </a:extLst>
              </p:cNvPr>
              <p:cNvSpPr/>
              <p:nvPr/>
            </p:nvSpPr>
            <p:spPr>
              <a:xfrm>
                <a:off x="1106459" y="1999489"/>
                <a:ext cx="3804250" cy="3194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8767" tIns="48767" rIns="48767" bIns="48767">
                <a:spAutoFit/>
              </a:bodyPr>
              <a:lstStyle>
                <a:lvl1pPr algn="l" defTabSz="1300480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 err="1"/>
                  <a:t>Saída</a:t>
                </a:r>
                <a:r>
                  <a:rPr dirty="0"/>
                  <a:t>    e entrada da </a:t>
                </a:r>
                <a:r>
                  <a:rPr dirty="0" err="1"/>
                  <a:t>força</a:t>
                </a:r>
                <a:r>
                  <a:rPr dirty="0"/>
                  <a:t> de </a:t>
                </a:r>
                <a:r>
                  <a:rPr dirty="0" err="1"/>
                  <a:t>propulsão</a:t>
                </a:r>
                <a:r>
                  <a:rPr dirty="0"/>
                  <a:t> </a:t>
                </a:r>
              </a:p>
            </p:txBody>
          </p:sp>
          <p:pic>
            <p:nvPicPr>
              <p:cNvPr id="22" name="equation.pdf" descr="equation.pdf">
                <a:extLst>
                  <a:ext uri="{FF2B5EF4-FFF2-40B4-BE49-F238E27FC236}">
                    <a16:creationId xmlns:a16="http://schemas.microsoft.com/office/drawing/2014/main" id="{52E39F94-FA6A-4769-93E5-4D09E8743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4046" y="2069305"/>
                <a:ext cx="175412" cy="17985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3" name="equation.pdf" descr="equation.pdf">
                <a:extLst>
                  <a:ext uri="{FF2B5EF4-FFF2-40B4-BE49-F238E27FC236}">
                    <a16:creationId xmlns:a16="http://schemas.microsoft.com/office/drawing/2014/main" id="{54C454E3-6D1F-4FBE-8E76-D89047BCF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54487" y="2059188"/>
                <a:ext cx="326598" cy="20009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7" name="CaixaDeTexto 22">
                <a:extLst>
                  <a:ext uri="{FF2B5EF4-FFF2-40B4-BE49-F238E27FC236}">
                    <a16:creationId xmlns:a16="http://schemas.microsoft.com/office/drawing/2014/main" id="{71C77E35-6408-4AEA-85F8-E2EC14FBDADC}"/>
                  </a:ext>
                </a:extLst>
              </p:cNvPr>
              <p:cNvSpPr/>
              <p:nvPr/>
            </p:nvSpPr>
            <p:spPr>
              <a:xfrm>
                <a:off x="6371719" y="1999489"/>
                <a:ext cx="3804250" cy="3194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8767" tIns="48767" rIns="48767" bIns="48767">
                <a:spAutoFit/>
              </a:bodyPr>
              <a:lstStyle>
                <a:lvl1pPr algn="l" defTabSz="1300480">
                  <a:defRPr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 err="1"/>
                  <a:t>Saída</a:t>
                </a:r>
                <a:r>
                  <a:rPr dirty="0"/>
                  <a:t>    e entrada da </a:t>
                </a:r>
                <a:r>
                  <a:rPr dirty="0" err="1"/>
                  <a:t>força</a:t>
                </a:r>
                <a:r>
                  <a:rPr dirty="0"/>
                  <a:t> de </a:t>
                </a:r>
                <a:r>
                  <a:rPr dirty="0" err="1"/>
                  <a:t>propulsão</a:t>
                </a:r>
                <a:r>
                  <a:rPr dirty="0"/>
                  <a:t> </a:t>
                </a:r>
              </a:p>
            </p:txBody>
          </p:sp>
          <p:pic>
            <p:nvPicPr>
              <p:cNvPr id="28" name="equation.pdf" descr="equation.pdf">
                <a:extLst>
                  <a:ext uri="{FF2B5EF4-FFF2-40B4-BE49-F238E27FC236}">
                    <a16:creationId xmlns:a16="http://schemas.microsoft.com/office/drawing/2014/main" id="{88FAAF10-E930-4A4C-83EE-9DF659BB4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05422" y="2059188"/>
                <a:ext cx="326598" cy="20009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9" name="equation.pdf" descr="equation.pdf">
                <a:extLst>
                  <a:ext uri="{FF2B5EF4-FFF2-40B4-BE49-F238E27FC236}">
                    <a16:creationId xmlns:a16="http://schemas.microsoft.com/office/drawing/2014/main" id="{6BB04D4E-0054-4292-A048-6BF375B95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92948" y="2069305"/>
                <a:ext cx="173574" cy="179857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881742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73169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Avaliação da Função de Transferência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41</a:t>
            </a:fld>
            <a:endParaRPr lang="pt-BR"/>
          </a:p>
        </p:txBody>
      </p:sp>
      <p:sp>
        <p:nvSpPr>
          <p:cNvPr id="26" name="CaixaDeTexto 11"/>
          <p:cNvSpPr/>
          <p:nvPr/>
        </p:nvSpPr>
        <p:spPr>
          <a:xfrm>
            <a:off x="5104885" y="5992496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15" name="CaixaDeTexto 22"/>
          <p:cNvSpPr/>
          <p:nvPr/>
        </p:nvSpPr>
        <p:spPr>
          <a:xfrm>
            <a:off x="8382142" y="7451058"/>
            <a:ext cx="2086873" cy="31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44" name="CaixaDeTexto 22">
            <a:extLst>
              <a:ext uri="{FF2B5EF4-FFF2-40B4-BE49-F238E27FC236}">
                <a16:creationId xmlns:a16="http://schemas.microsoft.com/office/drawing/2014/main" id="{0A3AE934-C4B9-419C-9BD4-B1EA0B27B422}"/>
              </a:ext>
            </a:extLst>
          </p:cNvPr>
          <p:cNvSpPr/>
          <p:nvPr/>
        </p:nvSpPr>
        <p:spPr>
          <a:xfrm>
            <a:off x="5613542" y="7661328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48" name="Google Shape;122;p3">
            <a:extLst>
              <a:ext uri="{FF2B5EF4-FFF2-40B4-BE49-F238E27FC236}">
                <a16:creationId xmlns:a16="http://schemas.microsoft.com/office/drawing/2014/main" id="{4E524F90-11BD-4B8F-8F65-CE4674811BBD}"/>
              </a:ext>
            </a:extLst>
          </p:cNvPr>
          <p:cNvSpPr/>
          <p:nvPr/>
        </p:nvSpPr>
        <p:spPr>
          <a:xfrm>
            <a:off x="1479922" y="1169872"/>
            <a:ext cx="9232157" cy="40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46" tIns="48746" rIns="48746" bIns="48746">
            <a:spAutoFit/>
          </a:bodyPr>
          <a:lstStyle/>
          <a:p>
            <a:pPr algn="ctr" defTabSz="1300480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 b="1" dirty="0"/>
              <a:t>Diagramas de Bode - Respostas Translacionais</a:t>
            </a:r>
            <a:endParaRPr sz="2000" b="1" dirty="0"/>
          </a:p>
        </p:txBody>
      </p:sp>
      <p:sp>
        <p:nvSpPr>
          <p:cNvPr id="19" name="CaixaDeTexto 22">
            <a:extLst>
              <a:ext uri="{FF2B5EF4-FFF2-40B4-BE49-F238E27FC236}">
                <a16:creationId xmlns:a16="http://schemas.microsoft.com/office/drawing/2014/main" id="{1450BDC8-2046-4D61-A27B-6DBFE9F2F176}"/>
              </a:ext>
            </a:extLst>
          </p:cNvPr>
          <p:cNvSpPr/>
          <p:nvPr/>
        </p:nvSpPr>
        <p:spPr>
          <a:xfrm>
            <a:off x="5602259" y="8431458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CC3E8789-692D-47A7-A699-509AF93D7552}"/>
              </a:ext>
            </a:extLst>
          </p:cNvPr>
          <p:cNvSpPr/>
          <p:nvPr/>
        </p:nvSpPr>
        <p:spPr>
          <a:xfrm>
            <a:off x="5028685" y="2170892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890C21-288F-4FAE-8A42-FECA9EB0BE64}"/>
              </a:ext>
            </a:extLst>
          </p:cNvPr>
          <p:cNvGrpSpPr/>
          <p:nvPr/>
        </p:nvGrpSpPr>
        <p:grpSpPr>
          <a:xfrm>
            <a:off x="910198" y="1873112"/>
            <a:ext cx="9486155" cy="471085"/>
            <a:chOff x="400050" y="1873112"/>
            <a:chExt cx="9486155" cy="471085"/>
          </a:xfrm>
        </p:grpSpPr>
        <p:sp>
          <p:nvSpPr>
            <p:cNvPr id="18" name="Text">
              <a:extLst>
                <a:ext uri="{FF2B5EF4-FFF2-40B4-BE49-F238E27FC236}">
                  <a16:creationId xmlns:a16="http://schemas.microsoft.com/office/drawing/2014/main" id="{A1E28EB4-3F44-4DCC-9BAC-2EC49D701531}"/>
                </a:ext>
              </a:extLst>
            </p:cNvPr>
            <p:cNvSpPr/>
            <p:nvPr/>
          </p:nvSpPr>
          <p:spPr>
            <a:xfrm>
              <a:off x="400050" y="1873112"/>
              <a:ext cx="152400" cy="457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 defTabSz="457200">
                <a:defRPr sz="1200">
                  <a:solidFill>
                    <a:srgbClr val="000000"/>
                  </a:solid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r>
                <a:t> </a:t>
              </a:r>
            </a:p>
          </p:txBody>
        </p:sp>
        <p:sp>
          <p:nvSpPr>
            <p:cNvPr id="20" name="CaixaDeTexto 22">
              <a:extLst>
                <a:ext uri="{FF2B5EF4-FFF2-40B4-BE49-F238E27FC236}">
                  <a16:creationId xmlns:a16="http://schemas.microsoft.com/office/drawing/2014/main" id="{099FE708-86F3-4F86-9E9B-547A15DD2F73}"/>
                </a:ext>
              </a:extLst>
            </p:cNvPr>
            <p:cNvSpPr/>
            <p:nvPr/>
          </p:nvSpPr>
          <p:spPr>
            <a:xfrm>
              <a:off x="1106459" y="1999489"/>
              <a:ext cx="3514486" cy="3447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8767" tIns="48767" rIns="48767" bIns="48767">
              <a:spAutoFit/>
            </a:bodyPr>
            <a:lstStyle>
              <a:lvl1pPr algn="l" defTabSz="130048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Saída</a:t>
              </a:r>
              <a:r>
                <a:rPr dirty="0"/>
                <a:t>    e entrada da </a:t>
              </a:r>
              <a:r>
                <a:rPr dirty="0" err="1"/>
                <a:t>força</a:t>
              </a:r>
              <a:r>
                <a:rPr dirty="0"/>
                <a:t> de </a:t>
              </a:r>
              <a:r>
                <a:rPr lang="pt-BR" dirty="0"/>
                <a:t>arrasto</a:t>
              </a:r>
              <a:endParaRPr dirty="0"/>
            </a:p>
          </p:txBody>
        </p:sp>
        <p:pic>
          <p:nvPicPr>
            <p:cNvPr id="22" name="equation.pdf" descr="equation.pdf">
              <a:extLst>
                <a:ext uri="{FF2B5EF4-FFF2-40B4-BE49-F238E27FC236}">
                  <a16:creationId xmlns:a16="http://schemas.microsoft.com/office/drawing/2014/main" id="{52E39F94-FA6A-4769-93E5-4D09E8743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046" y="2069305"/>
              <a:ext cx="175412" cy="1798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" name="CaixaDeTexto 22">
              <a:extLst>
                <a:ext uri="{FF2B5EF4-FFF2-40B4-BE49-F238E27FC236}">
                  <a16:creationId xmlns:a16="http://schemas.microsoft.com/office/drawing/2014/main" id="{71C77E35-6408-4AEA-85F8-E2EC14FBDADC}"/>
                </a:ext>
              </a:extLst>
            </p:cNvPr>
            <p:cNvSpPr/>
            <p:nvPr/>
          </p:nvSpPr>
          <p:spPr>
            <a:xfrm>
              <a:off x="6371719" y="1999489"/>
              <a:ext cx="3514486" cy="3447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8767" tIns="48767" rIns="48767" bIns="48767">
              <a:spAutoFit/>
            </a:bodyPr>
            <a:lstStyle>
              <a:lvl1pPr algn="l" defTabSz="130048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Saída</a:t>
              </a:r>
              <a:r>
                <a:rPr dirty="0"/>
                <a:t>    e entrada da </a:t>
              </a:r>
              <a:r>
                <a:rPr dirty="0" err="1"/>
                <a:t>força</a:t>
              </a:r>
              <a:r>
                <a:rPr dirty="0"/>
                <a:t> de </a:t>
              </a:r>
              <a:r>
                <a:rPr lang="pt-BR" dirty="0"/>
                <a:t>arrasto</a:t>
              </a:r>
            </a:p>
          </p:txBody>
        </p:sp>
        <p:pic>
          <p:nvPicPr>
            <p:cNvPr id="29" name="equation.pdf" descr="equation.pdf">
              <a:extLst>
                <a:ext uri="{FF2B5EF4-FFF2-40B4-BE49-F238E27FC236}">
                  <a16:creationId xmlns:a16="http://schemas.microsoft.com/office/drawing/2014/main" id="{6BB04D4E-0054-4292-A048-6BF375B95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2948" y="2069305"/>
              <a:ext cx="173574" cy="179857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0" name="equation.pdf" descr="equation.pdf">
            <a:extLst>
              <a:ext uri="{FF2B5EF4-FFF2-40B4-BE49-F238E27FC236}">
                <a16:creationId xmlns:a16="http://schemas.microsoft.com/office/drawing/2014/main" id="{98A04F19-A695-4BEC-BCD9-39987B8CB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6353" y="2069479"/>
            <a:ext cx="314831" cy="202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equation.pdf" descr="equation.pdf">
            <a:extLst>
              <a:ext uri="{FF2B5EF4-FFF2-40B4-BE49-F238E27FC236}">
                <a16:creationId xmlns:a16="http://schemas.microsoft.com/office/drawing/2014/main" id="{69C3341A-1427-4493-923D-135D2AE4C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913" y="2069479"/>
            <a:ext cx="314831" cy="202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age37image61136192.png" descr="page37image61136192.png">
            <a:extLst>
              <a:ext uri="{FF2B5EF4-FFF2-40B4-BE49-F238E27FC236}">
                <a16:creationId xmlns:a16="http://schemas.microsoft.com/office/drawing/2014/main" id="{543D7F8E-44ED-4252-9498-966BB9D01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851" y="2389250"/>
            <a:ext cx="5004000" cy="3377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age37image61142432.png" descr="page37image61142432.png">
            <a:extLst>
              <a:ext uri="{FF2B5EF4-FFF2-40B4-BE49-F238E27FC236}">
                <a16:creationId xmlns:a16="http://schemas.microsoft.com/office/drawing/2014/main" id="{F59F7898-7F3B-486B-B88B-92029CC27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484" y="2412651"/>
            <a:ext cx="5004000" cy="336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21260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73169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Avaliação da Função de Transferência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42</a:t>
            </a:fld>
            <a:endParaRPr lang="pt-BR"/>
          </a:p>
        </p:txBody>
      </p:sp>
      <p:sp>
        <p:nvSpPr>
          <p:cNvPr id="26" name="CaixaDeTexto 11"/>
          <p:cNvSpPr/>
          <p:nvPr/>
        </p:nvSpPr>
        <p:spPr>
          <a:xfrm>
            <a:off x="5104885" y="5992496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15" name="CaixaDeTexto 22"/>
          <p:cNvSpPr/>
          <p:nvPr/>
        </p:nvSpPr>
        <p:spPr>
          <a:xfrm>
            <a:off x="8382142" y="7451058"/>
            <a:ext cx="2086873" cy="31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44" name="CaixaDeTexto 22">
            <a:extLst>
              <a:ext uri="{FF2B5EF4-FFF2-40B4-BE49-F238E27FC236}">
                <a16:creationId xmlns:a16="http://schemas.microsoft.com/office/drawing/2014/main" id="{0A3AE934-C4B9-419C-9BD4-B1EA0B27B422}"/>
              </a:ext>
            </a:extLst>
          </p:cNvPr>
          <p:cNvSpPr/>
          <p:nvPr/>
        </p:nvSpPr>
        <p:spPr>
          <a:xfrm>
            <a:off x="5613542" y="7661328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48" name="Google Shape;122;p3">
            <a:extLst>
              <a:ext uri="{FF2B5EF4-FFF2-40B4-BE49-F238E27FC236}">
                <a16:creationId xmlns:a16="http://schemas.microsoft.com/office/drawing/2014/main" id="{4E524F90-11BD-4B8F-8F65-CE4674811BBD}"/>
              </a:ext>
            </a:extLst>
          </p:cNvPr>
          <p:cNvSpPr/>
          <p:nvPr/>
        </p:nvSpPr>
        <p:spPr>
          <a:xfrm>
            <a:off x="1479922" y="1169872"/>
            <a:ext cx="9232157" cy="40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46" tIns="48746" rIns="48746" bIns="48746">
            <a:spAutoFit/>
          </a:bodyPr>
          <a:lstStyle/>
          <a:p>
            <a:pPr algn="ctr" defTabSz="1300480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 b="1" dirty="0"/>
              <a:t>Diagramas de Bode - Respostas Translacionais</a:t>
            </a:r>
            <a:endParaRPr sz="2000" b="1" dirty="0"/>
          </a:p>
        </p:txBody>
      </p:sp>
      <p:sp>
        <p:nvSpPr>
          <p:cNvPr id="19" name="CaixaDeTexto 22">
            <a:extLst>
              <a:ext uri="{FF2B5EF4-FFF2-40B4-BE49-F238E27FC236}">
                <a16:creationId xmlns:a16="http://schemas.microsoft.com/office/drawing/2014/main" id="{1450BDC8-2046-4D61-A27B-6DBFE9F2F176}"/>
              </a:ext>
            </a:extLst>
          </p:cNvPr>
          <p:cNvSpPr/>
          <p:nvPr/>
        </p:nvSpPr>
        <p:spPr>
          <a:xfrm>
            <a:off x="5602259" y="8431458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580ABF93-E61E-4FDB-97E3-85179105B34A}"/>
              </a:ext>
            </a:extLst>
          </p:cNvPr>
          <p:cNvSpPr/>
          <p:nvPr/>
        </p:nvSpPr>
        <p:spPr>
          <a:xfrm>
            <a:off x="400050" y="3124199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5A4DC3D5-3E46-4EBB-9362-66AD96DCF1C5}"/>
              </a:ext>
            </a:extLst>
          </p:cNvPr>
          <p:cNvSpPr/>
          <p:nvPr/>
        </p:nvSpPr>
        <p:spPr>
          <a:xfrm>
            <a:off x="6369050" y="3421979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2A0AF989-31C9-42F1-8D3E-3EDCDA75FF24}"/>
              </a:ext>
            </a:extLst>
          </p:cNvPr>
          <p:cNvSpPr/>
          <p:nvPr/>
        </p:nvSpPr>
        <p:spPr>
          <a:xfrm>
            <a:off x="-67290" y="344111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32" name="Text">
            <a:extLst>
              <a:ext uri="{FF2B5EF4-FFF2-40B4-BE49-F238E27FC236}">
                <a16:creationId xmlns:a16="http://schemas.microsoft.com/office/drawing/2014/main" id="{4CC13EB2-07F8-462A-87AA-4FAA9467D350}"/>
              </a:ext>
            </a:extLst>
          </p:cNvPr>
          <p:cNvSpPr/>
          <p:nvPr/>
        </p:nvSpPr>
        <p:spPr>
          <a:xfrm>
            <a:off x="6415758" y="3473475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0D6D52-15CA-40B7-8B24-B545C0BAC569}"/>
              </a:ext>
            </a:extLst>
          </p:cNvPr>
          <p:cNvGrpSpPr/>
          <p:nvPr/>
        </p:nvGrpSpPr>
        <p:grpSpPr>
          <a:xfrm>
            <a:off x="1630526" y="2123142"/>
            <a:ext cx="8930948" cy="3351150"/>
            <a:chOff x="1702806" y="2123142"/>
            <a:chExt cx="8930948" cy="3351150"/>
          </a:xfrm>
        </p:grpSpPr>
        <p:grpSp>
          <p:nvGrpSpPr>
            <p:cNvPr id="33" name="Google Shape;912;p53">
              <a:extLst>
                <a:ext uri="{FF2B5EF4-FFF2-40B4-BE49-F238E27FC236}">
                  <a16:creationId xmlns:a16="http://schemas.microsoft.com/office/drawing/2014/main" id="{B3623C2D-3CFF-459F-91E7-41099C96E77D}"/>
                </a:ext>
              </a:extLst>
            </p:cNvPr>
            <p:cNvGrpSpPr/>
            <p:nvPr/>
          </p:nvGrpSpPr>
          <p:grpSpPr>
            <a:xfrm>
              <a:off x="1702806" y="2123142"/>
              <a:ext cx="8930948" cy="1026698"/>
              <a:chOff x="0" y="-1"/>
              <a:chExt cx="12619792" cy="1026697"/>
            </a:xfrm>
          </p:grpSpPr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981AE267-C3CE-4E1D-8046-4D8037232EF7}"/>
                  </a:ext>
                </a:extLst>
              </p:cNvPr>
              <p:cNvSpPr/>
              <p:nvPr/>
            </p:nvSpPr>
            <p:spPr>
              <a:xfrm>
                <a:off x="0" y="-1"/>
                <a:ext cx="12619792" cy="1026697"/>
              </a:xfrm>
              <a:prstGeom prst="rect">
                <a:avLst/>
              </a:prstGeom>
              <a:solidFill>
                <a:srgbClr val="D8D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1300480">
                  <a:defRPr sz="2200">
                    <a:solidFill>
                      <a:srgbClr val="000000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defRPr>
                </a:pPr>
                <a:endParaRPr/>
              </a:p>
            </p:txBody>
          </p:sp>
          <p:sp>
            <p:nvSpPr>
              <p:cNvPr id="37" name="Frequência de corte se mantém próxima a 0,1 rad/s. A partir dessa, para saídas da posição de G, tem-se o decaimento de -40dB/década (sistemas de segunda ordem)">
                <a:extLst>
                  <a:ext uri="{FF2B5EF4-FFF2-40B4-BE49-F238E27FC236}">
                    <a16:creationId xmlns:a16="http://schemas.microsoft.com/office/drawing/2014/main" id="{4F80B49E-3662-4549-B417-D5C15A2E9AC8}"/>
                  </a:ext>
                </a:extLst>
              </p:cNvPr>
              <p:cNvSpPr/>
              <p:nvPr/>
            </p:nvSpPr>
            <p:spPr>
              <a:xfrm>
                <a:off x="0" y="187127"/>
                <a:ext cx="12619792" cy="652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8746" tIns="48746" rIns="48746" bIns="48746" numCol="1" anchor="ctr">
                <a:spAutoFit/>
              </a:bodyPr>
              <a:lstStyle>
                <a:lvl1pPr defTabSz="1300480">
                  <a:defRPr sz="2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800" dirty="0" err="1"/>
                  <a:t>Frequência</a:t>
                </a:r>
                <a:r>
                  <a:rPr sz="1800" dirty="0"/>
                  <a:t> de </a:t>
                </a:r>
                <a:r>
                  <a:rPr sz="1800" dirty="0" err="1"/>
                  <a:t>corte</a:t>
                </a:r>
                <a:r>
                  <a:rPr sz="1800" dirty="0"/>
                  <a:t> se </a:t>
                </a:r>
                <a:r>
                  <a:rPr sz="1800" dirty="0" err="1"/>
                  <a:t>mantém</a:t>
                </a:r>
                <a:r>
                  <a:rPr sz="1800" dirty="0"/>
                  <a:t> </a:t>
                </a:r>
                <a:r>
                  <a:rPr sz="1800" dirty="0" err="1"/>
                  <a:t>próxima</a:t>
                </a:r>
                <a:r>
                  <a:rPr sz="1800" dirty="0"/>
                  <a:t> a 0,1 rad/s. A </a:t>
                </a:r>
                <a:r>
                  <a:rPr sz="1800" dirty="0" err="1"/>
                  <a:t>partir</a:t>
                </a:r>
                <a:r>
                  <a:rPr sz="1800" dirty="0"/>
                  <a:t> dessa, para </a:t>
                </a:r>
                <a:r>
                  <a:rPr sz="1800" dirty="0" err="1"/>
                  <a:t>saídas</a:t>
                </a:r>
                <a:r>
                  <a:rPr sz="1800" dirty="0"/>
                  <a:t> da </a:t>
                </a:r>
                <a:r>
                  <a:rPr sz="1800" dirty="0" err="1"/>
                  <a:t>posição</a:t>
                </a:r>
                <a:r>
                  <a:rPr sz="1800" dirty="0"/>
                  <a:t> de G, </a:t>
                </a:r>
                <a:r>
                  <a:rPr sz="1800" dirty="0" err="1"/>
                  <a:t>tem</a:t>
                </a:r>
                <a:r>
                  <a:rPr sz="1800" dirty="0"/>
                  <a:t>-se o </a:t>
                </a:r>
                <a:r>
                  <a:rPr sz="1800" dirty="0" err="1"/>
                  <a:t>decaimento</a:t>
                </a:r>
                <a:r>
                  <a:rPr sz="1800" dirty="0"/>
                  <a:t> de -40dB/</a:t>
                </a:r>
                <a:r>
                  <a:rPr sz="1800" dirty="0" err="1"/>
                  <a:t>década</a:t>
                </a:r>
                <a:r>
                  <a:rPr sz="1800" dirty="0"/>
                  <a:t> (</a:t>
                </a:r>
                <a:r>
                  <a:rPr sz="1800" dirty="0" err="1"/>
                  <a:t>sistemas</a:t>
                </a:r>
                <a:r>
                  <a:rPr sz="1800" dirty="0"/>
                  <a:t> de </a:t>
                </a:r>
                <a:r>
                  <a:rPr sz="1800" dirty="0" err="1"/>
                  <a:t>segunda</a:t>
                </a:r>
                <a:r>
                  <a:rPr sz="1800" dirty="0"/>
                  <a:t> </a:t>
                </a:r>
                <a:r>
                  <a:rPr sz="1800" dirty="0" err="1"/>
                  <a:t>ordem</a:t>
                </a:r>
                <a:r>
                  <a:rPr sz="1800" dirty="0"/>
                  <a:t>)</a:t>
                </a:r>
              </a:p>
            </p:txBody>
          </p:sp>
        </p:grpSp>
        <p:sp>
          <p:nvSpPr>
            <p:cNvPr id="38" name="Google Shape;1128;p65">
              <a:extLst>
                <a:ext uri="{FF2B5EF4-FFF2-40B4-BE49-F238E27FC236}">
                  <a16:creationId xmlns:a16="http://schemas.microsoft.com/office/drawing/2014/main" id="{47CF7529-BBD8-4EB7-A760-139E50E384F9}"/>
                </a:ext>
              </a:extLst>
            </p:cNvPr>
            <p:cNvSpPr/>
            <p:nvPr/>
          </p:nvSpPr>
          <p:spPr>
            <a:xfrm rot="5400000">
              <a:off x="5855926" y="3621201"/>
              <a:ext cx="624708" cy="35240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133A"/>
            </a:solidFill>
            <a:ln w="12700">
              <a:solidFill>
                <a:srgbClr val="00133A"/>
              </a:solidFill>
              <a:miter/>
            </a:ln>
          </p:spPr>
          <p:txBody>
            <a:bodyPr lIns="48767" tIns="48767" rIns="48767" bIns="48767" anchor="ctr"/>
            <a:lstStyle/>
            <a:p>
              <a:pPr defTabSz="130048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39" name="Google Shape;912;p53">
              <a:extLst>
                <a:ext uri="{FF2B5EF4-FFF2-40B4-BE49-F238E27FC236}">
                  <a16:creationId xmlns:a16="http://schemas.microsoft.com/office/drawing/2014/main" id="{9C4AAFE9-2772-49AE-8934-3E8D7DAA79D2}"/>
                </a:ext>
              </a:extLst>
            </p:cNvPr>
            <p:cNvGrpSpPr/>
            <p:nvPr/>
          </p:nvGrpSpPr>
          <p:grpSpPr>
            <a:xfrm>
              <a:off x="1702806" y="4447593"/>
              <a:ext cx="8930948" cy="1026699"/>
              <a:chOff x="0" y="-1"/>
              <a:chExt cx="12619792" cy="1026697"/>
            </a:xfrm>
          </p:grpSpPr>
          <p:sp>
            <p:nvSpPr>
              <p:cNvPr id="40" name="Rectangle">
                <a:extLst>
                  <a:ext uri="{FF2B5EF4-FFF2-40B4-BE49-F238E27FC236}">
                    <a16:creationId xmlns:a16="http://schemas.microsoft.com/office/drawing/2014/main" id="{644C31C5-0929-4456-9146-3B6D9BAC77B5}"/>
                  </a:ext>
                </a:extLst>
              </p:cNvPr>
              <p:cNvSpPr/>
              <p:nvPr/>
            </p:nvSpPr>
            <p:spPr>
              <a:xfrm>
                <a:off x="0" y="-1"/>
                <a:ext cx="12619792" cy="1026697"/>
              </a:xfrm>
              <a:prstGeom prst="rect">
                <a:avLst/>
              </a:prstGeom>
              <a:solidFill>
                <a:srgbClr val="D8D8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1300480">
                  <a:defRPr sz="2200">
                    <a:solidFill>
                      <a:srgbClr val="000000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defRPr>
                </a:pPr>
                <a:endParaRPr/>
              </a:p>
            </p:txBody>
          </p:sp>
          <p:sp>
            <p:nvSpPr>
              <p:cNvPr id="41" name="Para saídas da velocidade de G, tem-se o decaimento de -20dB/década a partir da frequência de corte (sistemas de primeira ordem)">
                <a:extLst>
                  <a:ext uri="{FF2B5EF4-FFF2-40B4-BE49-F238E27FC236}">
                    <a16:creationId xmlns:a16="http://schemas.microsoft.com/office/drawing/2014/main" id="{981A5C67-4128-4083-BF9E-6FF7F6B3F74E}"/>
                  </a:ext>
                </a:extLst>
              </p:cNvPr>
              <p:cNvSpPr/>
              <p:nvPr/>
            </p:nvSpPr>
            <p:spPr>
              <a:xfrm>
                <a:off x="0" y="187127"/>
                <a:ext cx="12619792" cy="652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8746" tIns="48746" rIns="48746" bIns="48746" numCol="1" anchor="ctr">
                <a:spAutoFit/>
              </a:bodyPr>
              <a:lstStyle>
                <a:lvl1pPr defTabSz="1300480">
                  <a:defRPr sz="22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800" dirty="0"/>
                  <a:t>Para </a:t>
                </a:r>
                <a:r>
                  <a:rPr sz="1800" dirty="0" err="1"/>
                  <a:t>saídas</a:t>
                </a:r>
                <a:r>
                  <a:rPr sz="1800" dirty="0"/>
                  <a:t> da </a:t>
                </a:r>
                <a:r>
                  <a:rPr sz="1800" dirty="0" err="1"/>
                  <a:t>velocidade</a:t>
                </a:r>
                <a:r>
                  <a:rPr sz="1800" dirty="0"/>
                  <a:t> de G, </a:t>
                </a:r>
                <a:r>
                  <a:rPr sz="1800" dirty="0" err="1"/>
                  <a:t>tem</a:t>
                </a:r>
                <a:r>
                  <a:rPr sz="1800" dirty="0"/>
                  <a:t>-se o </a:t>
                </a:r>
                <a:r>
                  <a:rPr sz="1800" dirty="0" err="1"/>
                  <a:t>decaimento</a:t>
                </a:r>
                <a:r>
                  <a:rPr sz="1800" dirty="0"/>
                  <a:t> de -20dB/</a:t>
                </a:r>
                <a:r>
                  <a:rPr sz="1800" dirty="0" err="1"/>
                  <a:t>década</a:t>
                </a:r>
                <a:r>
                  <a:rPr sz="1800" dirty="0"/>
                  <a:t> a </a:t>
                </a:r>
                <a:r>
                  <a:rPr sz="1800" dirty="0" err="1"/>
                  <a:t>partir</a:t>
                </a:r>
                <a:r>
                  <a:rPr sz="1800" dirty="0"/>
                  <a:t> da </a:t>
                </a:r>
                <a:r>
                  <a:rPr sz="1800" dirty="0" err="1"/>
                  <a:t>frequência</a:t>
                </a:r>
                <a:r>
                  <a:rPr sz="1800" dirty="0"/>
                  <a:t> de </a:t>
                </a:r>
                <a:r>
                  <a:rPr sz="1800" dirty="0" err="1"/>
                  <a:t>corte</a:t>
                </a:r>
                <a:r>
                  <a:rPr sz="1800" dirty="0"/>
                  <a:t> (</a:t>
                </a:r>
                <a:r>
                  <a:rPr sz="1800" dirty="0" err="1"/>
                  <a:t>sistemas</a:t>
                </a:r>
                <a:r>
                  <a:rPr sz="1800" dirty="0"/>
                  <a:t> de </a:t>
                </a:r>
                <a:r>
                  <a:rPr sz="1800" dirty="0" err="1"/>
                  <a:t>primeira</a:t>
                </a:r>
                <a:r>
                  <a:rPr sz="1800" dirty="0"/>
                  <a:t> </a:t>
                </a:r>
                <a:r>
                  <a:rPr sz="1800" dirty="0" err="1"/>
                  <a:t>ordem</a:t>
                </a:r>
                <a:r>
                  <a:rPr sz="1800" dirty="0"/>
                  <a:t>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0844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73169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Avaliação da Função de Transferência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sp>
        <p:nvSpPr>
          <p:cNvPr id="11" name="Google Shape;128;p3"/>
          <p:cNvSpPr txBox="1">
            <a:spLocks/>
          </p:cNvSpPr>
          <p:nvPr/>
        </p:nvSpPr>
        <p:spPr>
          <a:xfrm>
            <a:off x="11972726" y="7728866"/>
            <a:ext cx="237331" cy="3768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pt-BR" smtClean="0"/>
              <a:pPr/>
              <a:t>43</a:t>
            </a:fld>
            <a:endParaRPr lang="pt-BR"/>
          </a:p>
        </p:txBody>
      </p:sp>
      <p:sp>
        <p:nvSpPr>
          <p:cNvPr id="15" name="CaixaDeTexto 22"/>
          <p:cNvSpPr/>
          <p:nvPr/>
        </p:nvSpPr>
        <p:spPr>
          <a:xfrm>
            <a:off x="8382142" y="7451058"/>
            <a:ext cx="2086873" cy="319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44" name="CaixaDeTexto 22">
            <a:extLst>
              <a:ext uri="{FF2B5EF4-FFF2-40B4-BE49-F238E27FC236}">
                <a16:creationId xmlns:a16="http://schemas.microsoft.com/office/drawing/2014/main" id="{0A3AE934-C4B9-419C-9BD4-B1EA0B27B422}"/>
              </a:ext>
            </a:extLst>
          </p:cNvPr>
          <p:cNvSpPr/>
          <p:nvPr/>
        </p:nvSpPr>
        <p:spPr>
          <a:xfrm>
            <a:off x="5613542" y="7661328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48" name="Google Shape;122;p3">
            <a:extLst>
              <a:ext uri="{FF2B5EF4-FFF2-40B4-BE49-F238E27FC236}">
                <a16:creationId xmlns:a16="http://schemas.microsoft.com/office/drawing/2014/main" id="{4E524F90-11BD-4B8F-8F65-CE4674811BBD}"/>
              </a:ext>
            </a:extLst>
          </p:cNvPr>
          <p:cNvSpPr/>
          <p:nvPr/>
        </p:nvSpPr>
        <p:spPr>
          <a:xfrm>
            <a:off x="1479922" y="1169872"/>
            <a:ext cx="9232157" cy="40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46" tIns="48746" rIns="48746" bIns="48746">
            <a:spAutoFit/>
          </a:bodyPr>
          <a:lstStyle/>
          <a:p>
            <a:pPr algn="ctr" defTabSz="1300480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 b="1" dirty="0"/>
              <a:t>Diagramas de Bode - Respostas Angulares	</a:t>
            </a:r>
            <a:endParaRPr sz="2000" b="1" dirty="0"/>
          </a:p>
        </p:txBody>
      </p:sp>
      <p:sp>
        <p:nvSpPr>
          <p:cNvPr id="19" name="CaixaDeTexto 22">
            <a:extLst>
              <a:ext uri="{FF2B5EF4-FFF2-40B4-BE49-F238E27FC236}">
                <a16:creationId xmlns:a16="http://schemas.microsoft.com/office/drawing/2014/main" id="{1450BDC8-2046-4D61-A27B-6DBFE9F2F176}"/>
              </a:ext>
            </a:extLst>
          </p:cNvPr>
          <p:cNvSpPr/>
          <p:nvPr/>
        </p:nvSpPr>
        <p:spPr>
          <a:xfrm>
            <a:off x="5602259" y="8431458"/>
            <a:ext cx="2086873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Fonte: Autoria Própria</a:t>
            </a:r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580ABF93-E61E-4FDB-97E3-85179105B34A}"/>
              </a:ext>
            </a:extLst>
          </p:cNvPr>
          <p:cNvSpPr/>
          <p:nvPr/>
        </p:nvSpPr>
        <p:spPr>
          <a:xfrm>
            <a:off x="400050" y="3124199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2A0AF989-31C9-42F1-8D3E-3EDCDA75FF24}"/>
              </a:ext>
            </a:extLst>
          </p:cNvPr>
          <p:cNvSpPr/>
          <p:nvPr/>
        </p:nvSpPr>
        <p:spPr>
          <a:xfrm>
            <a:off x="-67290" y="344111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grpSp>
        <p:nvGrpSpPr>
          <p:cNvPr id="29" name="Google Shape;912;p53">
            <a:extLst>
              <a:ext uri="{FF2B5EF4-FFF2-40B4-BE49-F238E27FC236}">
                <a16:creationId xmlns:a16="http://schemas.microsoft.com/office/drawing/2014/main" id="{E481A442-422C-4E4D-8726-FE0712BD7326}"/>
              </a:ext>
            </a:extLst>
          </p:cNvPr>
          <p:cNvGrpSpPr/>
          <p:nvPr/>
        </p:nvGrpSpPr>
        <p:grpSpPr>
          <a:xfrm>
            <a:off x="468697" y="2496188"/>
            <a:ext cx="4480911" cy="1161030"/>
            <a:chOff x="0" y="0"/>
            <a:chExt cx="4480909" cy="1161028"/>
          </a:xfrm>
        </p:grpSpPr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D8B767AC-4D85-4CCB-BA4D-480033AE5E0A}"/>
                </a:ext>
              </a:extLst>
            </p:cNvPr>
            <p:cNvSpPr/>
            <p:nvPr/>
          </p:nvSpPr>
          <p:spPr>
            <a:xfrm>
              <a:off x="-1" y="-1"/>
              <a:ext cx="4480911" cy="1161030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31" name="Picos de ganho e quedas de fase em torno das frequências naturais 0,106 rad/s e 0,389 rad/s">
              <a:extLst>
                <a:ext uri="{FF2B5EF4-FFF2-40B4-BE49-F238E27FC236}">
                  <a16:creationId xmlns:a16="http://schemas.microsoft.com/office/drawing/2014/main" id="{1E7BE4FD-2E59-4490-A055-C7D1A3F3B058}"/>
                </a:ext>
              </a:extLst>
            </p:cNvPr>
            <p:cNvSpPr/>
            <p:nvPr/>
          </p:nvSpPr>
          <p:spPr>
            <a:xfrm>
              <a:off x="-1" y="144966"/>
              <a:ext cx="4480911" cy="871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Picos</a:t>
              </a:r>
              <a:r>
                <a:rPr dirty="0"/>
                <a:t> de </a:t>
              </a:r>
              <a:r>
                <a:rPr dirty="0" err="1"/>
                <a:t>ganho</a:t>
              </a:r>
              <a:r>
                <a:rPr dirty="0"/>
                <a:t> e </a:t>
              </a:r>
              <a:r>
                <a:rPr dirty="0" err="1"/>
                <a:t>quedas</a:t>
              </a:r>
              <a:r>
                <a:rPr dirty="0"/>
                <a:t> de </a:t>
              </a:r>
              <a:r>
                <a:rPr dirty="0" err="1"/>
                <a:t>fase</a:t>
              </a:r>
              <a:r>
                <a:rPr dirty="0"/>
                <a:t> em </a:t>
              </a:r>
              <a:r>
                <a:rPr dirty="0" err="1"/>
                <a:t>torno</a:t>
              </a:r>
              <a:r>
                <a:rPr dirty="0"/>
                <a:t> das </a:t>
              </a:r>
              <a:r>
                <a:rPr dirty="0" err="1"/>
                <a:t>frequências</a:t>
              </a:r>
              <a:r>
                <a:rPr dirty="0"/>
                <a:t> </a:t>
              </a:r>
              <a:r>
                <a:rPr dirty="0" err="1"/>
                <a:t>naturais</a:t>
              </a:r>
              <a:r>
                <a:rPr dirty="0"/>
                <a:t> 0,106 rad/s e 0,389 rad/s </a:t>
              </a:r>
            </a:p>
          </p:txBody>
        </p:sp>
      </p:grpSp>
      <p:sp>
        <p:nvSpPr>
          <p:cNvPr id="34" name="Google Shape;1128;p65">
            <a:extLst>
              <a:ext uri="{FF2B5EF4-FFF2-40B4-BE49-F238E27FC236}">
                <a16:creationId xmlns:a16="http://schemas.microsoft.com/office/drawing/2014/main" id="{4FFDFF5B-D538-46FA-8500-7D96B85FB810}"/>
              </a:ext>
            </a:extLst>
          </p:cNvPr>
          <p:cNvSpPr/>
          <p:nvPr/>
        </p:nvSpPr>
        <p:spPr>
          <a:xfrm rot="5400000">
            <a:off x="2400109" y="3945500"/>
            <a:ext cx="618088" cy="3524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>
            <a:solidFill>
              <a:srgbClr val="00133A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5" name="Google Shape;912;p53">
            <a:extLst>
              <a:ext uri="{FF2B5EF4-FFF2-40B4-BE49-F238E27FC236}">
                <a16:creationId xmlns:a16="http://schemas.microsoft.com/office/drawing/2014/main" id="{B3C84514-A428-40D5-B900-56B50424BB76}"/>
              </a:ext>
            </a:extLst>
          </p:cNvPr>
          <p:cNvGrpSpPr/>
          <p:nvPr/>
        </p:nvGrpSpPr>
        <p:grpSpPr>
          <a:xfrm>
            <a:off x="468697" y="4588815"/>
            <a:ext cx="4480911" cy="1161029"/>
            <a:chOff x="0" y="0"/>
            <a:chExt cx="4480909" cy="1161028"/>
          </a:xfrm>
        </p:grpSpPr>
        <p:sp>
          <p:nvSpPr>
            <p:cNvPr id="42" name="Rectangle">
              <a:extLst>
                <a:ext uri="{FF2B5EF4-FFF2-40B4-BE49-F238E27FC236}">
                  <a16:creationId xmlns:a16="http://schemas.microsoft.com/office/drawing/2014/main" id="{D6AE4A3D-199C-49E8-8812-88DD7103D7F9}"/>
                </a:ext>
              </a:extLst>
            </p:cNvPr>
            <p:cNvSpPr/>
            <p:nvPr/>
          </p:nvSpPr>
          <p:spPr>
            <a:xfrm>
              <a:off x="-1" y="-1"/>
              <a:ext cx="4480911" cy="1161030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43" name="Espectro ideal em torno de 0,1 e 0,4 rad/s, intervalo para o qual há maior responsividade">
              <a:extLst>
                <a:ext uri="{FF2B5EF4-FFF2-40B4-BE49-F238E27FC236}">
                  <a16:creationId xmlns:a16="http://schemas.microsoft.com/office/drawing/2014/main" id="{07D3C388-DF54-408C-A96E-E108971EE2F9}"/>
                </a:ext>
              </a:extLst>
            </p:cNvPr>
            <p:cNvSpPr/>
            <p:nvPr/>
          </p:nvSpPr>
          <p:spPr>
            <a:xfrm>
              <a:off x="-1" y="144966"/>
              <a:ext cx="4480911" cy="871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Espectro ideal em torno de 0,1 e 0,4 rad/s, intervalo para o qual há maior responsividade</a:t>
              </a:r>
            </a:p>
          </p:txBody>
        </p:sp>
      </p:grpSp>
      <p:sp>
        <p:nvSpPr>
          <p:cNvPr id="46" name="CaixaDeTexto 22">
            <a:extLst>
              <a:ext uri="{FF2B5EF4-FFF2-40B4-BE49-F238E27FC236}">
                <a16:creationId xmlns:a16="http://schemas.microsoft.com/office/drawing/2014/main" id="{95A48B6E-441F-4F99-966F-D924BAFEB481}"/>
              </a:ext>
            </a:extLst>
          </p:cNvPr>
          <p:cNvSpPr/>
          <p:nvPr/>
        </p:nvSpPr>
        <p:spPr>
          <a:xfrm>
            <a:off x="7469312" y="1891150"/>
            <a:ext cx="2817718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Saída    e entrada do torque T</a:t>
            </a:r>
          </a:p>
        </p:txBody>
      </p:sp>
      <p:pic>
        <p:nvPicPr>
          <p:cNvPr id="47" name="equation.pdf" descr="equation.pdf">
            <a:extLst>
              <a:ext uri="{FF2B5EF4-FFF2-40B4-BE49-F238E27FC236}">
                <a16:creationId xmlns:a16="http://schemas.microsoft.com/office/drawing/2014/main" id="{E5C60CD4-21D3-4E75-9016-9BF491DCA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25" y="1952443"/>
            <a:ext cx="152655" cy="196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age38image61014848.png" descr="page38image61014848.png">
            <a:extLst>
              <a:ext uri="{FF2B5EF4-FFF2-40B4-BE49-F238E27FC236}">
                <a16:creationId xmlns:a16="http://schemas.microsoft.com/office/drawing/2014/main" id="{9945754E-1F92-4784-9C73-947F5E98E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2271335"/>
            <a:ext cx="5846199" cy="39359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8458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73169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Avaliação da Função de Transferência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/>
          </a:p>
        </p:txBody>
      </p:sp>
      <p:sp>
        <p:nvSpPr>
          <p:cNvPr id="48" name="Google Shape;122;p3">
            <a:extLst>
              <a:ext uri="{FF2B5EF4-FFF2-40B4-BE49-F238E27FC236}">
                <a16:creationId xmlns:a16="http://schemas.microsoft.com/office/drawing/2014/main" id="{4E524F90-11BD-4B8F-8F65-CE4674811BBD}"/>
              </a:ext>
            </a:extLst>
          </p:cNvPr>
          <p:cNvSpPr/>
          <p:nvPr/>
        </p:nvSpPr>
        <p:spPr>
          <a:xfrm>
            <a:off x="1479922" y="1169872"/>
            <a:ext cx="9232157" cy="40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46" tIns="48746" rIns="48746" bIns="48746">
            <a:spAutoFit/>
          </a:bodyPr>
          <a:lstStyle/>
          <a:p>
            <a:pPr algn="ctr" defTabSz="1300480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 b="1" dirty="0"/>
              <a:t>Diagramas de Bode - Respostas Angulares	</a:t>
            </a:r>
            <a:endParaRPr sz="2000" b="1" dirty="0"/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580ABF93-E61E-4FDB-97E3-85179105B34A}"/>
              </a:ext>
            </a:extLst>
          </p:cNvPr>
          <p:cNvSpPr/>
          <p:nvPr/>
        </p:nvSpPr>
        <p:spPr>
          <a:xfrm>
            <a:off x="400050" y="3124199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2A0AF989-31C9-42F1-8D3E-3EDCDA75FF24}"/>
              </a:ext>
            </a:extLst>
          </p:cNvPr>
          <p:cNvSpPr/>
          <p:nvPr/>
        </p:nvSpPr>
        <p:spPr>
          <a:xfrm>
            <a:off x="-67290" y="344111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grpSp>
        <p:nvGrpSpPr>
          <p:cNvPr id="29" name="Google Shape;912;p53">
            <a:extLst>
              <a:ext uri="{FF2B5EF4-FFF2-40B4-BE49-F238E27FC236}">
                <a16:creationId xmlns:a16="http://schemas.microsoft.com/office/drawing/2014/main" id="{E481A442-422C-4E4D-8726-FE0712BD7326}"/>
              </a:ext>
            </a:extLst>
          </p:cNvPr>
          <p:cNvGrpSpPr/>
          <p:nvPr/>
        </p:nvGrpSpPr>
        <p:grpSpPr>
          <a:xfrm>
            <a:off x="468697" y="2496188"/>
            <a:ext cx="4480911" cy="1161030"/>
            <a:chOff x="0" y="0"/>
            <a:chExt cx="4480909" cy="1161028"/>
          </a:xfrm>
        </p:grpSpPr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D8B767AC-4D85-4CCB-BA4D-480033AE5E0A}"/>
                </a:ext>
              </a:extLst>
            </p:cNvPr>
            <p:cNvSpPr/>
            <p:nvPr/>
          </p:nvSpPr>
          <p:spPr>
            <a:xfrm>
              <a:off x="-1" y="-1"/>
              <a:ext cx="4480911" cy="1161030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31" name="Picos de ganho e quedas de fase em torno das frequências naturais 0,106 rad/s e 0,389 rad/s">
              <a:extLst>
                <a:ext uri="{FF2B5EF4-FFF2-40B4-BE49-F238E27FC236}">
                  <a16:creationId xmlns:a16="http://schemas.microsoft.com/office/drawing/2014/main" id="{1E7BE4FD-2E59-4490-A055-C7D1A3F3B058}"/>
                </a:ext>
              </a:extLst>
            </p:cNvPr>
            <p:cNvSpPr/>
            <p:nvPr/>
          </p:nvSpPr>
          <p:spPr>
            <a:xfrm>
              <a:off x="-1" y="144966"/>
              <a:ext cx="4480911" cy="871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Picos</a:t>
              </a:r>
              <a:r>
                <a:rPr dirty="0"/>
                <a:t> de </a:t>
              </a:r>
              <a:r>
                <a:rPr dirty="0" err="1"/>
                <a:t>ganho</a:t>
              </a:r>
              <a:r>
                <a:rPr dirty="0"/>
                <a:t> e </a:t>
              </a:r>
              <a:r>
                <a:rPr dirty="0" err="1"/>
                <a:t>quedas</a:t>
              </a:r>
              <a:r>
                <a:rPr dirty="0"/>
                <a:t> de </a:t>
              </a:r>
              <a:r>
                <a:rPr dirty="0" err="1"/>
                <a:t>fase</a:t>
              </a:r>
              <a:r>
                <a:rPr dirty="0"/>
                <a:t> em </a:t>
              </a:r>
              <a:r>
                <a:rPr dirty="0" err="1"/>
                <a:t>torno</a:t>
              </a:r>
              <a:r>
                <a:rPr dirty="0"/>
                <a:t> das </a:t>
              </a:r>
              <a:r>
                <a:rPr dirty="0" err="1"/>
                <a:t>frequências</a:t>
              </a:r>
              <a:r>
                <a:rPr dirty="0"/>
                <a:t> </a:t>
              </a:r>
              <a:r>
                <a:rPr dirty="0" err="1"/>
                <a:t>naturais</a:t>
              </a:r>
              <a:r>
                <a:rPr dirty="0"/>
                <a:t> 0,106 rad/s e 0,389 rad/s </a:t>
              </a:r>
            </a:p>
          </p:txBody>
        </p:sp>
      </p:grpSp>
      <p:sp>
        <p:nvSpPr>
          <p:cNvPr id="34" name="Google Shape;1128;p65">
            <a:extLst>
              <a:ext uri="{FF2B5EF4-FFF2-40B4-BE49-F238E27FC236}">
                <a16:creationId xmlns:a16="http://schemas.microsoft.com/office/drawing/2014/main" id="{4FFDFF5B-D538-46FA-8500-7D96B85FB810}"/>
              </a:ext>
            </a:extLst>
          </p:cNvPr>
          <p:cNvSpPr/>
          <p:nvPr/>
        </p:nvSpPr>
        <p:spPr>
          <a:xfrm rot="5400000">
            <a:off x="2400109" y="3945500"/>
            <a:ext cx="618088" cy="3524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>
            <a:solidFill>
              <a:srgbClr val="00133A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5" name="Google Shape;912;p53">
            <a:extLst>
              <a:ext uri="{FF2B5EF4-FFF2-40B4-BE49-F238E27FC236}">
                <a16:creationId xmlns:a16="http://schemas.microsoft.com/office/drawing/2014/main" id="{B3C84514-A428-40D5-B900-56B50424BB76}"/>
              </a:ext>
            </a:extLst>
          </p:cNvPr>
          <p:cNvGrpSpPr/>
          <p:nvPr/>
        </p:nvGrpSpPr>
        <p:grpSpPr>
          <a:xfrm>
            <a:off x="468697" y="4588815"/>
            <a:ext cx="4480911" cy="1161029"/>
            <a:chOff x="0" y="0"/>
            <a:chExt cx="4480909" cy="1161028"/>
          </a:xfrm>
        </p:grpSpPr>
        <p:sp>
          <p:nvSpPr>
            <p:cNvPr id="42" name="Rectangle">
              <a:extLst>
                <a:ext uri="{FF2B5EF4-FFF2-40B4-BE49-F238E27FC236}">
                  <a16:creationId xmlns:a16="http://schemas.microsoft.com/office/drawing/2014/main" id="{D6AE4A3D-199C-49E8-8812-88DD7103D7F9}"/>
                </a:ext>
              </a:extLst>
            </p:cNvPr>
            <p:cNvSpPr/>
            <p:nvPr/>
          </p:nvSpPr>
          <p:spPr>
            <a:xfrm>
              <a:off x="-1" y="-1"/>
              <a:ext cx="4480911" cy="1161030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43" name="Espectro ideal em torno de 0,1 e 0,4 rad/s, intervalo para o qual há maior responsividade">
              <a:extLst>
                <a:ext uri="{FF2B5EF4-FFF2-40B4-BE49-F238E27FC236}">
                  <a16:creationId xmlns:a16="http://schemas.microsoft.com/office/drawing/2014/main" id="{07D3C388-DF54-408C-A96E-E108971EE2F9}"/>
                </a:ext>
              </a:extLst>
            </p:cNvPr>
            <p:cNvSpPr/>
            <p:nvPr/>
          </p:nvSpPr>
          <p:spPr>
            <a:xfrm>
              <a:off x="-1" y="144966"/>
              <a:ext cx="4480911" cy="871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Espectro ideal em torno de 0,1 e 0,4 rad/s, intervalo para o qual há maior responsividade</a:t>
              </a:r>
            </a:p>
          </p:txBody>
        </p:sp>
      </p:grpSp>
      <p:sp>
        <p:nvSpPr>
          <p:cNvPr id="46" name="CaixaDeTexto 22">
            <a:extLst>
              <a:ext uri="{FF2B5EF4-FFF2-40B4-BE49-F238E27FC236}">
                <a16:creationId xmlns:a16="http://schemas.microsoft.com/office/drawing/2014/main" id="{95A48B6E-441F-4F99-966F-D924BAFEB481}"/>
              </a:ext>
            </a:extLst>
          </p:cNvPr>
          <p:cNvSpPr/>
          <p:nvPr/>
        </p:nvSpPr>
        <p:spPr>
          <a:xfrm>
            <a:off x="7469312" y="1891150"/>
            <a:ext cx="2817718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Saída    e entrada do torque T</a:t>
            </a:r>
          </a:p>
        </p:txBody>
      </p:sp>
      <p:pic>
        <p:nvPicPr>
          <p:cNvPr id="25" name="equation.pdf" descr="equation.pdf">
            <a:extLst>
              <a:ext uri="{FF2B5EF4-FFF2-40B4-BE49-F238E27FC236}">
                <a16:creationId xmlns:a16="http://schemas.microsoft.com/office/drawing/2014/main" id="{4876CA9F-3CBF-4E1A-B8BE-DBF325BE7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25" y="1981384"/>
            <a:ext cx="149644" cy="177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age39image61024624.png" descr="page39image61024624.png">
            <a:extLst>
              <a:ext uri="{FF2B5EF4-FFF2-40B4-BE49-F238E27FC236}">
                <a16:creationId xmlns:a16="http://schemas.microsoft.com/office/drawing/2014/main" id="{60D07BE8-1076-4F93-98A5-A7A65889D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118" y="2287099"/>
            <a:ext cx="5835704" cy="39044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1035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73169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Avaliação da Função de Transferência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  <p:sp>
        <p:nvSpPr>
          <p:cNvPr id="48" name="Google Shape;122;p3">
            <a:extLst>
              <a:ext uri="{FF2B5EF4-FFF2-40B4-BE49-F238E27FC236}">
                <a16:creationId xmlns:a16="http://schemas.microsoft.com/office/drawing/2014/main" id="{4E524F90-11BD-4B8F-8F65-CE4674811BBD}"/>
              </a:ext>
            </a:extLst>
          </p:cNvPr>
          <p:cNvSpPr/>
          <p:nvPr/>
        </p:nvSpPr>
        <p:spPr>
          <a:xfrm>
            <a:off x="1479922" y="1169872"/>
            <a:ext cx="9232157" cy="40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46" tIns="48746" rIns="48746" bIns="48746">
            <a:spAutoFit/>
          </a:bodyPr>
          <a:lstStyle/>
          <a:p>
            <a:pPr algn="ctr" defTabSz="1300480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 b="1" dirty="0"/>
              <a:t>Diagramas de Bode - Respostas Angulares	</a:t>
            </a:r>
            <a:endParaRPr sz="2000" b="1" dirty="0"/>
          </a:p>
        </p:txBody>
      </p:sp>
      <p:sp>
        <p:nvSpPr>
          <p:cNvPr id="46" name="CaixaDeTexto 22">
            <a:extLst>
              <a:ext uri="{FF2B5EF4-FFF2-40B4-BE49-F238E27FC236}">
                <a16:creationId xmlns:a16="http://schemas.microsoft.com/office/drawing/2014/main" id="{95A48B6E-441F-4F99-966F-D924BAFEB481}"/>
              </a:ext>
            </a:extLst>
          </p:cNvPr>
          <p:cNvSpPr/>
          <p:nvPr/>
        </p:nvSpPr>
        <p:spPr>
          <a:xfrm>
            <a:off x="7469312" y="1891150"/>
            <a:ext cx="2817718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Saída    e entrada do torque T</a:t>
            </a:r>
          </a:p>
        </p:txBody>
      </p:sp>
      <p:grpSp>
        <p:nvGrpSpPr>
          <p:cNvPr id="56" name="Google Shape;912;p53">
            <a:extLst>
              <a:ext uri="{FF2B5EF4-FFF2-40B4-BE49-F238E27FC236}">
                <a16:creationId xmlns:a16="http://schemas.microsoft.com/office/drawing/2014/main" id="{65839FF6-49B4-4CDC-854F-791511B9EE01}"/>
              </a:ext>
            </a:extLst>
          </p:cNvPr>
          <p:cNvGrpSpPr/>
          <p:nvPr/>
        </p:nvGrpSpPr>
        <p:grpSpPr>
          <a:xfrm>
            <a:off x="445615" y="2496189"/>
            <a:ext cx="4480911" cy="1161030"/>
            <a:chOff x="0" y="0"/>
            <a:chExt cx="4480909" cy="1161028"/>
          </a:xfrm>
        </p:grpSpPr>
        <p:sp>
          <p:nvSpPr>
            <p:cNvPr id="57" name="Rectangle">
              <a:extLst>
                <a:ext uri="{FF2B5EF4-FFF2-40B4-BE49-F238E27FC236}">
                  <a16:creationId xmlns:a16="http://schemas.microsoft.com/office/drawing/2014/main" id="{44B1CE32-CB35-4099-9A07-0E1A00677DB6}"/>
                </a:ext>
              </a:extLst>
            </p:cNvPr>
            <p:cNvSpPr/>
            <p:nvPr/>
          </p:nvSpPr>
          <p:spPr>
            <a:xfrm>
              <a:off x="-1" y="-1"/>
              <a:ext cx="4480911" cy="1161030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58" name="Picos de ganho e grandes variações de fase em torno das frequências naturais 0,106 rad/s e 0,389 rad/s">
              <a:extLst>
                <a:ext uri="{FF2B5EF4-FFF2-40B4-BE49-F238E27FC236}">
                  <a16:creationId xmlns:a16="http://schemas.microsoft.com/office/drawing/2014/main" id="{F30762B7-5539-4C67-B416-B9201E698E2A}"/>
                </a:ext>
              </a:extLst>
            </p:cNvPr>
            <p:cNvSpPr/>
            <p:nvPr/>
          </p:nvSpPr>
          <p:spPr>
            <a:xfrm>
              <a:off x="-1" y="144966"/>
              <a:ext cx="4480911" cy="871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Picos de ganho e grandes variações de fase em torno das frequências naturais 0,106 rad/s e 0,389 rad/s </a:t>
              </a:r>
            </a:p>
          </p:txBody>
        </p:sp>
      </p:grpSp>
      <p:sp>
        <p:nvSpPr>
          <p:cNvPr id="59" name="Google Shape;1128;p65">
            <a:extLst>
              <a:ext uri="{FF2B5EF4-FFF2-40B4-BE49-F238E27FC236}">
                <a16:creationId xmlns:a16="http://schemas.microsoft.com/office/drawing/2014/main" id="{B374D864-8F36-4750-A856-B47CF1CDF0DE}"/>
              </a:ext>
            </a:extLst>
          </p:cNvPr>
          <p:cNvSpPr/>
          <p:nvPr/>
        </p:nvSpPr>
        <p:spPr>
          <a:xfrm rot="5400000">
            <a:off x="2377027" y="3945501"/>
            <a:ext cx="618088" cy="3524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>
            <a:solidFill>
              <a:srgbClr val="00133A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60" name="Google Shape;912;p53">
            <a:extLst>
              <a:ext uri="{FF2B5EF4-FFF2-40B4-BE49-F238E27FC236}">
                <a16:creationId xmlns:a16="http://schemas.microsoft.com/office/drawing/2014/main" id="{CD4D8CE1-13E5-4A1D-9A2B-5066BE36ABDA}"/>
              </a:ext>
            </a:extLst>
          </p:cNvPr>
          <p:cNvGrpSpPr/>
          <p:nvPr/>
        </p:nvGrpSpPr>
        <p:grpSpPr>
          <a:xfrm>
            <a:off x="445615" y="4588816"/>
            <a:ext cx="4480911" cy="1161029"/>
            <a:chOff x="0" y="0"/>
            <a:chExt cx="4480909" cy="1161028"/>
          </a:xfrm>
        </p:grpSpPr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3C312AFF-B818-4777-8C3B-639CC7A30177}"/>
                </a:ext>
              </a:extLst>
            </p:cNvPr>
            <p:cNvSpPr/>
            <p:nvPr/>
          </p:nvSpPr>
          <p:spPr>
            <a:xfrm>
              <a:off x="-1" y="-1"/>
              <a:ext cx="4480911" cy="1161030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62" name="Decaimento e variação da fase diferem das observadas para    e    , caracterizando-se de segunda ordem">
              <a:extLst>
                <a:ext uri="{FF2B5EF4-FFF2-40B4-BE49-F238E27FC236}">
                  <a16:creationId xmlns:a16="http://schemas.microsoft.com/office/drawing/2014/main" id="{32E462B2-EB99-45A3-B8EF-7D543F396061}"/>
                </a:ext>
              </a:extLst>
            </p:cNvPr>
            <p:cNvSpPr/>
            <p:nvPr/>
          </p:nvSpPr>
          <p:spPr>
            <a:xfrm>
              <a:off x="-1" y="144966"/>
              <a:ext cx="4480911" cy="871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Decaimento e variação da fase diferem das observadas para    e    , caracterizando-se de segunda ordem</a:t>
              </a:r>
            </a:p>
          </p:txBody>
        </p:sp>
      </p:grpSp>
      <p:pic>
        <p:nvPicPr>
          <p:cNvPr id="63" name="equation.pdf" descr="equation.pdf">
            <a:extLst>
              <a:ext uri="{FF2B5EF4-FFF2-40B4-BE49-F238E27FC236}">
                <a16:creationId xmlns:a16="http://schemas.microsoft.com/office/drawing/2014/main" id="{3A874FBE-65B8-4D56-A29D-965A7BA91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258" y="5105052"/>
            <a:ext cx="149644" cy="177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equation.pdf" descr="equation.pdf">
            <a:extLst>
              <a:ext uri="{FF2B5EF4-FFF2-40B4-BE49-F238E27FC236}">
                <a16:creationId xmlns:a16="http://schemas.microsoft.com/office/drawing/2014/main" id="{77998A97-FEB2-4802-BF37-80B123FF2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452" y="5089576"/>
            <a:ext cx="152655" cy="196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equation.pdf" descr="equation.pdf">
            <a:extLst>
              <a:ext uri="{FF2B5EF4-FFF2-40B4-BE49-F238E27FC236}">
                <a16:creationId xmlns:a16="http://schemas.microsoft.com/office/drawing/2014/main" id="{510B2C6C-6464-40B4-89F4-60E8A800C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915" y="1971425"/>
            <a:ext cx="152654" cy="197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ge39image61024208.png" descr="page39image61024208.png">
            <a:extLst>
              <a:ext uri="{FF2B5EF4-FFF2-40B4-BE49-F238E27FC236}">
                <a16:creationId xmlns:a16="http://schemas.microsoft.com/office/drawing/2014/main" id="{63C161C5-F3F3-4C10-9244-924927F30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448" y="2290528"/>
            <a:ext cx="5835704" cy="39149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2836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73169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Avaliação da Função de Transferência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  <p:sp>
        <p:nvSpPr>
          <p:cNvPr id="48" name="Google Shape;122;p3">
            <a:extLst>
              <a:ext uri="{FF2B5EF4-FFF2-40B4-BE49-F238E27FC236}">
                <a16:creationId xmlns:a16="http://schemas.microsoft.com/office/drawing/2014/main" id="{4E524F90-11BD-4B8F-8F65-CE4674811BBD}"/>
              </a:ext>
            </a:extLst>
          </p:cNvPr>
          <p:cNvSpPr/>
          <p:nvPr/>
        </p:nvSpPr>
        <p:spPr>
          <a:xfrm>
            <a:off x="1479922" y="1169872"/>
            <a:ext cx="9232157" cy="40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46" tIns="48746" rIns="48746" bIns="48746">
            <a:spAutoFit/>
          </a:bodyPr>
          <a:lstStyle/>
          <a:p>
            <a:pPr algn="ctr" defTabSz="1300480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2000" b="1" dirty="0"/>
              <a:t>Diagramas de Bode - Respostas Angulares	</a:t>
            </a:r>
            <a:endParaRPr sz="2000" b="1" dirty="0"/>
          </a:p>
        </p:txBody>
      </p:sp>
      <p:sp>
        <p:nvSpPr>
          <p:cNvPr id="46" name="CaixaDeTexto 22">
            <a:extLst>
              <a:ext uri="{FF2B5EF4-FFF2-40B4-BE49-F238E27FC236}">
                <a16:creationId xmlns:a16="http://schemas.microsoft.com/office/drawing/2014/main" id="{95A48B6E-441F-4F99-966F-D924BAFEB481}"/>
              </a:ext>
            </a:extLst>
          </p:cNvPr>
          <p:cNvSpPr/>
          <p:nvPr/>
        </p:nvSpPr>
        <p:spPr>
          <a:xfrm>
            <a:off x="7469312" y="1891150"/>
            <a:ext cx="2817718" cy="319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Saída    e entrada do torque T</a:t>
            </a:r>
          </a:p>
        </p:txBody>
      </p:sp>
      <p:grpSp>
        <p:nvGrpSpPr>
          <p:cNvPr id="56" name="Google Shape;912;p53">
            <a:extLst>
              <a:ext uri="{FF2B5EF4-FFF2-40B4-BE49-F238E27FC236}">
                <a16:creationId xmlns:a16="http://schemas.microsoft.com/office/drawing/2014/main" id="{65839FF6-49B4-4CDC-854F-791511B9EE01}"/>
              </a:ext>
            </a:extLst>
          </p:cNvPr>
          <p:cNvGrpSpPr/>
          <p:nvPr/>
        </p:nvGrpSpPr>
        <p:grpSpPr>
          <a:xfrm>
            <a:off x="445615" y="2496189"/>
            <a:ext cx="4480911" cy="1161030"/>
            <a:chOff x="0" y="0"/>
            <a:chExt cx="4480909" cy="1161028"/>
          </a:xfrm>
        </p:grpSpPr>
        <p:sp>
          <p:nvSpPr>
            <p:cNvPr id="57" name="Rectangle">
              <a:extLst>
                <a:ext uri="{FF2B5EF4-FFF2-40B4-BE49-F238E27FC236}">
                  <a16:creationId xmlns:a16="http://schemas.microsoft.com/office/drawing/2014/main" id="{44B1CE32-CB35-4099-9A07-0E1A00677DB6}"/>
                </a:ext>
              </a:extLst>
            </p:cNvPr>
            <p:cNvSpPr/>
            <p:nvPr/>
          </p:nvSpPr>
          <p:spPr>
            <a:xfrm>
              <a:off x="-1" y="-1"/>
              <a:ext cx="4480911" cy="1161030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58" name="Picos de ganho e grandes variações de fase em torno das frequências naturais 0,106 rad/s e 0,389 rad/s">
              <a:extLst>
                <a:ext uri="{FF2B5EF4-FFF2-40B4-BE49-F238E27FC236}">
                  <a16:creationId xmlns:a16="http://schemas.microsoft.com/office/drawing/2014/main" id="{F30762B7-5539-4C67-B416-B9201E698E2A}"/>
                </a:ext>
              </a:extLst>
            </p:cNvPr>
            <p:cNvSpPr/>
            <p:nvPr/>
          </p:nvSpPr>
          <p:spPr>
            <a:xfrm>
              <a:off x="-1" y="144966"/>
              <a:ext cx="4480911" cy="871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Picos de ganho e grandes variações de fase em torno das frequências naturais 0,106 rad/s e 0,389 rad/s </a:t>
              </a:r>
            </a:p>
          </p:txBody>
        </p:sp>
      </p:grpSp>
      <p:sp>
        <p:nvSpPr>
          <p:cNvPr id="59" name="Google Shape;1128;p65">
            <a:extLst>
              <a:ext uri="{FF2B5EF4-FFF2-40B4-BE49-F238E27FC236}">
                <a16:creationId xmlns:a16="http://schemas.microsoft.com/office/drawing/2014/main" id="{B374D864-8F36-4750-A856-B47CF1CDF0DE}"/>
              </a:ext>
            </a:extLst>
          </p:cNvPr>
          <p:cNvSpPr/>
          <p:nvPr/>
        </p:nvSpPr>
        <p:spPr>
          <a:xfrm rot="5400000">
            <a:off x="2377027" y="3945501"/>
            <a:ext cx="618088" cy="3524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133A"/>
          </a:solidFill>
          <a:ln w="12700">
            <a:solidFill>
              <a:srgbClr val="00133A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60" name="Google Shape;912;p53">
            <a:extLst>
              <a:ext uri="{FF2B5EF4-FFF2-40B4-BE49-F238E27FC236}">
                <a16:creationId xmlns:a16="http://schemas.microsoft.com/office/drawing/2014/main" id="{CD4D8CE1-13E5-4A1D-9A2B-5066BE36ABDA}"/>
              </a:ext>
            </a:extLst>
          </p:cNvPr>
          <p:cNvGrpSpPr/>
          <p:nvPr/>
        </p:nvGrpSpPr>
        <p:grpSpPr>
          <a:xfrm>
            <a:off x="445615" y="4588816"/>
            <a:ext cx="4480911" cy="1161029"/>
            <a:chOff x="0" y="0"/>
            <a:chExt cx="4480909" cy="1161028"/>
          </a:xfrm>
        </p:grpSpPr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3C312AFF-B818-4777-8C3B-639CC7A30177}"/>
                </a:ext>
              </a:extLst>
            </p:cNvPr>
            <p:cNvSpPr/>
            <p:nvPr/>
          </p:nvSpPr>
          <p:spPr>
            <a:xfrm>
              <a:off x="-1" y="-1"/>
              <a:ext cx="4480911" cy="1161030"/>
            </a:xfrm>
            <a:prstGeom prst="rect">
              <a:avLst/>
            </a:prstGeom>
            <a:solidFill>
              <a:srgbClr val="D8D8D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1300480">
                <a:defRPr sz="2200">
                  <a:solidFill>
                    <a:srgbClr val="00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defRPr>
              </a:pPr>
              <a:endParaRPr/>
            </a:p>
          </p:txBody>
        </p:sp>
        <p:sp>
          <p:nvSpPr>
            <p:cNvPr id="62" name="Decaimento e variação da fase diferem das observadas para    e    , caracterizando-se de segunda ordem">
              <a:extLst>
                <a:ext uri="{FF2B5EF4-FFF2-40B4-BE49-F238E27FC236}">
                  <a16:creationId xmlns:a16="http://schemas.microsoft.com/office/drawing/2014/main" id="{32E462B2-EB99-45A3-B8EF-7D543F396061}"/>
                </a:ext>
              </a:extLst>
            </p:cNvPr>
            <p:cNvSpPr/>
            <p:nvPr/>
          </p:nvSpPr>
          <p:spPr>
            <a:xfrm>
              <a:off x="-1" y="144966"/>
              <a:ext cx="4480911" cy="871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8746" tIns="48746" rIns="48746" bIns="48746" numCol="1" anchor="ctr">
              <a:noAutofit/>
            </a:bodyPr>
            <a:lstStyle>
              <a:lvl1pPr defTabSz="130048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Decaimento e variação da fase diferem das observadas para    e    , caracterizando-se de segunda ordem</a:t>
              </a:r>
            </a:p>
          </p:txBody>
        </p:sp>
      </p:grpSp>
      <p:pic>
        <p:nvPicPr>
          <p:cNvPr id="63" name="equation.pdf" descr="equation.pdf">
            <a:extLst>
              <a:ext uri="{FF2B5EF4-FFF2-40B4-BE49-F238E27FC236}">
                <a16:creationId xmlns:a16="http://schemas.microsoft.com/office/drawing/2014/main" id="{3A874FBE-65B8-4D56-A29D-965A7BA91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258" y="5105052"/>
            <a:ext cx="149644" cy="177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equation.pdf" descr="equation.pdf">
            <a:extLst>
              <a:ext uri="{FF2B5EF4-FFF2-40B4-BE49-F238E27FC236}">
                <a16:creationId xmlns:a16="http://schemas.microsoft.com/office/drawing/2014/main" id="{77998A97-FEB2-4802-BF37-80B123FF2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452" y="5089576"/>
            <a:ext cx="152655" cy="196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ge40image61184096.png" descr="page40image61184096.png">
            <a:extLst>
              <a:ext uri="{FF2B5EF4-FFF2-40B4-BE49-F238E27FC236}">
                <a16:creationId xmlns:a16="http://schemas.microsoft.com/office/drawing/2014/main" id="{528470D7-6F89-49E7-B1A1-1D5B55D13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201" y="2255883"/>
            <a:ext cx="5846198" cy="3946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equation.pdf" descr="equation.pdf">
            <a:extLst>
              <a:ext uri="{FF2B5EF4-FFF2-40B4-BE49-F238E27FC236}">
                <a16:creationId xmlns:a16="http://schemas.microsoft.com/office/drawing/2014/main" id="{674BC9D6-7077-4A88-96C9-F91063009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773" y="2000236"/>
            <a:ext cx="148796" cy="1794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1974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2938829" y="2359704"/>
            <a:ext cx="663441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</a:rPr>
              <a:t>Respostas do Sistema no Domínio do Tempo</a:t>
            </a:r>
            <a:endParaRPr sz="36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341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Condições Iniciais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sp>
        <p:nvSpPr>
          <p:cNvPr id="25" name="CaixaDeTexto 24"/>
          <p:cNvSpPr txBox="1"/>
          <p:nvPr/>
        </p:nvSpPr>
        <p:spPr>
          <a:xfrm>
            <a:off x="7572186" y="5722285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autores</a:t>
            </a:r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268701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Respostas 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Condições Iniciais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ao impulso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rampa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degrau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senoidal</a:t>
            </a:r>
            <a:endParaRPr sz="1600" dirty="0">
              <a:latin typeface="+mn-lt"/>
            </a:endParaRPr>
          </a:p>
        </p:txBody>
      </p: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6C59202C-9A3E-4B80-9DBD-3D2C494FB42C}"/>
              </a:ext>
            </a:extLst>
          </p:cNvPr>
          <p:cNvSpPr/>
          <p:nvPr/>
        </p:nvSpPr>
        <p:spPr>
          <a:xfrm>
            <a:off x="642372" y="4477448"/>
            <a:ext cx="3836175" cy="124483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A439F4D5-F349-4F8A-807A-666CB5A8D56C}"/>
              </a:ext>
            </a:extLst>
          </p:cNvPr>
          <p:cNvSpPr txBox="1"/>
          <p:nvPr/>
        </p:nvSpPr>
        <p:spPr>
          <a:xfrm>
            <a:off x="753708" y="4521997"/>
            <a:ext cx="372483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Para as simulações dos sinais elementares e da entrada senoidal, foi utilizado o repouso como condição inicial</a:t>
            </a:r>
          </a:p>
        </p:txBody>
      </p:sp>
      <p:grpSp>
        <p:nvGrpSpPr>
          <p:cNvPr id="26" name="Google Shape;808;p47">
            <a:extLst>
              <a:ext uri="{FF2B5EF4-FFF2-40B4-BE49-F238E27FC236}">
                <a16:creationId xmlns:a16="http://schemas.microsoft.com/office/drawing/2014/main" id="{AD8F3B39-141C-4DD4-B068-DE1A62A2490D}"/>
              </a:ext>
            </a:extLst>
          </p:cNvPr>
          <p:cNvGrpSpPr/>
          <p:nvPr/>
        </p:nvGrpSpPr>
        <p:grpSpPr>
          <a:xfrm rot="5396053">
            <a:off x="2011857" y="-376327"/>
            <a:ext cx="648451" cy="4294111"/>
            <a:chOff x="2651" y="1864"/>
            <a:chExt cx="521" cy="1870"/>
          </a:xfrm>
        </p:grpSpPr>
        <p:sp>
          <p:nvSpPr>
            <p:cNvPr id="27" name="Google Shape;809;p47">
              <a:extLst>
                <a:ext uri="{FF2B5EF4-FFF2-40B4-BE49-F238E27FC236}">
                  <a16:creationId xmlns:a16="http://schemas.microsoft.com/office/drawing/2014/main" id="{068432B0-5E65-40FE-BB93-1B196B78FA0F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10;p47">
              <a:extLst>
                <a:ext uri="{FF2B5EF4-FFF2-40B4-BE49-F238E27FC236}">
                  <a16:creationId xmlns:a16="http://schemas.microsoft.com/office/drawing/2014/main" id="{5E0F6A86-3F34-41FB-8F43-FE680D80937B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11;p47">
              <a:extLst>
                <a:ext uri="{FF2B5EF4-FFF2-40B4-BE49-F238E27FC236}">
                  <a16:creationId xmlns:a16="http://schemas.microsoft.com/office/drawing/2014/main" id="{CEB9EE9C-776C-48F5-BCDB-1DFDC0C49D25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2;p47">
              <a:extLst>
                <a:ext uri="{FF2B5EF4-FFF2-40B4-BE49-F238E27FC236}">
                  <a16:creationId xmlns:a16="http://schemas.microsoft.com/office/drawing/2014/main" id="{AF6C9154-FB16-4CAE-98ED-497B6A9C14AF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3;p47">
              <a:extLst>
                <a:ext uri="{FF2B5EF4-FFF2-40B4-BE49-F238E27FC236}">
                  <a16:creationId xmlns:a16="http://schemas.microsoft.com/office/drawing/2014/main" id="{0CACF1B3-25F1-4BCD-9284-8181A08948EB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A4860B-C5C2-484C-AE1F-7175C78D6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436" y="1323975"/>
            <a:ext cx="300037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09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Resposta ao impulso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268701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Respostas 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Condições Iniciais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ao impulso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rampa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degrau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senoidal</a:t>
            </a:r>
            <a:endParaRPr sz="1600" dirty="0">
              <a:latin typeface="+mn-lt"/>
            </a:endParaRPr>
          </a:p>
        </p:txBody>
      </p: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6C59202C-9A3E-4B80-9DBD-3D2C494FB42C}"/>
              </a:ext>
            </a:extLst>
          </p:cNvPr>
          <p:cNvSpPr/>
          <p:nvPr/>
        </p:nvSpPr>
        <p:spPr>
          <a:xfrm>
            <a:off x="188655" y="4233148"/>
            <a:ext cx="4503653" cy="124483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A439F4D5-F349-4F8A-807A-666CB5A8D56C}"/>
                  </a:ext>
                </a:extLst>
              </p:cNvPr>
              <p:cNvSpPr txBox="1"/>
              <p:nvPr/>
            </p:nvSpPr>
            <p:spPr>
              <a:xfrm>
                <a:off x="188655" y="4277697"/>
                <a:ext cx="4503653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 algn="just"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pt-BR" sz="1800" dirty="0"/>
                  <a:t>Consiste em uma entrada com integral de sua função com valor 1, com um pico “instantâneo” (</a:t>
                </a: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 ⟶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pt-BR" sz="1800" dirty="0"/>
                  <a:t>) e valor nulo no restante do tempo.</a:t>
                </a:r>
              </a:p>
            </p:txBody>
          </p:sp>
        </mc:Choice>
        <mc:Fallback xmlns="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A439F4D5-F349-4F8A-807A-666CB5A8D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55" y="4277697"/>
                <a:ext cx="4503653" cy="1200288"/>
              </a:xfrm>
              <a:prstGeom prst="rect">
                <a:avLst/>
              </a:prstGeom>
              <a:blipFill>
                <a:blip r:embed="rId4"/>
                <a:stretch>
                  <a:fillRect l="-1218" t="-3553" r="-1083" b="-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808;p47">
            <a:extLst>
              <a:ext uri="{FF2B5EF4-FFF2-40B4-BE49-F238E27FC236}">
                <a16:creationId xmlns:a16="http://schemas.microsoft.com/office/drawing/2014/main" id="{AD8F3B39-141C-4DD4-B068-DE1A62A2490D}"/>
              </a:ext>
            </a:extLst>
          </p:cNvPr>
          <p:cNvGrpSpPr/>
          <p:nvPr/>
        </p:nvGrpSpPr>
        <p:grpSpPr>
          <a:xfrm rot="5396053">
            <a:off x="2011856" y="106558"/>
            <a:ext cx="648451" cy="4294111"/>
            <a:chOff x="2651" y="1864"/>
            <a:chExt cx="521" cy="1870"/>
          </a:xfrm>
        </p:grpSpPr>
        <p:sp>
          <p:nvSpPr>
            <p:cNvPr id="27" name="Google Shape;809;p47">
              <a:extLst>
                <a:ext uri="{FF2B5EF4-FFF2-40B4-BE49-F238E27FC236}">
                  <a16:creationId xmlns:a16="http://schemas.microsoft.com/office/drawing/2014/main" id="{068432B0-5E65-40FE-BB93-1B196B78FA0F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10;p47">
              <a:extLst>
                <a:ext uri="{FF2B5EF4-FFF2-40B4-BE49-F238E27FC236}">
                  <a16:creationId xmlns:a16="http://schemas.microsoft.com/office/drawing/2014/main" id="{5E0F6A86-3F34-41FB-8F43-FE680D80937B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11;p47">
              <a:extLst>
                <a:ext uri="{FF2B5EF4-FFF2-40B4-BE49-F238E27FC236}">
                  <a16:creationId xmlns:a16="http://schemas.microsoft.com/office/drawing/2014/main" id="{CEB9EE9C-776C-48F5-BCDB-1DFDC0C49D25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2;p47">
              <a:extLst>
                <a:ext uri="{FF2B5EF4-FFF2-40B4-BE49-F238E27FC236}">
                  <a16:creationId xmlns:a16="http://schemas.microsoft.com/office/drawing/2014/main" id="{AF6C9154-FB16-4CAE-98ED-497B6A9C14AF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3;p47">
              <a:extLst>
                <a:ext uri="{FF2B5EF4-FFF2-40B4-BE49-F238E27FC236}">
                  <a16:creationId xmlns:a16="http://schemas.microsoft.com/office/drawing/2014/main" id="{0CACF1B3-25F1-4BCD-9284-8181A08948EB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5AA72AC-02FF-45C6-8B7E-3BE163E38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597" y="947135"/>
            <a:ext cx="3602332" cy="2801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895EC-FB19-45A8-A599-6F14ECBE8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593" y="3870840"/>
            <a:ext cx="3512518" cy="2844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/>
              <p:nvPr/>
            </p:nvSpPr>
            <p:spPr>
              <a:xfrm>
                <a:off x="5176115" y="969805"/>
                <a:ext cx="2071482" cy="390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:r>
                  <a:rPr lang="pt-BR" sz="1800" dirty="0"/>
                  <a:t>Impulso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𝑝𝑟𝑜𝑝</m:t>
                        </m:r>
                      </m:sub>
                    </m:sSub>
                  </m:oMath>
                </a14:m>
                <a:r>
                  <a:rPr lang="pt-BR" sz="1800" dirty="0"/>
                  <a:t>:</a:t>
                </a:r>
              </a:p>
            </p:txBody>
          </p:sp>
        </mc:Choice>
        <mc:Fallback xmlns="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969805"/>
                <a:ext cx="2071482" cy="390708"/>
              </a:xfrm>
              <a:prstGeom prst="rect">
                <a:avLst/>
              </a:prstGeom>
              <a:blipFill>
                <a:blip r:embed="rId7"/>
                <a:stretch>
                  <a:fillRect l="-2353" t="-7813" b="-1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Google Shape;127;p3">
                <a:extLst>
                  <a:ext uri="{FF2B5EF4-FFF2-40B4-BE49-F238E27FC236}">
                    <a16:creationId xmlns:a16="http://schemas.microsoft.com/office/drawing/2014/main" id="{8B2D2273-8D8F-4415-BE91-9CDAD16C8273}"/>
                  </a:ext>
                </a:extLst>
              </p:cNvPr>
              <p:cNvSpPr txBox="1"/>
              <p:nvPr/>
            </p:nvSpPr>
            <p:spPr>
              <a:xfrm>
                <a:off x="5176115" y="3995048"/>
                <a:ext cx="2071482" cy="404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:r>
                  <a:rPr lang="pt-BR" sz="1800" dirty="0"/>
                  <a:t>Impulso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b>
                          <m:sSubPr>
                            <m:ctrlPr>
                              <a:rPr lang="pt-BR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𝑐𝑡𝑒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800" dirty="0"/>
                  <a:t>:</a:t>
                </a:r>
              </a:p>
            </p:txBody>
          </p:sp>
        </mc:Choice>
        <mc:Fallback xmlns="">
          <p:sp>
            <p:nvSpPr>
              <p:cNvPr id="33" name="Google Shape;127;p3">
                <a:extLst>
                  <a:ext uri="{FF2B5EF4-FFF2-40B4-BE49-F238E27FC236}">
                    <a16:creationId xmlns:a16="http://schemas.microsoft.com/office/drawing/2014/main" id="{8B2D2273-8D8F-4415-BE91-9CDAD16C8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3995048"/>
                <a:ext cx="2071482" cy="404173"/>
              </a:xfrm>
              <a:prstGeom prst="rect">
                <a:avLst/>
              </a:prstGeom>
              <a:blipFill>
                <a:blip r:embed="rId8"/>
                <a:stretch>
                  <a:fillRect l="-2353" t="-7463" b="-134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Google Shape;799;p47">
            <a:extLst>
              <a:ext uri="{FF2B5EF4-FFF2-40B4-BE49-F238E27FC236}">
                <a16:creationId xmlns:a16="http://schemas.microsoft.com/office/drawing/2014/main" id="{49E89108-509D-4FC9-80B9-CEFDE3699675}"/>
              </a:ext>
            </a:extLst>
          </p:cNvPr>
          <p:cNvSpPr/>
          <p:nvPr/>
        </p:nvSpPr>
        <p:spPr>
          <a:xfrm>
            <a:off x="188655" y="5695937"/>
            <a:ext cx="4503653" cy="73754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127;p3">
            <a:extLst>
              <a:ext uri="{FF2B5EF4-FFF2-40B4-BE49-F238E27FC236}">
                <a16:creationId xmlns:a16="http://schemas.microsoft.com/office/drawing/2014/main" id="{E2F6A0BC-9F8C-4063-8E03-8DFF8F7F197F}"/>
              </a:ext>
            </a:extLst>
          </p:cNvPr>
          <p:cNvSpPr txBox="1"/>
          <p:nvPr/>
        </p:nvSpPr>
        <p:spPr>
          <a:xfrm>
            <a:off x="188655" y="5740485"/>
            <a:ext cx="45036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Comportamento não oscilatório, que tende a um valor constante.</a:t>
            </a:r>
          </a:p>
        </p:txBody>
      </p:sp>
    </p:spTree>
    <p:extLst>
      <p:ext uri="{BB962C8B-B14F-4D97-AF65-F5344CB8AC3E}">
        <p14:creationId xmlns:p14="http://schemas.microsoft.com/office/powerpoint/2010/main" val="347909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  <a:ea typeface="Calibri"/>
                <a:sym typeface="Calibri"/>
              </a:rPr>
              <a:t>Objetivos e Justificativa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276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Resposta ao impulso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268701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Respostas 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Condições Iniciais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ao impulso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rampa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degrau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senoidal</a:t>
            </a:r>
            <a:endParaRPr sz="1600" dirty="0">
              <a:latin typeface="+mn-lt"/>
            </a:endParaRPr>
          </a:p>
        </p:txBody>
      </p: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6C59202C-9A3E-4B80-9DBD-3D2C494FB42C}"/>
              </a:ext>
            </a:extLst>
          </p:cNvPr>
          <p:cNvSpPr/>
          <p:nvPr/>
        </p:nvSpPr>
        <p:spPr>
          <a:xfrm>
            <a:off x="188655" y="4811079"/>
            <a:ext cx="4503653" cy="69083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A439F4D5-F349-4F8A-807A-666CB5A8D56C}"/>
              </a:ext>
            </a:extLst>
          </p:cNvPr>
          <p:cNvSpPr txBox="1"/>
          <p:nvPr/>
        </p:nvSpPr>
        <p:spPr>
          <a:xfrm>
            <a:off x="188655" y="4855628"/>
            <a:ext cx="45036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Comportamento oscilatório e amortecido.</a:t>
            </a:r>
          </a:p>
        </p:txBody>
      </p:sp>
      <p:grpSp>
        <p:nvGrpSpPr>
          <p:cNvPr id="26" name="Google Shape;808;p47">
            <a:extLst>
              <a:ext uri="{FF2B5EF4-FFF2-40B4-BE49-F238E27FC236}">
                <a16:creationId xmlns:a16="http://schemas.microsoft.com/office/drawing/2014/main" id="{AD8F3B39-141C-4DD4-B068-DE1A62A2490D}"/>
              </a:ext>
            </a:extLst>
          </p:cNvPr>
          <p:cNvGrpSpPr/>
          <p:nvPr/>
        </p:nvGrpSpPr>
        <p:grpSpPr>
          <a:xfrm rot="5396053">
            <a:off x="2011856" y="106558"/>
            <a:ext cx="648451" cy="4294111"/>
            <a:chOff x="2651" y="1864"/>
            <a:chExt cx="521" cy="1870"/>
          </a:xfrm>
        </p:grpSpPr>
        <p:sp>
          <p:nvSpPr>
            <p:cNvPr id="27" name="Google Shape;809;p47">
              <a:extLst>
                <a:ext uri="{FF2B5EF4-FFF2-40B4-BE49-F238E27FC236}">
                  <a16:creationId xmlns:a16="http://schemas.microsoft.com/office/drawing/2014/main" id="{068432B0-5E65-40FE-BB93-1B196B78FA0F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10;p47">
              <a:extLst>
                <a:ext uri="{FF2B5EF4-FFF2-40B4-BE49-F238E27FC236}">
                  <a16:creationId xmlns:a16="http://schemas.microsoft.com/office/drawing/2014/main" id="{5E0F6A86-3F34-41FB-8F43-FE680D80937B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11;p47">
              <a:extLst>
                <a:ext uri="{FF2B5EF4-FFF2-40B4-BE49-F238E27FC236}">
                  <a16:creationId xmlns:a16="http://schemas.microsoft.com/office/drawing/2014/main" id="{CEB9EE9C-776C-48F5-BCDB-1DFDC0C49D25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2;p47">
              <a:extLst>
                <a:ext uri="{FF2B5EF4-FFF2-40B4-BE49-F238E27FC236}">
                  <a16:creationId xmlns:a16="http://schemas.microsoft.com/office/drawing/2014/main" id="{AF6C9154-FB16-4CAE-98ED-497B6A9C14AF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3;p47">
              <a:extLst>
                <a:ext uri="{FF2B5EF4-FFF2-40B4-BE49-F238E27FC236}">
                  <a16:creationId xmlns:a16="http://schemas.microsoft.com/office/drawing/2014/main" id="{0CACF1B3-25F1-4BCD-9284-8181A08948EB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/>
              <p:nvPr/>
            </p:nvSpPr>
            <p:spPr>
              <a:xfrm>
                <a:off x="5176115" y="969805"/>
                <a:ext cx="2071482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:r>
                  <a:rPr lang="pt-BR" sz="1800" dirty="0"/>
                  <a:t>Impulso de </a:t>
                </a: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sz="1800" dirty="0"/>
                  <a:t>:</a:t>
                </a:r>
              </a:p>
            </p:txBody>
          </p:sp>
        </mc:Choice>
        <mc:Fallback xmlns="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969805"/>
                <a:ext cx="2071482" cy="369291"/>
              </a:xfrm>
              <a:prstGeom prst="rect">
                <a:avLst/>
              </a:prstGeom>
              <a:blipFill>
                <a:blip r:embed="rId4"/>
                <a:stretch>
                  <a:fillRect l="-2353" t="-8197" b="-24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6259AEE-E1B2-4627-9397-4E6F32B69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822" y="1802679"/>
            <a:ext cx="5478843" cy="4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55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Resposta à entrada em rampa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268701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Respostas 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Condições Iniciais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ao impulso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rampa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degrau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senoidal</a:t>
            </a:r>
            <a:endParaRPr sz="1600" dirty="0">
              <a:latin typeface="+mn-lt"/>
            </a:endParaRPr>
          </a:p>
        </p:txBody>
      </p: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6C59202C-9A3E-4B80-9DBD-3D2C494FB42C}"/>
              </a:ext>
            </a:extLst>
          </p:cNvPr>
          <p:cNvSpPr/>
          <p:nvPr/>
        </p:nvSpPr>
        <p:spPr>
          <a:xfrm>
            <a:off x="188655" y="4811079"/>
            <a:ext cx="4503653" cy="69083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A439F4D5-F349-4F8A-807A-666CB5A8D56C}"/>
                  </a:ext>
                </a:extLst>
              </p:cNvPr>
              <p:cNvSpPr txBox="1"/>
              <p:nvPr/>
            </p:nvSpPr>
            <p:spPr>
              <a:xfrm>
                <a:off x="188655" y="4855628"/>
                <a:ext cx="4503653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 algn="just"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pt-BR" sz="1800" dirty="0"/>
                  <a:t>Módulo crescente no tempo de forma linear. Entrada definida como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pt-BR" sz="1800" dirty="0"/>
                  <a:t>.</a:t>
                </a:r>
              </a:p>
            </p:txBody>
          </p:sp>
        </mc:Choice>
        <mc:Fallback xmlns="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A439F4D5-F349-4F8A-807A-666CB5A8D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55" y="4855628"/>
                <a:ext cx="4503653" cy="646290"/>
              </a:xfrm>
              <a:prstGeom prst="rect">
                <a:avLst/>
              </a:prstGeom>
              <a:blipFill>
                <a:blip r:embed="rId4"/>
                <a:stretch>
                  <a:fillRect l="-1218" t="-6604" r="-1083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808;p47">
            <a:extLst>
              <a:ext uri="{FF2B5EF4-FFF2-40B4-BE49-F238E27FC236}">
                <a16:creationId xmlns:a16="http://schemas.microsoft.com/office/drawing/2014/main" id="{AD8F3B39-141C-4DD4-B068-DE1A62A2490D}"/>
              </a:ext>
            </a:extLst>
          </p:cNvPr>
          <p:cNvGrpSpPr/>
          <p:nvPr/>
        </p:nvGrpSpPr>
        <p:grpSpPr>
          <a:xfrm rot="5396053">
            <a:off x="2011856" y="616608"/>
            <a:ext cx="648451" cy="4294111"/>
            <a:chOff x="2651" y="1864"/>
            <a:chExt cx="521" cy="1870"/>
          </a:xfrm>
        </p:grpSpPr>
        <p:sp>
          <p:nvSpPr>
            <p:cNvPr id="27" name="Google Shape;809;p47">
              <a:extLst>
                <a:ext uri="{FF2B5EF4-FFF2-40B4-BE49-F238E27FC236}">
                  <a16:creationId xmlns:a16="http://schemas.microsoft.com/office/drawing/2014/main" id="{068432B0-5E65-40FE-BB93-1B196B78FA0F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10;p47">
              <a:extLst>
                <a:ext uri="{FF2B5EF4-FFF2-40B4-BE49-F238E27FC236}">
                  <a16:creationId xmlns:a16="http://schemas.microsoft.com/office/drawing/2014/main" id="{5E0F6A86-3F34-41FB-8F43-FE680D80937B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11;p47">
              <a:extLst>
                <a:ext uri="{FF2B5EF4-FFF2-40B4-BE49-F238E27FC236}">
                  <a16:creationId xmlns:a16="http://schemas.microsoft.com/office/drawing/2014/main" id="{CEB9EE9C-776C-48F5-BCDB-1DFDC0C49D25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2;p47">
              <a:extLst>
                <a:ext uri="{FF2B5EF4-FFF2-40B4-BE49-F238E27FC236}">
                  <a16:creationId xmlns:a16="http://schemas.microsoft.com/office/drawing/2014/main" id="{AF6C9154-FB16-4CAE-98ED-497B6A9C14AF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3;p47">
              <a:extLst>
                <a:ext uri="{FF2B5EF4-FFF2-40B4-BE49-F238E27FC236}">
                  <a16:creationId xmlns:a16="http://schemas.microsoft.com/office/drawing/2014/main" id="{0CACF1B3-25F1-4BCD-9284-8181A08948EB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/>
              <p:nvPr/>
            </p:nvSpPr>
            <p:spPr>
              <a:xfrm>
                <a:off x="5176115" y="784873"/>
                <a:ext cx="2071482" cy="390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:r>
                  <a:rPr lang="pt-BR" sz="1800" dirty="0"/>
                  <a:t>Rampa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𝑝𝑟𝑜𝑝</m:t>
                        </m:r>
                      </m:sub>
                    </m:sSub>
                  </m:oMath>
                </a14:m>
                <a:r>
                  <a:rPr lang="pt-BR" sz="1800" dirty="0"/>
                  <a:t>:</a:t>
                </a:r>
              </a:p>
            </p:txBody>
          </p:sp>
        </mc:Choice>
        <mc:Fallback xmlns="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784873"/>
                <a:ext cx="2071482" cy="390708"/>
              </a:xfrm>
              <a:prstGeom prst="rect">
                <a:avLst/>
              </a:prstGeom>
              <a:blipFill>
                <a:blip r:embed="rId5"/>
                <a:stretch>
                  <a:fillRect l="-2353" t="-9375" b="-1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Google Shape;127;p3">
                <a:extLst>
                  <a:ext uri="{FF2B5EF4-FFF2-40B4-BE49-F238E27FC236}">
                    <a16:creationId xmlns:a16="http://schemas.microsoft.com/office/drawing/2014/main" id="{8B2D2273-8D8F-4415-BE91-9CDAD16C8273}"/>
                  </a:ext>
                </a:extLst>
              </p:cNvPr>
              <p:cNvSpPr txBox="1"/>
              <p:nvPr/>
            </p:nvSpPr>
            <p:spPr>
              <a:xfrm>
                <a:off x="5176115" y="3810116"/>
                <a:ext cx="2071482" cy="404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:r>
                  <a:rPr lang="pt-BR" sz="1800" dirty="0"/>
                  <a:t>Rampa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b>
                          <m:sSubPr>
                            <m:ctrlPr>
                              <a:rPr lang="pt-BR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𝑐𝑡𝑒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800" dirty="0"/>
                  <a:t>:</a:t>
                </a:r>
              </a:p>
            </p:txBody>
          </p:sp>
        </mc:Choice>
        <mc:Fallback xmlns="">
          <p:sp>
            <p:nvSpPr>
              <p:cNvPr id="33" name="Google Shape;127;p3">
                <a:extLst>
                  <a:ext uri="{FF2B5EF4-FFF2-40B4-BE49-F238E27FC236}">
                    <a16:creationId xmlns:a16="http://schemas.microsoft.com/office/drawing/2014/main" id="{8B2D2273-8D8F-4415-BE91-9CDAD16C8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3810116"/>
                <a:ext cx="2071482" cy="404173"/>
              </a:xfrm>
              <a:prstGeom prst="rect">
                <a:avLst/>
              </a:prstGeom>
              <a:blipFill>
                <a:blip r:embed="rId6"/>
                <a:stretch>
                  <a:fillRect l="-2353" t="-7576" b="-15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9E4FC76-D183-4C6A-8D8D-CD15EEAA6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823" y="1250168"/>
            <a:ext cx="3100690" cy="248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05DD64-E897-4E42-B343-B52C885070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0770" y="1241034"/>
            <a:ext cx="3379516" cy="2494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1AD438-6B72-49D8-AD61-07B952F930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5874" y="4280862"/>
            <a:ext cx="3290588" cy="2575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B2539-95D5-4096-93F7-9A51EF76E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978" y="4293105"/>
            <a:ext cx="3202444" cy="25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340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Resposta à entrada em rampa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268701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Respostas 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Condições Iniciais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ao impulso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rampa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degrau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senoidal</a:t>
            </a:r>
            <a:endParaRPr sz="1600" dirty="0">
              <a:latin typeface="+mn-lt"/>
            </a:endParaRPr>
          </a:p>
        </p:txBody>
      </p: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6C59202C-9A3E-4B80-9DBD-3D2C494FB42C}"/>
              </a:ext>
            </a:extLst>
          </p:cNvPr>
          <p:cNvSpPr/>
          <p:nvPr/>
        </p:nvSpPr>
        <p:spPr>
          <a:xfrm>
            <a:off x="188655" y="4811079"/>
            <a:ext cx="4503653" cy="69083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A439F4D5-F349-4F8A-807A-666CB5A8D56C}"/>
                  </a:ext>
                </a:extLst>
              </p:cNvPr>
              <p:cNvSpPr txBox="1"/>
              <p:nvPr/>
            </p:nvSpPr>
            <p:spPr>
              <a:xfrm>
                <a:off x="188655" y="4855628"/>
                <a:ext cx="4503653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 algn="just"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pt-BR" sz="1800" dirty="0"/>
                  <a:t>Módulo crescente no tempo de forma linear. Entrada definida como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pt-BR" sz="1800" dirty="0"/>
                  <a:t>.</a:t>
                </a:r>
              </a:p>
            </p:txBody>
          </p:sp>
        </mc:Choice>
        <mc:Fallback xmlns="">
          <p:sp>
            <p:nvSpPr>
              <p:cNvPr id="24" name="Google Shape;127;p3">
                <a:extLst>
                  <a:ext uri="{FF2B5EF4-FFF2-40B4-BE49-F238E27FC236}">
                    <a16:creationId xmlns:a16="http://schemas.microsoft.com/office/drawing/2014/main" id="{A439F4D5-F349-4F8A-807A-666CB5A8D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55" y="4855628"/>
                <a:ext cx="4503653" cy="646290"/>
              </a:xfrm>
              <a:prstGeom prst="rect">
                <a:avLst/>
              </a:prstGeom>
              <a:blipFill>
                <a:blip r:embed="rId4"/>
                <a:stretch>
                  <a:fillRect l="-1218" t="-6604" r="-1083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oogle Shape;808;p47">
            <a:extLst>
              <a:ext uri="{FF2B5EF4-FFF2-40B4-BE49-F238E27FC236}">
                <a16:creationId xmlns:a16="http://schemas.microsoft.com/office/drawing/2014/main" id="{AD8F3B39-141C-4DD4-B068-DE1A62A2490D}"/>
              </a:ext>
            </a:extLst>
          </p:cNvPr>
          <p:cNvGrpSpPr/>
          <p:nvPr/>
        </p:nvGrpSpPr>
        <p:grpSpPr>
          <a:xfrm rot="5396053">
            <a:off x="2011856" y="616608"/>
            <a:ext cx="648451" cy="4294111"/>
            <a:chOff x="2651" y="1864"/>
            <a:chExt cx="521" cy="1870"/>
          </a:xfrm>
        </p:grpSpPr>
        <p:sp>
          <p:nvSpPr>
            <p:cNvPr id="27" name="Google Shape;809;p47">
              <a:extLst>
                <a:ext uri="{FF2B5EF4-FFF2-40B4-BE49-F238E27FC236}">
                  <a16:creationId xmlns:a16="http://schemas.microsoft.com/office/drawing/2014/main" id="{068432B0-5E65-40FE-BB93-1B196B78FA0F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10;p47">
              <a:extLst>
                <a:ext uri="{FF2B5EF4-FFF2-40B4-BE49-F238E27FC236}">
                  <a16:creationId xmlns:a16="http://schemas.microsoft.com/office/drawing/2014/main" id="{5E0F6A86-3F34-41FB-8F43-FE680D80937B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11;p47">
              <a:extLst>
                <a:ext uri="{FF2B5EF4-FFF2-40B4-BE49-F238E27FC236}">
                  <a16:creationId xmlns:a16="http://schemas.microsoft.com/office/drawing/2014/main" id="{CEB9EE9C-776C-48F5-BCDB-1DFDC0C49D25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2;p47">
              <a:extLst>
                <a:ext uri="{FF2B5EF4-FFF2-40B4-BE49-F238E27FC236}">
                  <a16:creationId xmlns:a16="http://schemas.microsoft.com/office/drawing/2014/main" id="{AF6C9154-FB16-4CAE-98ED-497B6A9C14AF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3;p47">
              <a:extLst>
                <a:ext uri="{FF2B5EF4-FFF2-40B4-BE49-F238E27FC236}">
                  <a16:creationId xmlns:a16="http://schemas.microsoft.com/office/drawing/2014/main" id="{0CACF1B3-25F1-4BCD-9284-8181A08948EB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/>
              <p:nvPr/>
            </p:nvSpPr>
            <p:spPr>
              <a:xfrm>
                <a:off x="5176115" y="784873"/>
                <a:ext cx="2071482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:r>
                  <a:rPr lang="pt-BR" sz="1800" dirty="0"/>
                  <a:t>Rampa de </a:t>
                </a: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sz="1800" dirty="0"/>
                  <a:t>:</a:t>
                </a:r>
              </a:p>
            </p:txBody>
          </p:sp>
        </mc:Choice>
        <mc:Fallback xmlns="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784873"/>
                <a:ext cx="2071482" cy="369291"/>
              </a:xfrm>
              <a:prstGeom prst="rect">
                <a:avLst/>
              </a:prstGeom>
              <a:blipFill>
                <a:blip r:embed="rId5"/>
                <a:stretch>
                  <a:fillRect l="-2353" t="-10000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9ACEC06-451F-4B21-823A-F050A2792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283" y="1972638"/>
            <a:ext cx="3656760" cy="2895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9625A2-15B2-411E-9121-F8470FB26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3728" y="2000598"/>
            <a:ext cx="3645814" cy="28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67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Resposta à entrada em degrau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268701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Respostas 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Condições Iniciais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ao impulso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rampa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degrau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senoidal</a:t>
            </a:r>
            <a:endParaRPr sz="1600" dirty="0">
              <a:latin typeface="+mn-lt"/>
            </a:endParaRPr>
          </a:p>
        </p:txBody>
      </p: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6C59202C-9A3E-4B80-9DBD-3D2C494FB42C}"/>
              </a:ext>
            </a:extLst>
          </p:cNvPr>
          <p:cNvSpPr/>
          <p:nvPr/>
        </p:nvSpPr>
        <p:spPr>
          <a:xfrm>
            <a:off x="188655" y="4787975"/>
            <a:ext cx="4503653" cy="133878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A439F4D5-F349-4F8A-807A-666CB5A8D56C}"/>
              </a:ext>
            </a:extLst>
          </p:cNvPr>
          <p:cNvSpPr txBox="1"/>
          <p:nvPr/>
        </p:nvSpPr>
        <p:spPr>
          <a:xfrm>
            <a:off x="188655" y="4832524"/>
            <a:ext cx="4503653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.</a:t>
            </a:r>
          </a:p>
          <a:p>
            <a:pPr marL="285750" lvl="0" indent="-285750" algn="just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Força de propulsão = -1</a:t>
            </a:r>
          </a:p>
          <a:p>
            <a:pPr marL="285750" lvl="0" indent="-285750" algn="just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Torque = +1</a:t>
            </a:r>
          </a:p>
        </p:txBody>
      </p:sp>
      <p:grpSp>
        <p:nvGrpSpPr>
          <p:cNvPr id="26" name="Google Shape;808;p47">
            <a:extLst>
              <a:ext uri="{FF2B5EF4-FFF2-40B4-BE49-F238E27FC236}">
                <a16:creationId xmlns:a16="http://schemas.microsoft.com/office/drawing/2014/main" id="{AD8F3B39-141C-4DD4-B068-DE1A62A2490D}"/>
              </a:ext>
            </a:extLst>
          </p:cNvPr>
          <p:cNvGrpSpPr/>
          <p:nvPr/>
        </p:nvGrpSpPr>
        <p:grpSpPr>
          <a:xfrm rot="5396053">
            <a:off x="2011856" y="1078945"/>
            <a:ext cx="648451" cy="4294111"/>
            <a:chOff x="2651" y="1864"/>
            <a:chExt cx="521" cy="1870"/>
          </a:xfrm>
        </p:grpSpPr>
        <p:sp>
          <p:nvSpPr>
            <p:cNvPr id="27" name="Google Shape;809;p47">
              <a:extLst>
                <a:ext uri="{FF2B5EF4-FFF2-40B4-BE49-F238E27FC236}">
                  <a16:creationId xmlns:a16="http://schemas.microsoft.com/office/drawing/2014/main" id="{068432B0-5E65-40FE-BB93-1B196B78FA0F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10;p47">
              <a:extLst>
                <a:ext uri="{FF2B5EF4-FFF2-40B4-BE49-F238E27FC236}">
                  <a16:creationId xmlns:a16="http://schemas.microsoft.com/office/drawing/2014/main" id="{5E0F6A86-3F34-41FB-8F43-FE680D80937B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11;p47">
              <a:extLst>
                <a:ext uri="{FF2B5EF4-FFF2-40B4-BE49-F238E27FC236}">
                  <a16:creationId xmlns:a16="http://schemas.microsoft.com/office/drawing/2014/main" id="{CEB9EE9C-776C-48F5-BCDB-1DFDC0C49D25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2;p47">
              <a:extLst>
                <a:ext uri="{FF2B5EF4-FFF2-40B4-BE49-F238E27FC236}">
                  <a16:creationId xmlns:a16="http://schemas.microsoft.com/office/drawing/2014/main" id="{AF6C9154-FB16-4CAE-98ED-497B6A9C14AF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3;p47">
              <a:extLst>
                <a:ext uri="{FF2B5EF4-FFF2-40B4-BE49-F238E27FC236}">
                  <a16:creationId xmlns:a16="http://schemas.microsoft.com/office/drawing/2014/main" id="{0CACF1B3-25F1-4BCD-9284-8181A08948EB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/>
              <p:nvPr/>
            </p:nvSpPr>
            <p:spPr>
              <a:xfrm>
                <a:off x="5176115" y="784873"/>
                <a:ext cx="2071482" cy="390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:r>
                  <a:rPr lang="pt-BR" sz="1800" dirty="0"/>
                  <a:t>Degrau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𝑝𝑟𝑜𝑝</m:t>
                        </m:r>
                      </m:sub>
                    </m:sSub>
                  </m:oMath>
                </a14:m>
                <a:r>
                  <a:rPr lang="pt-BR" sz="1800" dirty="0"/>
                  <a:t>:</a:t>
                </a:r>
              </a:p>
            </p:txBody>
          </p:sp>
        </mc:Choice>
        <mc:Fallback xmlns="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784873"/>
                <a:ext cx="2071482" cy="390708"/>
              </a:xfrm>
              <a:prstGeom prst="rect">
                <a:avLst/>
              </a:prstGeom>
              <a:blipFill>
                <a:blip r:embed="rId4"/>
                <a:stretch>
                  <a:fillRect l="-2353" t="-9375" b="-1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Google Shape;127;p3">
                <a:extLst>
                  <a:ext uri="{FF2B5EF4-FFF2-40B4-BE49-F238E27FC236}">
                    <a16:creationId xmlns:a16="http://schemas.microsoft.com/office/drawing/2014/main" id="{8B2D2273-8D8F-4415-BE91-9CDAD16C8273}"/>
                  </a:ext>
                </a:extLst>
              </p:cNvPr>
              <p:cNvSpPr txBox="1"/>
              <p:nvPr/>
            </p:nvSpPr>
            <p:spPr>
              <a:xfrm>
                <a:off x="5176115" y="3810116"/>
                <a:ext cx="2071482" cy="404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:r>
                  <a:rPr lang="pt-BR" sz="1800" dirty="0"/>
                  <a:t>Degrau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b>
                          <m:sSubPr>
                            <m:ctrlPr>
                              <a:rPr lang="pt-BR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𝑐𝑡𝑒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800" dirty="0"/>
                  <a:t>:</a:t>
                </a:r>
              </a:p>
            </p:txBody>
          </p:sp>
        </mc:Choice>
        <mc:Fallback xmlns="">
          <p:sp>
            <p:nvSpPr>
              <p:cNvPr id="33" name="Google Shape;127;p3">
                <a:extLst>
                  <a:ext uri="{FF2B5EF4-FFF2-40B4-BE49-F238E27FC236}">
                    <a16:creationId xmlns:a16="http://schemas.microsoft.com/office/drawing/2014/main" id="{8B2D2273-8D8F-4415-BE91-9CDAD16C8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3810116"/>
                <a:ext cx="2071482" cy="404173"/>
              </a:xfrm>
              <a:prstGeom prst="rect">
                <a:avLst/>
              </a:prstGeom>
              <a:blipFill>
                <a:blip r:embed="rId5"/>
                <a:stretch>
                  <a:fillRect l="-2353" t="-7576" b="-151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AD674A7-39D5-4F0C-8626-FAA4951F4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74" y="4886768"/>
            <a:ext cx="3083184" cy="415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3AA56-0BAD-4249-8BC4-22409BBF4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913" y="1309026"/>
            <a:ext cx="3271588" cy="2470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154656-DC68-494B-B0FB-970C5CECE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1678" y="1292418"/>
            <a:ext cx="3200466" cy="2517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4A8DE-7C4E-4676-BFA7-7D2CA576A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119" y="4223750"/>
            <a:ext cx="3163370" cy="2467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61773-AEC4-44A2-A0FB-F4F977E4F5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2868" y="4174025"/>
            <a:ext cx="3258086" cy="256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6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Resposta à entrada em degrau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54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268701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Respostas 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Condições Iniciais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ao impulso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rampa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degrau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senoidal</a:t>
            </a:r>
            <a:endParaRPr sz="1600" dirty="0"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E72EF3-D261-41D4-90FF-79E80694EA4F}"/>
              </a:ext>
            </a:extLst>
          </p:cNvPr>
          <p:cNvGrpSpPr/>
          <p:nvPr/>
        </p:nvGrpSpPr>
        <p:grpSpPr>
          <a:xfrm>
            <a:off x="188655" y="4699073"/>
            <a:ext cx="4503653" cy="1521836"/>
            <a:chOff x="188655" y="4787975"/>
            <a:chExt cx="4503653" cy="1521836"/>
          </a:xfrm>
        </p:grpSpPr>
        <p:sp>
          <p:nvSpPr>
            <p:cNvPr id="23" name="Google Shape;799;p47">
              <a:extLst>
                <a:ext uri="{FF2B5EF4-FFF2-40B4-BE49-F238E27FC236}">
                  <a16:creationId xmlns:a16="http://schemas.microsoft.com/office/drawing/2014/main" id="{6C59202C-9A3E-4B80-9DBD-3D2C494FB42C}"/>
                </a:ext>
              </a:extLst>
            </p:cNvPr>
            <p:cNvSpPr/>
            <p:nvPr/>
          </p:nvSpPr>
          <p:spPr>
            <a:xfrm>
              <a:off x="188655" y="4787975"/>
              <a:ext cx="4503653" cy="1521836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27;p3">
              <a:extLst>
                <a:ext uri="{FF2B5EF4-FFF2-40B4-BE49-F238E27FC236}">
                  <a16:creationId xmlns:a16="http://schemas.microsoft.com/office/drawing/2014/main" id="{A439F4D5-F349-4F8A-807A-666CB5A8D56C}"/>
                </a:ext>
              </a:extLst>
            </p:cNvPr>
            <p:cNvSpPr txBox="1"/>
            <p:nvPr/>
          </p:nvSpPr>
          <p:spPr>
            <a:xfrm>
              <a:off x="188655" y="4832524"/>
              <a:ext cx="4503653" cy="14772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lvl="0" indent="-285750" algn="just"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1800" dirty="0"/>
                <a:t>Neste caso, a entrada em torque constante no mesmo sentido não faz ainda sentido físico, sendo esperada uma aplicação de torque oscilatória para permitir a auto-propulsão</a:t>
              </a:r>
            </a:p>
          </p:txBody>
        </p:sp>
      </p:grpSp>
      <p:grpSp>
        <p:nvGrpSpPr>
          <p:cNvPr id="26" name="Google Shape;808;p47">
            <a:extLst>
              <a:ext uri="{FF2B5EF4-FFF2-40B4-BE49-F238E27FC236}">
                <a16:creationId xmlns:a16="http://schemas.microsoft.com/office/drawing/2014/main" id="{AD8F3B39-141C-4DD4-B068-DE1A62A2490D}"/>
              </a:ext>
            </a:extLst>
          </p:cNvPr>
          <p:cNvGrpSpPr/>
          <p:nvPr/>
        </p:nvGrpSpPr>
        <p:grpSpPr>
          <a:xfrm rot="5396053">
            <a:off x="2011856" y="1078945"/>
            <a:ext cx="648451" cy="4294111"/>
            <a:chOff x="2651" y="1864"/>
            <a:chExt cx="521" cy="1870"/>
          </a:xfrm>
        </p:grpSpPr>
        <p:sp>
          <p:nvSpPr>
            <p:cNvPr id="27" name="Google Shape;809;p47">
              <a:extLst>
                <a:ext uri="{FF2B5EF4-FFF2-40B4-BE49-F238E27FC236}">
                  <a16:creationId xmlns:a16="http://schemas.microsoft.com/office/drawing/2014/main" id="{068432B0-5E65-40FE-BB93-1B196B78FA0F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10;p47">
              <a:extLst>
                <a:ext uri="{FF2B5EF4-FFF2-40B4-BE49-F238E27FC236}">
                  <a16:creationId xmlns:a16="http://schemas.microsoft.com/office/drawing/2014/main" id="{5E0F6A86-3F34-41FB-8F43-FE680D80937B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11;p47">
              <a:extLst>
                <a:ext uri="{FF2B5EF4-FFF2-40B4-BE49-F238E27FC236}">
                  <a16:creationId xmlns:a16="http://schemas.microsoft.com/office/drawing/2014/main" id="{CEB9EE9C-776C-48F5-BCDB-1DFDC0C49D25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2;p47">
              <a:extLst>
                <a:ext uri="{FF2B5EF4-FFF2-40B4-BE49-F238E27FC236}">
                  <a16:creationId xmlns:a16="http://schemas.microsoft.com/office/drawing/2014/main" id="{AF6C9154-FB16-4CAE-98ED-497B6A9C14AF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3;p47">
              <a:extLst>
                <a:ext uri="{FF2B5EF4-FFF2-40B4-BE49-F238E27FC236}">
                  <a16:creationId xmlns:a16="http://schemas.microsoft.com/office/drawing/2014/main" id="{0CACF1B3-25F1-4BCD-9284-8181A08948EB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/>
              <p:nvPr/>
            </p:nvSpPr>
            <p:spPr>
              <a:xfrm>
                <a:off x="5176115" y="784873"/>
                <a:ext cx="2071482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:r>
                  <a:rPr lang="pt-BR" sz="1800" dirty="0"/>
                  <a:t>Degrau de </a:t>
                </a: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sz="1800" dirty="0"/>
                  <a:t>:</a:t>
                </a:r>
              </a:p>
            </p:txBody>
          </p:sp>
        </mc:Choice>
        <mc:Fallback xmlns="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784873"/>
                <a:ext cx="2071482" cy="369291"/>
              </a:xfrm>
              <a:prstGeom prst="rect">
                <a:avLst/>
              </a:prstGeom>
              <a:blipFill>
                <a:blip r:embed="rId4"/>
                <a:stretch>
                  <a:fillRect l="-2353" t="-10000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F75B6CB-1061-4EFC-891E-A5079E124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529" y="1426888"/>
            <a:ext cx="6084452" cy="47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75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Resposta à entrada senoidal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55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268701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Respostas 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Condições Iniciais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ao impulso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rampa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degrau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senoidal</a:t>
            </a:r>
            <a:endParaRPr sz="1600" dirty="0">
              <a:latin typeface="+mn-lt"/>
            </a:endParaRPr>
          </a:p>
        </p:txBody>
      </p: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6C59202C-9A3E-4B80-9DBD-3D2C494FB42C}"/>
              </a:ext>
            </a:extLst>
          </p:cNvPr>
          <p:cNvSpPr/>
          <p:nvPr/>
        </p:nvSpPr>
        <p:spPr>
          <a:xfrm>
            <a:off x="188655" y="4869377"/>
            <a:ext cx="4503653" cy="121708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" name="Google Shape;808;p47">
            <a:extLst>
              <a:ext uri="{FF2B5EF4-FFF2-40B4-BE49-F238E27FC236}">
                <a16:creationId xmlns:a16="http://schemas.microsoft.com/office/drawing/2014/main" id="{AD8F3B39-141C-4DD4-B068-DE1A62A2490D}"/>
              </a:ext>
            </a:extLst>
          </p:cNvPr>
          <p:cNvGrpSpPr/>
          <p:nvPr/>
        </p:nvGrpSpPr>
        <p:grpSpPr>
          <a:xfrm rot="5396053">
            <a:off x="2006709" y="1569346"/>
            <a:ext cx="648451" cy="4294111"/>
            <a:chOff x="2651" y="1864"/>
            <a:chExt cx="521" cy="1870"/>
          </a:xfrm>
        </p:grpSpPr>
        <p:sp>
          <p:nvSpPr>
            <p:cNvPr id="27" name="Google Shape;809;p47">
              <a:extLst>
                <a:ext uri="{FF2B5EF4-FFF2-40B4-BE49-F238E27FC236}">
                  <a16:creationId xmlns:a16="http://schemas.microsoft.com/office/drawing/2014/main" id="{068432B0-5E65-40FE-BB93-1B196B78FA0F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10;p47">
              <a:extLst>
                <a:ext uri="{FF2B5EF4-FFF2-40B4-BE49-F238E27FC236}">
                  <a16:creationId xmlns:a16="http://schemas.microsoft.com/office/drawing/2014/main" id="{5E0F6A86-3F34-41FB-8F43-FE680D80937B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11;p47">
              <a:extLst>
                <a:ext uri="{FF2B5EF4-FFF2-40B4-BE49-F238E27FC236}">
                  <a16:creationId xmlns:a16="http://schemas.microsoft.com/office/drawing/2014/main" id="{CEB9EE9C-776C-48F5-BCDB-1DFDC0C49D25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12;p47">
              <a:extLst>
                <a:ext uri="{FF2B5EF4-FFF2-40B4-BE49-F238E27FC236}">
                  <a16:creationId xmlns:a16="http://schemas.microsoft.com/office/drawing/2014/main" id="{AF6C9154-FB16-4CAE-98ED-497B6A9C14AF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3;p47">
              <a:extLst>
                <a:ext uri="{FF2B5EF4-FFF2-40B4-BE49-F238E27FC236}">
                  <a16:creationId xmlns:a16="http://schemas.microsoft.com/office/drawing/2014/main" id="{0CACF1B3-25F1-4BCD-9284-8181A08948EB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/>
              <p:nvPr/>
            </p:nvSpPr>
            <p:spPr>
              <a:xfrm>
                <a:off x="5176115" y="784873"/>
                <a:ext cx="2071482" cy="3907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𝑝𝑟𝑜𝑝</m:t>
                        </m:r>
                      </m:sub>
                    </m:sSub>
                  </m:oMath>
                </a14:m>
                <a:r>
                  <a:rPr lang="pt-BR" sz="1800" dirty="0"/>
                  <a:t> senoidal:</a:t>
                </a:r>
              </a:p>
            </p:txBody>
          </p:sp>
        </mc:Choice>
        <mc:Fallback xmlns="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784873"/>
                <a:ext cx="2071482" cy="390708"/>
              </a:xfrm>
              <a:prstGeom prst="rect">
                <a:avLst/>
              </a:prstGeom>
              <a:blipFill>
                <a:blip r:embed="rId4"/>
                <a:stretch>
                  <a:fillRect t="-9375" b="-18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Google Shape;127;p3">
                <a:extLst>
                  <a:ext uri="{FF2B5EF4-FFF2-40B4-BE49-F238E27FC236}">
                    <a16:creationId xmlns:a16="http://schemas.microsoft.com/office/drawing/2014/main" id="{8B2D2273-8D8F-4415-BE91-9CDAD16C8273}"/>
                  </a:ext>
                </a:extLst>
              </p:cNvPr>
              <p:cNvSpPr txBox="1"/>
              <p:nvPr/>
            </p:nvSpPr>
            <p:spPr>
              <a:xfrm>
                <a:off x="5176115" y="3810116"/>
                <a:ext cx="2071482" cy="394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sSub>
                          <m:sSubPr>
                            <m:ctrlPr>
                              <a:rPr lang="pt-BR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sz="1800" b="0" i="1" smtClean="0">
                                <a:latin typeface="Cambria Math" panose="02040503050406030204" pitchFamily="18" charset="0"/>
                              </a:rPr>
                              <m:t>𝑐𝑡𝑒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800" dirty="0"/>
                  <a:t> senoidal:</a:t>
                </a:r>
              </a:p>
            </p:txBody>
          </p:sp>
        </mc:Choice>
        <mc:Fallback xmlns="">
          <p:sp>
            <p:nvSpPr>
              <p:cNvPr id="33" name="Google Shape;127;p3">
                <a:extLst>
                  <a:ext uri="{FF2B5EF4-FFF2-40B4-BE49-F238E27FC236}">
                    <a16:creationId xmlns:a16="http://schemas.microsoft.com/office/drawing/2014/main" id="{8B2D2273-8D8F-4415-BE91-9CDAD16C8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3810116"/>
                <a:ext cx="2071482" cy="394491"/>
              </a:xfrm>
              <a:prstGeom prst="rect">
                <a:avLst/>
              </a:prstGeom>
              <a:blipFill>
                <a:blip r:embed="rId5"/>
                <a:stretch>
                  <a:fillRect t="-7692" b="-1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BBF11890-A962-49D1-B7F6-8BD57A39DB37}"/>
              </a:ext>
            </a:extLst>
          </p:cNvPr>
          <p:cNvGrpSpPr/>
          <p:nvPr/>
        </p:nvGrpSpPr>
        <p:grpSpPr>
          <a:xfrm>
            <a:off x="188655" y="4832524"/>
            <a:ext cx="4503653" cy="1754286"/>
            <a:chOff x="188655" y="4832524"/>
            <a:chExt cx="4503653" cy="1754286"/>
          </a:xfrm>
        </p:grpSpPr>
        <p:sp>
          <p:nvSpPr>
            <p:cNvPr id="24" name="Google Shape;127;p3">
              <a:extLst>
                <a:ext uri="{FF2B5EF4-FFF2-40B4-BE49-F238E27FC236}">
                  <a16:creationId xmlns:a16="http://schemas.microsoft.com/office/drawing/2014/main" id="{A439F4D5-F349-4F8A-807A-666CB5A8D56C}"/>
                </a:ext>
              </a:extLst>
            </p:cNvPr>
            <p:cNvSpPr txBox="1"/>
            <p:nvPr/>
          </p:nvSpPr>
          <p:spPr>
            <a:xfrm>
              <a:off x="188655" y="4832524"/>
              <a:ext cx="4503653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1800" dirty="0"/>
                <a:t>.</a:t>
              </a:r>
            </a:p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1800" dirty="0"/>
                <a:t>.</a:t>
              </a:r>
            </a:p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endParaRPr lang="pt-BR" sz="18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F3EF19-D724-4867-9D29-96A43AA0E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5624" y="4980282"/>
              <a:ext cx="2649240" cy="4514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7F3F33-F543-4D53-BE45-B5BA0697B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118" y="5468877"/>
              <a:ext cx="2598130" cy="56221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8A77685-092F-48FB-B433-8B5E81023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8385" y="1174100"/>
            <a:ext cx="3404392" cy="2700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9C7129-6E6E-4686-8281-D9E4F1162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4737" y="4153420"/>
            <a:ext cx="3338040" cy="26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779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Resposta à entrada senoidal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268701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Respostas 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Condições Iniciais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ao impulso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rampa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em degrau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Resposta à entrada senoidal</a:t>
            </a:r>
            <a:endParaRPr sz="1600" dirty="0">
              <a:latin typeface="+mn-lt"/>
            </a:endParaRPr>
          </a:p>
        </p:txBody>
      </p: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6C59202C-9A3E-4B80-9DBD-3D2C494FB42C}"/>
              </a:ext>
            </a:extLst>
          </p:cNvPr>
          <p:cNvSpPr/>
          <p:nvPr/>
        </p:nvSpPr>
        <p:spPr>
          <a:xfrm>
            <a:off x="188655" y="4869377"/>
            <a:ext cx="4503653" cy="121708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/>
              <p:nvPr/>
            </p:nvSpPr>
            <p:spPr>
              <a:xfrm>
                <a:off x="5176115" y="1152869"/>
                <a:ext cx="2071482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 algn="just">
                  <a:buClr>
                    <a:schemeClr val="dk1"/>
                  </a:buClr>
                  <a:buSzPts val="2000"/>
                </a:pP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sz="1800" dirty="0"/>
                  <a:t> senoidal:</a:t>
                </a:r>
              </a:p>
            </p:txBody>
          </p:sp>
        </mc:Choice>
        <mc:Fallback xmlns="">
          <p:sp>
            <p:nvSpPr>
              <p:cNvPr id="32" name="Google Shape;127;p3">
                <a:extLst>
                  <a:ext uri="{FF2B5EF4-FFF2-40B4-BE49-F238E27FC236}">
                    <a16:creationId xmlns:a16="http://schemas.microsoft.com/office/drawing/2014/main" id="{6E2A42E2-96F7-4656-BC37-7774C4DE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115" y="1152869"/>
                <a:ext cx="2071482" cy="369291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BBF11890-A962-49D1-B7F6-8BD57A39DB37}"/>
              </a:ext>
            </a:extLst>
          </p:cNvPr>
          <p:cNvGrpSpPr/>
          <p:nvPr/>
        </p:nvGrpSpPr>
        <p:grpSpPr>
          <a:xfrm>
            <a:off x="188655" y="4832524"/>
            <a:ext cx="4503653" cy="1754286"/>
            <a:chOff x="188655" y="4832524"/>
            <a:chExt cx="4503653" cy="1754286"/>
          </a:xfrm>
        </p:grpSpPr>
        <p:sp>
          <p:nvSpPr>
            <p:cNvPr id="24" name="Google Shape;127;p3">
              <a:extLst>
                <a:ext uri="{FF2B5EF4-FFF2-40B4-BE49-F238E27FC236}">
                  <a16:creationId xmlns:a16="http://schemas.microsoft.com/office/drawing/2014/main" id="{A439F4D5-F349-4F8A-807A-666CB5A8D56C}"/>
                </a:ext>
              </a:extLst>
            </p:cNvPr>
            <p:cNvSpPr txBox="1"/>
            <p:nvPr/>
          </p:nvSpPr>
          <p:spPr>
            <a:xfrm>
              <a:off x="188655" y="4832524"/>
              <a:ext cx="4503653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1800" dirty="0"/>
                <a:t>.</a:t>
              </a:r>
            </a:p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1800" dirty="0"/>
                <a:t>.</a:t>
              </a:r>
            </a:p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endParaRPr lang="pt-BR" sz="18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F3EF19-D724-4867-9D29-96A43AA0E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624" y="4980282"/>
              <a:ext cx="2649240" cy="4514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7F3F33-F543-4D53-BE45-B5BA0697B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118" y="5468877"/>
              <a:ext cx="2598130" cy="562218"/>
            </a:xfrm>
            <a:prstGeom prst="rect">
              <a:avLst/>
            </a:prstGeom>
          </p:spPr>
        </p:pic>
      </p:grpSp>
      <p:grpSp>
        <p:nvGrpSpPr>
          <p:cNvPr id="25" name="Google Shape;808;p47">
            <a:extLst>
              <a:ext uri="{FF2B5EF4-FFF2-40B4-BE49-F238E27FC236}">
                <a16:creationId xmlns:a16="http://schemas.microsoft.com/office/drawing/2014/main" id="{A830AE8D-970B-4D0F-A497-EC14D28E6A2F}"/>
              </a:ext>
            </a:extLst>
          </p:cNvPr>
          <p:cNvGrpSpPr/>
          <p:nvPr/>
        </p:nvGrpSpPr>
        <p:grpSpPr>
          <a:xfrm rot="5396053">
            <a:off x="2006709" y="1569346"/>
            <a:ext cx="648451" cy="4294111"/>
            <a:chOff x="2651" y="1864"/>
            <a:chExt cx="521" cy="1870"/>
          </a:xfrm>
        </p:grpSpPr>
        <p:sp>
          <p:nvSpPr>
            <p:cNvPr id="34" name="Google Shape;809;p47">
              <a:extLst>
                <a:ext uri="{FF2B5EF4-FFF2-40B4-BE49-F238E27FC236}">
                  <a16:creationId xmlns:a16="http://schemas.microsoft.com/office/drawing/2014/main" id="{01053213-93F0-4FF7-BAF7-29C79FAAFCD7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0;p47">
              <a:extLst>
                <a:ext uri="{FF2B5EF4-FFF2-40B4-BE49-F238E27FC236}">
                  <a16:creationId xmlns:a16="http://schemas.microsoft.com/office/drawing/2014/main" id="{4DA08341-D6D8-4787-87A3-B3471F27D975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1;p47">
              <a:extLst>
                <a:ext uri="{FF2B5EF4-FFF2-40B4-BE49-F238E27FC236}">
                  <a16:creationId xmlns:a16="http://schemas.microsoft.com/office/drawing/2014/main" id="{9328F2B7-82CF-4A86-9B3C-DBEEEC10DCFE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2;p47">
              <a:extLst>
                <a:ext uri="{FF2B5EF4-FFF2-40B4-BE49-F238E27FC236}">
                  <a16:creationId xmlns:a16="http://schemas.microsoft.com/office/drawing/2014/main" id="{A2177D6B-28AC-4C3D-B40E-70DAEAFC0E26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3;p47">
              <a:extLst>
                <a:ext uri="{FF2B5EF4-FFF2-40B4-BE49-F238E27FC236}">
                  <a16:creationId xmlns:a16="http://schemas.microsoft.com/office/drawing/2014/main" id="{C41895C7-4468-4AEA-B04B-3468F60CA3F6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0115D3B-BDE4-4921-BC45-2416E0E25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2704" y="1661685"/>
            <a:ext cx="5345021" cy="41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547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Matriz de Transição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1826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Condições iniciais diferentes de zero</a:t>
            </a:r>
            <a:endParaRPr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/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Matriz de Transição</a:t>
                </a:r>
                <a:endParaRPr lang="pt-BR" sz="1600" dirty="0">
                  <a:latin typeface="+mn-lt"/>
                </a:endParaRP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diferentes de zero </a:t>
                </a: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 diferentes de zero</a:t>
                </a:r>
                <a:endParaRPr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blipFill>
                <a:blip r:embed="rId4"/>
                <a:stretch>
                  <a:fillRect l="-3817" t="-5396" b="-75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99C58506-0045-4277-B2E6-D8C2C6998A57}"/>
              </a:ext>
            </a:extLst>
          </p:cNvPr>
          <p:cNvGrpSpPr/>
          <p:nvPr/>
        </p:nvGrpSpPr>
        <p:grpSpPr>
          <a:xfrm rot="5396053">
            <a:off x="2011857" y="-376327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E51B9403-FF18-4C77-A102-F4F4ABDD928A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7212C86-3AD0-47BC-9BE0-E0DDC630B383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2327FEF7-8B94-4EDF-A52A-49BF172B519D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9C6BA4DB-D603-4EBB-938A-21CF24595113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5412BD09-9D32-487C-8F2D-952DF03EE508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799;p47">
            <a:extLst>
              <a:ext uri="{FF2B5EF4-FFF2-40B4-BE49-F238E27FC236}">
                <a16:creationId xmlns:a16="http://schemas.microsoft.com/office/drawing/2014/main" id="{6D8BE234-D393-4620-8FDA-998D686F881F}"/>
              </a:ext>
            </a:extLst>
          </p:cNvPr>
          <p:cNvSpPr/>
          <p:nvPr/>
        </p:nvSpPr>
        <p:spPr>
          <a:xfrm>
            <a:off x="188656" y="3602449"/>
            <a:ext cx="4503653" cy="121708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127;p3">
                <a:extLst>
                  <a:ext uri="{FF2B5EF4-FFF2-40B4-BE49-F238E27FC236}">
                    <a16:creationId xmlns:a16="http://schemas.microsoft.com/office/drawing/2014/main" id="{97BA5005-73F1-460B-9A19-C1F34EDB568B}"/>
                  </a:ext>
                </a:extLst>
              </p:cNvPr>
              <p:cNvSpPr txBox="1"/>
              <p:nvPr/>
            </p:nvSpPr>
            <p:spPr>
              <a:xfrm>
                <a:off x="188656" y="3565596"/>
                <a:ext cx="4503653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 algn="just">
                  <a:lnSpc>
                    <a:spcPct val="200000"/>
                  </a:lnSpc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pt-BR" sz="1800" dirty="0"/>
                  <a:t>Matriz de Transição: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pt-BR" sz="1800" dirty="0"/>
              </a:p>
              <a:p>
                <a:pPr marL="285750" lvl="0" indent="-285750" algn="just">
                  <a:lnSpc>
                    <a:spcPct val="200000"/>
                  </a:lnSpc>
                  <a:buClr>
                    <a:schemeClr val="dk1"/>
                  </a:buClr>
                  <a:buSzPts val="2000"/>
                  <a:buFont typeface="Arial"/>
                  <a:buChar char="•"/>
                </a:pPr>
                <a:r>
                  <a:rPr lang="pt-BR" sz="1800" dirty="0"/>
                  <a:t>Matriz de Termos </a:t>
                </a:r>
                <a:r>
                  <a:rPr lang="pt-BR" sz="1800" dirty="0" err="1"/>
                  <a:t>Forçantes</a:t>
                </a:r>
                <a:r>
                  <a:rPr lang="pt-BR" sz="1800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pt-BR" sz="1800" dirty="0"/>
              </a:p>
            </p:txBody>
          </p:sp>
        </mc:Choice>
        <mc:Fallback xmlns="">
          <p:sp>
            <p:nvSpPr>
              <p:cNvPr id="22" name="Google Shape;127;p3">
                <a:extLst>
                  <a:ext uri="{FF2B5EF4-FFF2-40B4-BE49-F238E27FC236}">
                    <a16:creationId xmlns:a16="http://schemas.microsoft.com/office/drawing/2014/main" id="{97BA5005-73F1-460B-9A19-C1F34EDB5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56" y="3565596"/>
                <a:ext cx="4503653" cy="1200288"/>
              </a:xfrm>
              <a:prstGeom prst="rect">
                <a:avLst/>
              </a:prstGeom>
              <a:blipFill>
                <a:blip r:embed="rId5"/>
                <a:stretch>
                  <a:fillRect l="-1218" b="-5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AB856AB-8A1A-4C40-85D0-52443FC0A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921" y="1940834"/>
            <a:ext cx="3219450" cy="112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62EBEB-D563-44C6-B9F6-41E0CE2CC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277" y="4321699"/>
            <a:ext cx="3152775" cy="1590675"/>
          </a:xfrm>
          <a:prstGeom prst="rect">
            <a:avLst/>
          </a:prstGeom>
        </p:spPr>
      </p:pic>
      <p:sp>
        <p:nvSpPr>
          <p:cNvPr id="26" name="Google Shape;122;p3">
            <a:extLst>
              <a:ext uri="{FF2B5EF4-FFF2-40B4-BE49-F238E27FC236}">
                <a16:creationId xmlns:a16="http://schemas.microsoft.com/office/drawing/2014/main" id="{3797656F-E57C-4FC3-9206-2F306B2B4C71}"/>
              </a:ext>
            </a:extLst>
          </p:cNvPr>
          <p:cNvSpPr txBox="1"/>
          <p:nvPr/>
        </p:nvSpPr>
        <p:spPr>
          <a:xfrm>
            <a:off x="5222993" y="1354174"/>
            <a:ext cx="593930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Definição das Matrizes</a:t>
            </a:r>
          </a:p>
        </p:txBody>
      </p:sp>
      <p:sp>
        <p:nvSpPr>
          <p:cNvPr id="27" name="Google Shape;799;p47">
            <a:extLst>
              <a:ext uri="{FF2B5EF4-FFF2-40B4-BE49-F238E27FC236}">
                <a16:creationId xmlns:a16="http://schemas.microsoft.com/office/drawing/2014/main" id="{9ACBE0D8-E8BE-4AFA-AF0B-E5512A0D2D78}"/>
              </a:ext>
            </a:extLst>
          </p:cNvPr>
          <p:cNvSpPr/>
          <p:nvPr/>
        </p:nvSpPr>
        <p:spPr>
          <a:xfrm>
            <a:off x="6659635" y="1905538"/>
            <a:ext cx="3170752" cy="120782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799;p47">
            <a:extLst>
              <a:ext uri="{FF2B5EF4-FFF2-40B4-BE49-F238E27FC236}">
                <a16:creationId xmlns:a16="http://schemas.microsoft.com/office/drawing/2014/main" id="{9E1CCE9E-5DFE-402F-A6BF-C3B0C43E04B9}"/>
              </a:ext>
            </a:extLst>
          </p:cNvPr>
          <p:cNvSpPr/>
          <p:nvPr/>
        </p:nvSpPr>
        <p:spPr>
          <a:xfrm>
            <a:off x="6657653" y="4149992"/>
            <a:ext cx="3170752" cy="176238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122;p3">
            <a:extLst>
              <a:ext uri="{FF2B5EF4-FFF2-40B4-BE49-F238E27FC236}">
                <a16:creationId xmlns:a16="http://schemas.microsoft.com/office/drawing/2014/main" id="{8E0188B2-3D5E-4074-9013-B19840090EB0}"/>
              </a:ext>
            </a:extLst>
          </p:cNvPr>
          <p:cNvSpPr txBox="1"/>
          <p:nvPr/>
        </p:nvSpPr>
        <p:spPr>
          <a:xfrm>
            <a:off x="5221011" y="3563332"/>
            <a:ext cx="593930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Aproximação com expressões em série</a:t>
            </a:r>
          </a:p>
        </p:txBody>
      </p:sp>
    </p:spTree>
    <p:extLst>
      <p:ext uri="{BB962C8B-B14F-4D97-AF65-F5344CB8AC3E}">
        <p14:creationId xmlns:p14="http://schemas.microsoft.com/office/powerpoint/2010/main" val="34486887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Matriz de Transição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1826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Condições iniciais diferentes de zero</a:t>
            </a:r>
            <a:endParaRPr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/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Matriz de Transição</a:t>
                </a:r>
                <a:endParaRPr lang="pt-BR" sz="1600" dirty="0">
                  <a:latin typeface="+mn-lt"/>
                </a:endParaRP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diferentes de zero </a:t>
                </a: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 diferentes de zero</a:t>
                </a:r>
                <a:endParaRPr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blipFill>
                <a:blip r:embed="rId4"/>
                <a:stretch>
                  <a:fillRect l="-3817" t="-5396" b="-75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99C58506-0045-4277-B2E6-D8C2C6998A57}"/>
              </a:ext>
            </a:extLst>
          </p:cNvPr>
          <p:cNvGrpSpPr/>
          <p:nvPr/>
        </p:nvGrpSpPr>
        <p:grpSpPr>
          <a:xfrm rot="5396053">
            <a:off x="2011857" y="-376327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E51B9403-FF18-4C77-A102-F4F4ABDD928A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7212C86-3AD0-47BC-9BE0-E0DDC630B383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2327FEF7-8B94-4EDF-A52A-49BF172B519D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9C6BA4DB-D603-4EBB-938A-21CF24595113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5412BD09-9D32-487C-8F2D-952DF03EE508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B5598231-3C12-4F40-9C8A-CA1C2D8764CA}"/>
              </a:ext>
            </a:extLst>
          </p:cNvPr>
          <p:cNvSpPr/>
          <p:nvPr/>
        </p:nvSpPr>
        <p:spPr>
          <a:xfrm>
            <a:off x="188655" y="3543502"/>
            <a:ext cx="4503653" cy="121708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Google Shape;127;p3">
                <a:extLst>
                  <a:ext uri="{FF2B5EF4-FFF2-40B4-BE49-F238E27FC236}">
                    <a16:creationId xmlns:a16="http://schemas.microsoft.com/office/drawing/2014/main" id="{B4725AB8-BD2E-4668-8F64-07CA56C8D901}"/>
                  </a:ext>
                </a:extLst>
              </p:cNvPr>
              <p:cNvSpPr txBox="1"/>
              <p:nvPr/>
            </p:nvSpPr>
            <p:spPr>
              <a:xfrm>
                <a:off x="188655" y="3506649"/>
                <a:ext cx="4503653" cy="1200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 algn="just">
                  <a:lnSpc>
                    <a:spcPct val="200000"/>
                  </a:lnSpc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800" b="0" i="1" smtClean="0">
                        <a:latin typeface="Cambria Math" panose="02040503050406030204" pitchFamily="18" charset="0"/>
                      </a:rPr>
                      <m:t>150</m:t>
                    </m:r>
                  </m:oMath>
                </a14:m>
                <a:endParaRPr lang="pt-BR" sz="1800" dirty="0"/>
              </a:p>
              <a:p>
                <a:pPr marL="285750" lvl="0" indent="-285750" algn="just">
                  <a:lnSpc>
                    <a:spcPct val="200000"/>
                  </a:lnSpc>
                  <a:buClr>
                    <a:schemeClr val="dk1"/>
                  </a:buClr>
                  <a:buSzPts val="2000"/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pt-B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pt-B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pt-B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pt-B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05</m:t>
                    </m:r>
                    <m:r>
                      <m:rPr>
                        <m:sty m:val="p"/>
                      </m:rPr>
                      <a:rPr lang="pt-B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pt-BR" sz="1800" dirty="0"/>
              </a:p>
            </p:txBody>
          </p:sp>
        </mc:Choice>
        <mc:Fallback xmlns="">
          <p:sp>
            <p:nvSpPr>
              <p:cNvPr id="25" name="Google Shape;127;p3">
                <a:extLst>
                  <a:ext uri="{FF2B5EF4-FFF2-40B4-BE49-F238E27FC236}">
                    <a16:creationId xmlns:a16="http://schemas.microsoft.com/office/drawing/2014/main" id="{B4725AB8-BD2E-4668-8F64-07CA56C8D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55" y="3506649"/>
                <a:ext cx="4503653" cy="1200288"/>
              </a:xfrm>
              <a:prstGeom prst="rect">
                <a:avLst/>
              </a:prstGeom>
              <a:blipFill>
                <a:blip r:embed="rId5"/>
                <a:stretch>
                  <a:fillRect l="-1218" b="-10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6AA5166-82EF-44B5-AD1D-754F0791C1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9388"/>
          <a:stretch/>
        </p:blipFill>
        <p:spPr>
          <a:xfrm>
            <a:off x="5391849" y="1220359"/>
            <a:ext cx="5813814" cy="23437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48386D-1B68-4413-BE8D-CCDBBF0326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040"/>
          <a:stretch/>
        </p:blipFill>
        <p:spPr>
          <a:xfrm>
            <a:off x="5391849" y="4089115"/>
            <a:ext cx="5813814" cy="2267235"/>
          </a:xfrm>
          <a:prstGeom prst="rect">
            <a:avLst/>
          </a:prstGeom>
        </p:spPr>
      </p:pic>
      <p:sp>
        <p:nvSpPr>
          <p:cNvPr id="33" name="Google Shape;799;p47">
            <a:extLst>
              <a:ext uri="{FF2B5EF4-FFF2-40B4-BE49-F238E27FC236}">
                <a16:creationId xmlns:a16="http://schemas.microsoft.com/office/drawing/2014/main" id="{BB4CF57D-AB57-4BE8-A381-5219ACC036F1}"/>
              </a:ext>
            </a:extLst>
          </p:cNvPr>
          <p:cNvSpPr/>
          <p:nvPr/>
        </p:nvSpPr>
        <p:spPr>
          <a:xfrm>
            <a:off x="5391849" y="1220360"/>
            <a:ext cx="5813814" cy="251157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799;p47">
            <a:extLst>
              <a:ext uri="{FF2B5EF4-FFF2-40B4-BE49-F238E27FC236}">
                <a16:creationId xmlns:a16="http://schemas.microsoft.com/office/drawing/2014/main" id="{CCEF3233-B8B1-4494-B0E8-27207B8135BA}"/>
              </a:ext>
            </a:extLst>
          </p:cNvPr>
          <p:cNvSpPr/>
          <p:nvPr/>
        </p:nvSpPr>
        <p:spPr>
          <a:xfrm>
            <a:off x="5391849" y="3844780"/>
            <a:ext cx="5813814" cy="251157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55538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3"/>
              <p:cNvSpPr txBox="1"/>
              <p:nvPr/>
            </p:nvSpPr>
            <p:spPr>
              <a:xfrm>
                <a:off x="152399" y="128445"/>
                <a:ext cx="6664037" cy="495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diferentes de zero</a:t>
                </a:r>
                <a:endParaRPr sz="2400" b="1" dirty="0">
                  <a:solidFill>
                    <a:srgbClr val="00133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2" name="Google Shape;122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6664037" cy="495416"/>
              </a:xfrm>
              <a:prstGeom prst="rect">
                <a:avLst/>
              </a:prstGeom>
              <a:blipFill>
                <a:blip r:embed="rId4"/>
                <a:stretch>
                  <a:fillRect t="-9877" b="-209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59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1826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Condições iniciais diferentes de zero</a:t>
            </a:r>
            <a:endParaRPr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/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Matriz de Transição</a:t>
                </a:r>
                <a:endParaRPr lang="pt-BR" sz="1600" dirty="0">
                  <a:latin typeface="+mn-lt"/>
                </a:endParaRP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diferentes de zero </a:t>
                </a: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 diferentes de zero</a:t>
                </a:r>
                <a:endParaRPr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blipFill>
                <a:blip r:embed="rId5"/>
                <a:stretch>
                  <a:fillRect l="-3817" t="-5396" b="-75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99C58506-0045-4277-B2E6-D8C2C6998A57}"/>
              </a:ext>
            </a:extLst>
          </p:cNvPr>
          <p:cNvGrpSpPr/>
          <p:nvPr/>
        </p:nvGrpSpPr>
        <p:grpSpPr>
          <a:xfrm rot="5396053">
            <a:off x="2011856" y="122222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E51B9403-FF18-4C77-A102-F4F4ABDD928A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7212C86-3AD0-47BC-9BE0-E0DDC630B383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2327FEF7-8B94-4EDF-A52A-49BF172B519D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9C6BA4DB-D603-4EBB-938A-21CF24595113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5412BD09-9D32-487C-8F2D-952DF03EE508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B5598231-3C12-4F40-9C8A-CA1C2D8764CA}"/>
              </a:ext>
            </a:extLst>
          </p:cNvPr>
          <p:cNvSpPr/>
          <p:nvPr/>
        </p:nvSpPr>
        <p:spPr>
          <a:xfrm>
            <a:off x="188655" y="3543502"/>
            <a:ext cx="4503653" cy="121708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Google Shape;127;p3">
            <a:extLst>
              <a:ext uri="{FF2B5EF4-FFF2-40B4-BE49-F238E27FC236}">
                <a16:creationId xmlns:a16="http://schemas.microsoft.com/office/drawing/2014/main" id="{B4725AB8-BD2E-4668-8F64-07CA56C8D901}"/>
              </a:ext>
            </a:extLst>
          </p:cNvPr>
          <p:cNvSpPr txBox="1"/>
          <p:nvPr/>
        </p:nvSpPr>
        <p:spPr>
          <a:xfrm>
            <a:off x="188655" y="3828897"/>
            <a:ext cx="45036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lnSpc>
                <a:spcPct val="20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12E7A-D66F-4D74-8F4C-5E31DE092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83" y="3557337"/>
            <a:ext cx="2031910" cy="1189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E3130D-1E79-4D86-9E7E-96C120BE5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487" y="1488588"/>
            <a:ext cx="5409011" cy="4282577"/>
          </a:xfrm>
          <a:prstGeom prst="rect">
            <a:avLst/>
          </a:prstGeom>
        </p:spPr>
      </p:pic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0BDEA4E9-7061-4516-A122-73901467FC0A}"/>
              </a:ext>
            </a:extLst>
          </p:cNvPr>
          <p:cNvSpPr txBox="1"/>
          <p:nvPr/>
        </p:nvSpPr>
        <p:spPr>
          <a:xfrm>
            <a:off x="5176114" y="1152869"/>
            <a:ext cx="269389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Respostas transversais:</a:t>
            </a:r>
          </a:p>
        </p:txBody>
      </p:sp>
    </p:spTree>
    <p:extLst>
      <p:ext uri="{BB962C8B-B14F-4D97-AF65-F5344CB8AC3E}">
        <p14:creationId xmlns:p14="http://schemas.microsoft.com/office/powerpoint/2010/main" val="2564546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sym typeface="Twentieth Century"/>
              </a:rPr>
              <a:t>Objetivos e Justificativa</a:t>
            </a: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 </a:t>
            </a:r>
            <a:endParaRPr sz="1200" dirty="0">
              <a:latin typeface="+mn-lt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245532" y="1190690"/>
            <a:ext cx="1165013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Dado o cenário apresentado, o presente trabalho tem por intenção: </a:t>
            </a:r>
            <a:r>
              <a:rPr lang="pt-BR" sz="1800" b="1" dirty="0"/>
              <a:t>desenvolver a modelagem dinâmica de um peixe robótico com capacidade de autopropulsão, dada uma entrada conhecida de um atuador. </a:t>
            </a:r>
            <a:r>
              <a:rPr lang="pt-BR" sz="1800" dirty="0"/>
              <a:t>Como objetivos secundários, espera-se verificar a estabilidade do sistema e analisar as respostas individuais de cada saída frente à diferentes entradas, por meio de funções de transferência e simulação computacional, além de colaborar para o avanço dos estudos já existentes. </a:t>
            </a:r>
            <a:endParaRPr sz="2400" dirty="0"/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sp>
        <p:nvSpPr>
          <p:cNvPr id="21" name="Google Shape;799;p47"/>
          <p:cNvSpPr/>
          <p:nvPr/>
        </p:nvSpPr>
        <p:spPr>
          <a:xfrm>
            <a:off x="152399" y="1140179"/>
            <a:ext cx="11836401" cy="152779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22;p3"/>
          <p:cNvSpPr txBox="1"/>
          <p:nvPr/>
        </p:nvSpPr>
        <p:spPr>
          <a:xfrm>
            <a:off x="4476420" y="739773"/>
            <a:ext cx="318835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Objetivos</a:t>
            </a:r>
            <a:endParaRPr sz="2000" b="1" dirty="0"/>
          </a:p>
        </p:txBody>
      </p:sp>
      <p:sp>
        <p:nvSpPr>
          <p:cNvPr id="11" name="Google Shape;122;p3"/>
          <p:cNvSpPr txBox="1"/>
          <p:nvPr/>
        </p:nvSpPr>
        <p:spPr>
          <a:xfrm>
            <a:off x="4476420" y="3558978"/>
            <a:ext cx="318835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Justificativa</a:t>
            </a:r>
            <a:endParaRPr sz="2000" b="1" dirty="0"/>
          </a:p>
        </p:txBody>
      </p:sp>
      <p:sp>
        <p:nvSpPr>
          <p:cNvPr id="12" name="Google Shape;127;p3"/>
          <p:cNvSpPr txBox="1"/>
          <p:nvPr/>
        </p:nvSpPr>
        <p:spPr>
          <a:xfrm>
            <a:off x="239886" y="4131445"/>
            <a:ext cx="116501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O estudo da modelagem de um peixe robótico, além de se enquadrar como um projeto completo quanto ao estudo de modelagem, promove um avanço no estudo do desenvolvimento e otimização de tecnologia subaquática, sendo, pois, de grande interesse e importância para o Engenheiro Mecânico. </a:t>
            </a:r>
            <a:endParaRPr sz="2400" dirty="0"/>
          </a:p>
        </p:txBody>
      </p:sp>
      <p:sp>
        <p:nvSpPr>
          <p:cNvPr id="14" name="Google Shape;799;p47"/>
          <p:cNvSpPr/>
          <p:nvPr/>
        </p:nvSpPr>
        <p:spPr>
          <a:xfrm>
            <a:off x="146753" y="4080934"/>
            <a:ext cx="11836401" cy="973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65483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3"/>
              <p:cNvSpPr txBox="1"/>
              <p:nvPr/>
            </p:nvSpPr>
            <p:spPr>
              <a:xfrm>
                <a:off x="152399" y="128445"/>
                <a:ext cx="6664037" cy="495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diferentes de zero</a:t>
                </a:r>
                <a:endParaRPr sz="2400" b="1" dirty="0">
                  <a:solidFill>
                    <a:srgbClr val="00133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2" name="Google Shape;122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6664037" cy="495416"/>
              </a:xfrm>
              <a:prstGeom prst="rect">
                <a:avLst/>
              </a:prstGeom>
              <a:blipFill>
                <a:blip r:embed="rId4"/>
                <a:stretch>
                  <a:fillRect t="-9877" b="-209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1826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Condições iniciais diferentes de zero</a:t>
            </a:r>
            <a:endParaRPr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/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Matriz de Transição</a:t>
                </a:r>
                <a:endParaRPr lang="pt-BR" sz="1600" dirty="0">
                  <a:latin typeface="+mn-lt"/>
                </a:endParaRP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diferentes de zero </a:t>
                </a: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 diferentes de zero</a:t>
                </a:r>
                <a:endParaRPr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blipFill>
                <a:blip r:embed="rId5"/>
                <a:stretch>
                  <a:fillRect l="-3817" t="-5396" b="-75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99C58506-0045-4277-B2E6-D8C2C6998A57}"/>
              </a:ext>
            </a:extLst>
          </p:cNvPr>
          <p:cNvGrpSpPr/>
          <p:nvPr/>
        </p:nvGrpSpPr>
        <p:grpSpPr>
          <a:xfrm rot="5396053">
            <a:off x="2011856" y="122222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E51B9403-FF18-4C77-A102-F4F4ABDD928A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7212C86-3AD0-47BC-9BE0-E0DDC630B383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2327FEF7-8B94-4EDF-A52A-49BF172B519D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9C6BA4DB-D603-4EBB-938A-21CF24595113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5412BD09-9D32-487C-8F2D-952DF03EE508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B5598231-3C12-4F40-9C8A-CA1C2D8764CA}"/>
              </a:ext>
            </a:extLst>
          </p:cNvPr>
          <p:cNvSpPr/>
          <p:nvPr/>
        </p:nvSpPr>
        <p:spPr>
          <a:xfrm>
            <a:off x="188655" y="3543502"/>
            <a:ext cx="4503653" cy="121708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Google Shape;127;p3">
            <a:extLst>
              <a:ext uri="{FF2B5EF4-FFF2-40B4-BE49-F238E27FC236}">
                <a16:creationId xmlns:a16="http://schemas.microsoft.com/office/drawing/2014/main" id="{B4725AB8-BD2E-4668-8F64-07CA56C8D901}"/>
              </a:ext>
            </a:extLst>
          </p:cNvPr>
          <p:cNvSpPr txBox="1"/>
          <p:nvPr/>
        </p:nvSpPr>
        <p:spPr>
          <a:xfrm>
            <a:off x="188655" y="3828897"/>
            <a:ext cx="45036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lnSpc>
                <a:spcPct val="20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12E7A-D66F-4D74-8F4C-5E31DE092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83" y="3557337"/>
            <a:ext cx="2031910" cy="1189410"/>
          </a:xfrm>
          <a:prstGeom prst="rect">
            <a:avLst/>
          </a:prstGeom>
        </p:spPr>
      </p:pic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0BDEA4E9-7061-4516-A122-73901467FC0A}"/>
              </a:ext>
            </a:extLst>
          </p:cNvPr>
          <p:cNvSpPr txBox="1"/>
          <p:nvPr/>
        </p:nvSpPr>
        <p:spPr>
          <a:xfrm>
            <a:off x="5176113" y="1152869"/>
            <a:ext cx="457406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Visualização das respostas transversais: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57D08-F253-44E8-8444-5C6D0C215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3510" y="2269127"/>
            <a:ext cx="6882277" cy="264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913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3"/>
              <p:cNvSpPr txBox="1"/>
              <p:nvPr/>
            </p:nvSpPr>
            <p:spPr>
              <a:xfrm>
                <a:off x="152399" y="128445"/>
                <a:ext cx="6664037" cy="495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diferentes de zero</a:t>
                </a:r>
                <a:endParaRPr sz="2400" b="1" dirty="0">
                  <a:solidFill>
                    <a:srgbClr val="00133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2" name="Google Shape;122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6664037" cy="495416"/>
              </a:xfrm>
              <a:prstGeom prst="rect">
                <a:avLst/>
              </a:prstGeom>
              <a:blipFill>
                <a:blip r:embed="rId6"/>
                <a:stretch>
                  <a:fillRect t="-9877" b="-209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1826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Condições iniciais diferentes de zero</a:t>
            </a:r>
            <a:endParaRPr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/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Matriz de Transição</a:t>
                </a:r>
                <a:endParaRPr lang="pt-BR" sz="1600" dirty="0">
                  <a:latin typeface="+mn-lt"/>
                </a:endParaRP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diferentes de zero </a:t>
                </a: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 diferentes de zero</a:t>
                </a:r>
                <a:endParaRPr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blipFill>
                <a:blip r:embed="rId7"/>
                <a:stretch>
                  <a:fillRect l="-3817" t="-5396" b="-75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99C58506-0045-4277-B2E6-D8C2C6998A57}"/>
              </a:ext>
            </a:extLst>
          </p:cNvPr>
          <p:cNvGrpSpPr/>
          <p:nvPr/>
        </p:nvGrpSpPr>
        <p:grpSpPr>
          <a:xfrm rot="5396053">
            <a:off x="2011856" y="122222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E51B9403-FF18-4C77-A102-F4F4ABDD928A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7212C86-3AD0-47BC-9BE0-E0DDC630B383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2327FEF7-8B94-4EDF-A52A-49BF172B519D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9C6BA4DB-D603-4EBB-938A-21CF24595113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5412BD09-9D32-487C-8F2D-952DF03EE508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799;p47">
            <a:extLst>
              <a:ext uri="{FF2B5EF4-FFF2-40B4-BE49-F238E27FC236}">
                <a16:creationId xmlns:a16="http://schemas.microsoft.com/office/drawing/2014/main" id="{B5598231-3C12-4F40-9C8A-CA1C2D8764CA}"/>
              </a:ext>
            </a:extLst>
          </p:cNvPr>
          <p:cNvSpPr/>
          <p:nvPr/>
        </p:nvSpPr>
        <p:spPr>
          <a:xfrm>
            <a:off x="188655" y="3543502"/>
            <a:ext cx="4503653" cy="121708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Google Shape;127;p3">
            <a:extLst>
              <a:ext uri="{FF2B5EF4-FFF2-40B4-BE49-F238E27FC236}">
                <a16:creationId xmlns:a16="http://schemas.microsoft.com/office/drawing/2014/main" id="{B4725AB8-BD2E-4668-8F64-07CA56C8D901}"/>
              </a:ext>
            </a:extLst>
          </p:cNvPr>
          <p:cNvSpPr txBox="1"/>
          <p:nvPr/>
        </p:nvSpPr>
        <p:spPr>
          <a:xfrm>
            <a:off x="188655" y="3828897"/>
            <a:ext cx="45036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lnSpc>
                <a:spcPct val="20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12E7A-D66F-4D74-8F4C-5E31DE092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183" y="3557337"/>
            <a:ext cx="2031910" cy="1189410"/>
          </a:xfrm>
          <a:prstGeom prst="rect">
            <a:avLst/>
          </a:prstGeom>
        </p:spPr>
      </p:pic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0BDEA4E9-7061-4516-A122-73901467FC0A}"/>
              </a:ext>
            </a:extLst>
          </p:cNvPr>
          <p:cNvSpPr txBox="1"/>
          <p:nvPr/>
        </p:nvSpPr>
        <p:spPr>
          <a:xfrm>
            <a:off x="5176113" y="1152869"/>
            <a:ext cx="457406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Visualização das respostas transversais: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7AD439-B60A-48EE-8479-2278953D5AD4}"/>
              </a:ext>
            </a:extLst>
          </p:cNvPr>
          <p:cNvSpPr/>
          <p:nvPr/>
        </p:nvSpPr>
        <p:spPr>
          <a:xfrm>
            <a:off x="6334296" y="1942587"/>
            <a:ext cx="4273793" cy="327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1"/>
                </a:solidFill>
              </a:rPr>
              <a:t>Vídeo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mt_x">
            <a:hlinkClick r:id="" action="ppaction://media"/>
            <a:extLst>
              <a:ext uri="{FF2B5EF4-FFF2-40B4-BE49-F238E27FC236}">
                <a16:creationId xmlns:a16="http://schemas.microsoft.com/office/drawing/2014/main" id="{2CE860DF-A784-4472-BF93-22C24FD00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5615" y="1566492"/>
            <a:ext cx="5518185" cy="413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Google Shape;122;p3"/>
              <p:cNvSpPr txBox="1"/>
              <p:nvPr/>
            </p:nvSpPr>
            <p:spPr>
              <a:xfrm>
                <a:off x="152399" y="128445"/>
                <a:ext cx="6664037" cy="521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 diferentes de zero</a:t>
                </a:r>
                <a:endParaRPr sz="2400" b="1" dirty="0">
                  <a:solidFill>
                    <a:srgbClr val="00133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2" name="Google Shape;122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6664037" cy="521064"/>
              </a:xfrm>
              <a:prstGeom prst="rect">
                <a:avLst/>
              </a:prstGeom>
              <a:blipFill>
                <a:blip r:embed="rId4"/>
                <a:stretch>
                  <a:fillRect t="-4651" b="-186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1826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Condições iniciais diferentes de zero</a:t>
            </a:r>
            <a:endParaRPr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/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Matriz de Transição</a:t>
                </a:r>
                <a:endParaRPr lang="pt-BR" sz="1600" dirty="0">
                  <a:latin typeface="+mn-lt"/>
                </a:endParaRP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diferentes de zero </a:t>
                </a: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 diferentes de zero</a:t>
                </a:r>
                <a:endParaRPr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blipFill>
                <a:blip r:embed="rId5"/>
                <a:stretch>
                  <a:fillRect l="-3817" t="-5396" b="-75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99C58506-0045-4277-B2E6-D8C2C6998A57}"/>
              </a:ext>
            </a:extLst>
          </p:cNvPr>
          <p:cNvGrpSpPr/>
          <p:nvPr/>
        </p:nvGrpSpPr>
        <p:grpSpPr>
          <a:xfrm rot="5396053">
            <a:off x="2011855" y="708727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E51B9403-FF18-4C77-A102-F4F4ABDD928A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7212C86-3AD0-47BC-9BE0-E0DDC630B383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2327FEF7-8B94-4EDF-A52A-49BF172B519D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9C6BA4DB-D603-4EBB-938A-21CF24595113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5412BD09-9D32-487C-8F2D-952DF03EE508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0BDEA4E9-7061-4516-A122-73901467FC0A}"/>
              </a:ext>
            </a:extLst>
          </p:cNvPr>
          <p:cNvSpPr txBox="1"/>
          <p:nvPr/>
        </p:nvSpPr>
        <p:spPr>
          <a:xfrm>
            <a:off x="5176114" y="1152869"/>
            <a:ext cx="269389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Respostas angulares: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C4F12-8D63-4B27-8C1E-6102DA26F225}"/>
              </a:ext>
            </a:extLst>
          </p:cNvPr>
          <p:cNvGrpSpPr/>
          <p:nvPr/>
        </p:nvGrpSpPr>
        <p:grpSpPr>
          <a:xfrm>
            <a:off x="188655" y="3581650"/>
            <a:ext cx="4503653" cy="1572293"/>
            <a:chOff x="188655" y="3365896"/>
            <a:chExt cx="4503653" cy="1572293"/>
          </a:xfrm>
        </p:grpSpPr>
        <p:sp>
          <p:nvSpPr>
            <p:cNvPr id="23" name="Google Shape;799;p47">
              <a:extLst>
                <a:ext uri="{FF2B5EF4-FFF2-40B4-BE49-F238E27FC236}">
                  <a16:creationId xmlns:a16="http://schemas.microsoft.com/office/drawing/2014/main" id="{B5598231-3C12-4F40-9C8A-CA1C2D8764CA}"/>
                </a:ext>
              </a:extLst>
            </p:cNvPr>
            <p:cNvSpPr/>
            <p:nvPr/>
          </p:nvSpPr>
          <p:spPr>
            <a:xfrm>
              <a:off x="188655" y="3365896"/>
              <a:ext cx="4503653" cy="1572293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27;p3">
              <a:extLst>
                <a:ext uri="{FF2B5EF4-FFF2-40B4-BE49-F238E27FC236}">
                  <a16:creationId xmlns:a16="http://schemas.microsoft.com/office/drawing/2014/main" id="{B4725AB8-BD2E-4668-8F64-07CA56C8D901}"/>
                </a:ext>
              </a:extLst>
            </p:cNvPr>
            <p:cNvSpPr txBox="1"/>
            <p:nvPr/>
          </p:nvSpPr>
          <p:spPr>
            <a:xfrm>
              <a:off x="188655" y="3828897"/>
              <a:ext cx="450365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1800" dirty="0"/>
                <a:t>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260FA6-E989-40F5-9B46-03293AE88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115" y="3394804"/>
              <a:ext cx="1609725" cy="15144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7918477-BDA4-4A45-A1F6-CB0B7C746C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467" y="1682605"/>
            <a:ext cx="5404753" cy="44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860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1826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Condições iniciais diferentes de zero</a:t>
            </a:r>
            <a:endParaRPr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/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Matriz de Transição</a:t>
                </a:r>
                <a:endParaRPr lang="pt-BR" sz="1600" dirty="0">
                  <a:latin typeface="+mn-lt"/>
                </a:endParaRP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diferentes de zero </a:t>
                </a: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 diferentes de zero</a:t>
                </a:r>
                <a:endParaRPr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blipFill>
                <a:blip r:embed="rId4"/>
                <a:stretch>
                  <a:fillRect l="-3817" t="-5396" b="-75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99C58506-0045-4277-B2E6-D8C2C6998A57}"/>
              </a:ext>
            </a:extLst>
          </p:cNvPr>
          <p:cNvGrpSpPr/>
          <p:nvPr/>
        </p:nvGrpSpPr>
        <p:grpSpPr>
          <a:xfrm rot="5396053">
            <a:off x="2011855" y="708727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E51B9403-FF18-4C77-A102-F4F4ABDD928A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7212C86-3AD0-47BC-9BE0-E0DDC630B383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2327FEF7-8B94-4EDF-A52A-49BF172B519D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9C6BA4DB-D603-4EBB-938A-21CF24595113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5412BD09-9D32-487C-8F2D-952DF03EE508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0BDEA4E9-7061-4516-A122-73901467FC0A}"/>
              </a:ext>
            </a:extLst>
          </p:cNvPr>
          <p:cNvSpPr txBox="1"/>
          <p:nvPr/>
        </p:nvSpPr>
        <p:spPr>
          <a:xfrm>
            <a:off x="5176114" y="1152869"/>
            <a:ext cx="34344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Simulação com tempo elevado: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C4F12-8D63-4B27-8C1E-6102DA26F225}"/>
              </a:ext>
            </a:extLst>
          </p:cNvPr>
          <p:cNvGrpSpPr/>
          <p:nvPr/>
        </p:nvGrpSpPr>
        <p:grpSpPr>
          <a:xfrm>
            <a:off x="188655" y="3581650"/>
            <a:ext cx="4503653" cy="1572293"/>
            <a:chOff x="188655" y="3365896"/>
            <a:chExt cx="4503653" cy="1572293"/>
          </a:xfrm>
        </p:grpSpPr>
        <p:sp>
          <p:nvSpPr>
            <p:cNvPr id="23" name="Google Shape;799;p47">
              <a:extLst>
                <a:ext uri="{FF2B5EF4-FFF2-40B4-BE49-F238E27FC236}">
                  <a16:creationId xmlns:a16="http://schemas.microsoft.com/office/drawing/2014/main" id="{B5598231-3C12-4F40-9C8A-CA1C2D8764CA}"/>
                </a:ext>
              </a:extLst>
            </p:cNvPr>
            <p:cNvSpPr/>
            <p:nvPr/>
          </p:nvSpPr>
          <p:spPr>
            <a:xfrm>
              <a:off x="188655" y="3365896"/>
              <a:ext cx="4503653" cy="1572293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27;p3">
              <a:extLst>
                <a:ext uri="{FF2B5EF4-FFF2-40B4-BE49-F238E27FC236}">
                  <a16:creationId xmlns:a16="http://schemas.microsoft.com/office/drawing/2014/main" id="{B4725AB8-BD2E-4668-8F64-07CA56C8D901}"/>
                </a:ext>
              </a:extLst>
            </p:cNvPr>
            <p:cNvSpPr txBox="1"/>
            <p:nvPr/>
          </p:nvSpPr>
          <p:spPr>
            <a:xfrm>
              <a:off x="188655" y="3828897"/>
              <a:ext cx="450365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1800" dirty="0"/>
                <a:t>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260FA6-E989-40F5-9B46-03293AE88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115" y="3394804"/>
              <a:ext cx="1609725" cy="151447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1790B53-B86D-4DD6-979D-4EFB77FE0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435" y="1561825"/>
            <a:ext cx="6021848" cy="4555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122;p3">
                <a:extLst>
                  <a:ext uri="{FF2B5EF4-FFF2-40B4-BE49-F238E27FC236}">
                    <a16:creationId xmlns:a16="http://schemas.microsoft.com/office/drawing/2014/main" id="{33B06EA8-4773-401F-A258-C0230080563C}"/>
                  </a:ext>
                </a:extLst>
              </p:cNvPr>
              <p:cNvSpPr txBox="1"/>
              <p:nvPr/>
            </p:nvSpPr>
            <p:spPr>
              <a:xfrm>
                <a:off x="152399" y="128445"/>
                <a:ext cx="6664037" cy="521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 diferentes de zero</a:t>
                </a:r>
                <a:endParaRPr sz="2400" b="1" dirty="0">
                  <a:solidFill>
                    <a:srgbClr val="00133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2" name="Google Shape;122;p3">
                <a:extLst>
                  <a:ext uri="{FF2B5EF4-FFF2-40B4-BE49-F238E27FC236}">
                    <a16:creationId xmlns:a16="http://schemas.microsoft.com/office/drawing/2014/main" id="{33B06EA8-4773-401F-A258-C02300805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6664037" cy="521064"/>
              </a:xfrm>
              <a:prstGeom prst="rect">
                <a:avLst/>
              </a:prstGeom>
              <a:blipFill>
                <a:blip r:embed="rId7"/>
                <a:stretch>
                  <a:fillRect t="-4651" b="-186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15386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64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1826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Condições iniciais diferentes de zero</a:t>
            </a:r>
            <a:endParaRPr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/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Matriz de Transição</a:t>
                </a:r>
                <a:endParaRPr lang="pt-BR" sz="1600" dirty="0">
                  <a:latin typeface="+mn-lt"/>
                </a:endParaRP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diferentes de zero </a:t>
                </a: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 diferentes de zero</a:t>
                </a:r>
                <a:endParaRPr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blipFill>
                <a:blip r:embed="rId4"/>
                <a:stretch>
                  <a:fillRect l="-3817" t="-5396" b="-75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99C58506-0045-4277-B2E6-D8C2C6998A57}"/>
              </a:ext>
            </a:extLst>
          </p:cNvPr>
          <p:cNvGrpSpPr/>
          <p:nvPr/>
        </p:nvGrpSpPr>
        <p:grpSpPr>
          <a:xfrm rot="5396053">
            <a:off x="2011855" y="708727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E51B9403-FF18-4C77-A102-F4F4ABDD928A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7212C86-3AD0-47BC-9BE0-E0DDC630B383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2327FEF7-8B94-4EDF-A52A-49BF172B519D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9C6BA4DB-D603-4EBB-938A-21CF24595113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5412BD09-9D32-487C-8F2D-952DF03EE508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0BDEA4E9-7061-4516-A122-73901467FC0A}"/>
              </a:ext>
            </a:extLst>
          </p:cNvPr>
          <p:cNvSpPr txBox="1"/>
          <p:nvPr/>
        </p:nvSpPr>
        <p:spPr>
          <a:xfrm>
            <a:off x="5176114" y="1152869"/>
            <a:ext cx="421446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Visualização da resposta angular: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C4F12-8D63-4B27-8C1E-6102DA26F225}"/>
              </a:ext>
            </a:extLst>
          </p:cNvPr>
          <p:cNvGrpSpPr/>
          <p:nvPr/>
        </p:nvGrpSpPr>
        <p:grpSpPr>
          <a:xfrm>
            <a:off x="188655" y="3581650"/>
            <a:ext cx="4503653" cy="1572293"/>
            <a:chOff x="188655" y="3365896"/>
            <a:chExt cx="4503653" cy="1572293"/>
          </a:xfrm>
        </p:grpSpPr>
        <p:sp>
          <p:nvSpPr>
            <p:cNvPr id="23" name="Google Shape;799;p47">
              <a:extLst>
                <a:ext uri="{FF2B5EF4-FFF2-40B4-BE49-F238E27FC236}">
                  <a16:creationId xmlns:a16="http://schemas.microsoft.com/office/drawing/2014/main" id="{B5598231-3C12-4F40-9C8A-CA1C2D8764CA}"/>
                </a:ext>
              </a:extLst>
            </p:cNvPr>
            <p:cNvSpPr/>
            <p:nvPr/>
          </p:nvSpPr>
          <p:spPr>
            <a:xfrm>
              <a:off x="188655" y="3365896"/>
              <a:ext cx="4503653" cy="1572293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27;p3">
              <a:extLst>
                <a:ext uri="{FF2B5EF4-FFF2-40B4-BE49-F238E27FC236}">
                  <a16:creationId xmlns:a16="http://schemas.microsoft.com/office/drawing/2014/main" id="{B4725AB8-BD2E-4668-8F64-07CA56C8D901}"/>
                </a:ext>
              </a:extLst>
            </p:cNvPr>
            <p:cNvSpPr txBox="1"/>
            <p:nvPr/>
          </p:nvSpPr>
          <p:spPr>
            <a:xfrm>
              <a:off x="188655" y="3828897"/>
              <a:ext cx="450365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1800" dirty="0"/>
                <a:t>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260FA6-E989-40F5-9B46-03293AE88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115" y="3394804"/>
              <a:ext cx="1609725" cy="151447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CF882B-451F-4910-B5C7-B715BCFF2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907" y="2342998"/>
            <a:ext cx="6630978" cy="2535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122;p3">
                <a:extLst>
                  <a:ext uri="{FF2B5EF4-FFF2-40B4-BE49-F238E27FC236}">
                    <a16:creationId xmlns:a16="http://schemas.microsoft.com/office/drawing/2014/main" id="{27D6646C-E38D-4FF2-8608-8203F0BFB0B9}"/>
                  </a:ext>
                </a:extLst>
              </p:cNvPr>
              <p:cNvSpPr txBox="1"/>
              <p:nvPr/>
            </p:nvSpPr>
            <p:spPr>
              <a:xfrm>
                <a:off x="152399" y="128445"/>
                <a:ext cx="6664037" cy="521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 diferentes de zero</a:t>
                </a:r>
                <a:endParaRPr sz="2400" b="1" dirty="0">
                  <a:solidFill>
                    <a:srgbClr val="00133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2" name="Google Shape;122;p3">
                <a:extLst>
                  <a:ext uri="{FF2B5EF4-FFF2-40B4-BE49-F238E27FC236}">
                    <a16:creationId xmlns:a16="http://schemas.microsoft.com/office/drawing/2014/main" id="{27D6646C-E38D-4FF2-8608-8203F0BFB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6664037" cy="521064"/>
              </a:xfrm>
              <a:prstGeom prst="rect">
                <a:avLst/>
              </a:prstGeom>
              <a:blipFill>
                <a:blip r:embed="rId7"/>
                <a:stretch>
                  <a:fillRect t="-4651" b="-186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7463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65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2"/>
            <a:ext cx="4497395" cy="182639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Condições iniciais diferentes de zero</a:t>
            </a:r>
            <a:endParaRPr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/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342900" marR="0" lvl="0" indent="-34290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Matriz de Transição</a:t>
                </a:r>
                <a:endParaRPr lang="pt-BR" sz="1600" dirty="0">
                  <a:latin typeface="+mn-lt"/>
                </a:endParaRP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𝑥</m:t>
                        </m:r>
                      </m:e>
                      <m:sub>
                        <m:sSub>
                          <m:sSubPr>
                            <m:ctrlPr>
                              <a:rPr lang="ar-AE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𝐺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𝑥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diferentes de zero </a:t>
                </a:r>
              </a:p>
              <a:p>
                <a:pPr marL="342900" lvl="0" indent="-342900">
                  <a:lnSpc>
                    <a:spcPct val="200000"/>
                  </a:lnSpc>
                  <a:buClr>
                    <a:schemeClr val="dk1"/>
                  </a:buClr>
                  <a:buSzPts val="2800"/>
                  <a:buFont typeface="Noto Sans Symbols"/>
                  <a:buChar char="⮚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16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1600" dirty="0">
                    <a:solidFill>
                      <a:schemeClr val="dk1"/>
                    </a:solidFill>
                    <a:latin typeface="+mn-lt"/>
                    <a:sym typeface="Twentieth Century"/>
                  </a:rPr>
                  <a:t> diferentes de zero</a:t>
                </a:r>
                <a:endParaRPr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Google Shape;918;p53">
                <a:extLst>
                  <a:ext uri="{FF2B5EF4-FFF2-40B4-BE49-F238E27FC236}">
                    <a16:creationId xmlns:a16="http://schemas.microsoft.com/office/drawing/2014/main" id="{2B3BB0B4-0980-4203-8F4C-D6604F5AD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15" y="1488588"/>
                <a:ext cx="3997108" cy="1693885"/>
              </a:xfrm>
              <a:prstGeom prst="rect">
                <a:avLst/>
              </a:prstGeom>
              <a:blipFill>
                <a:blip r:embed="rId6"/>
                <a:stretch>
                  <a:fillRect l="-3817" t="-5396" b="-75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99C58506-0045-4277-B2E6-D8C2C6998A57}"/>
              </a:ext>
            </a:extLst>
          </p:cNvPr>
          <p:cNvGrpSpPr/>
          <p:nvPr/>
        </p:nvGrpSpPr>
        <p:grpSpPr>
          <a:xfrm rot="5396053">
            <a:off x="2011855" y="708727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E51B9403-FF18-4C77-A102-F4F4ABDD928A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7212C86-3AD0-47BC-9BE0-E0DDC630B383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2327FEF7-8B94-4EDF-A52A-49BF172B519D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9C6BA4DB-D603-4EBB-938A-21CF24595113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5412BD09-9D32-487C-8F2D-952DF03EE508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127;p3">
            <a:extLst>
              <a:ext uri="{FF2B5EF4-FFF2-40B4-BE49-F238E27FC236}">
                <a16:creationId xmlns:a16="http://schemas.microsoft.com/office/drawing/2014/main" id="{0BDEA4E9-7061-4516-A122-73901467FC0A}"/>
              </a:ext>
            </a:extLst>
          </p:cNvPr>
          <p:cNvSpPr txBox="1"/>
          <p:nvPr/>
        </p:nvSpPr>
        <p:spPr>
          <a:xfrm>
            <a:off x="5176114" y="1152869"/>
            <a:ext cx="421446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Visualização da resposta angular: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C4F12-8D63-4B27-8C1E-6102DA26F225}"/>
              </a:ext>
            </a:extLst>
          </p:cNvPr>
          <p:cNvGrpSpPr/>
          <p:nvPr/>
        </p:nvGrpSpPr>
        <p:grpSpPr>
          <a:xfrm>
            <a:off x="188655" y="3581650"/>
            <a:ext cx="4503653" cy="1572293"/>
            <a:chOff x="188655" y="3365896"/>
            <a:chExt cx="4503653" cy="1572293"/>
          </a:xfrm>
        </p:grpSpPr>
        <p:sp>
          <p:nvSpPr>
            <p:cNvPr id="23" name="Google Shape;799;p47">
              <a:extLst>
                <a:ext uri="{FF2B5EF4-FFF2-40B4-BE49-F238E27FC236}">
                  <a16:creationId xmlns:a16="http://schemas.microsoft.com/office/drawing/2014/main" id="{B5598231-3C12-4F40-9C8A-CA1C2D8764CA}"/>
                </a:ext>
              </a:extLst>
            </p:cNvPr>
            <p:cNvSpPr/>
            <p:nvPr/>
          </p:nvSpPr>
          <p:spPr>
            <a:xfrm>
              <a:off x="188655" y="3365896"/>
              <a:ext cx="4503653" cy="1572293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27;p3">
              <a:extLst>
                <a:ext uri="{FF2B5EF4-FFF2-40B4-BE49-F238E27FC236}">
                  <a16:creationId xmlns:a16="http://schemas.microsoft.com/office/drawing/2014/main" id="{B4725AB8-BD2E-4668-8F64-07CA56C8D901}"/>
                </a:ext>
              </a:extLst>
            </p:cNvPr>
            <p:cNvSpPr txBox="1"/>
            <p:nvPr/>
          </p:nvSpPr>
          <p:spPr>
            <a:xfrm>
              <a:off x="188655" y="3828897"/>
              <a:ext cx="450365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lvl="0" indent="-285750" algn="just">
                <a:lnSpc>
                  <a:spcPct val="200000"/>
                </a:lnSpc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1800" dirty="0"/>
                <a:t>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260FA6-E989-40F5-9B46-03293AE88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115" y="3394804"/>
              <a:ext cx="1609725" cy="151447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7241E9F-39BF-4D1C-AC42-A2AB59D340D5}"/>
              </a:ext>
            </a:extLst>
          </p:cNvPr>
          <p:cNvSpPr/>
          <p:nvPr/>
        </p:nvSpPr>
        <p:spPr>
          <a:xfrm>
            <a:off x="6334296" y="1942587"/>
            <a:ext cx="4273793" cy="3276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1"/>
                </a:solidFill>
              </a:rPr>
              <a:t>Vídeo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" name="mt_thetas">
            <a:hlinkClick r:id="" action="ppaction://media"/>
            <a:extLst>
              <a:ext uri="{FF2B5EF4-FFF2-40B4-BE49-F238E27FC236}">
                <a16:creationId xmlns:a16="http://schemas.microsoft.com/office/drawing/2014/main" id="{DC215AFE-0B2E-4159-A875-57D76D818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83798" y="1689641"/>
            <a:ext cx="5045356" cy="3784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122;p3">
                <a:extLst>
                  <a:ext uri="{FF2B5EF4-FFF2-40B4-BE49-F238E27FC236}">
                    <a16:creationId xmlns:a16="http://schemas.microsoft.com/office/drawing/2014/main" id="{4AFFDEDB-5D85-4C0F-89BB-4611FEDF52C6}"/>
                  </a:ext>
                </a:extLst>
              </p:cNvPr>
              <p:cNvSpPr txBox="1"/>
              <p:nvPr/>
            </p:nvSpPr>
            <p:spPr>
              <a:xfrm>
                <a:off x="152399" y="128445"/>
                <a:ext cx="6664037" cy="521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2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sSubPr>
                      <m:e>
                        <m:r>
                          <a:rPr lang="pt-BR" sz="2400" b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  <m:t>𝜃</m:t>
                        </m:r>
                      </m:e>
                      <m:sub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3</m:t>
                            </m:r>
                          </m:e>
                          <m:sub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pt-BR" sz="2400" b="1">
                        <a:solidFill>
                          <a:srgbClr val="00133A"/>
                        </a:solidFill>
                        <a:latin typeface="Cambria Math" panose="02040503050406030204" pitchFamily="18" charset="0"/>
                        <a:sym typeface="Twentieth Century"/>
                      </a:rPr>
                      <m:t> </m:t>
                    </m:r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t-BR" sz="2400" b="1" i="1">
                            <a:solidFill>
                              <a:srgbClr val="00133A"/>
                            </a:solidFill>
                            <a:latin typeface="Cambria Math" panose="02040503050406030204" pitchFamily="18" charset="0"/>
                            <a:sym typeface="Twentieth Century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t-BR" sz="2400" b="1" i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</m:ctrlPr>
                          </m:sSubPr>
                          <m:e>
                            <m:r>
                              <a:rPr lang="pt-BR" sz="2400" b="1">
                                <a:solidFill>
                                  <a:srgbClr val="00133A"/>
                                </a:solidFill>
                                <a:latin typeface="Cambria Math" panose="02040503050406030204" pitchFamily="18" charset="0"/>
                                <a:sym typeface="Twentieth Century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BR" sz="2400" b="1" i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</m:ctrlPr>
                              </m:sSubPr>
                              <m:e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3</m:t>
                                </m:r>
                              </m:e>
                              <m:sub>
                                <m:r>
                                  <a:rPr lang="pt-BR" sz="2400" b="1">
                                    <a:solidFill>
                                      <a:srgbClr val="00133A"/>
                                    </a:solidFill>
                                    <a:latin typeface="Cambria Math" panose="02040503050406030204" pitchFamily="18" charset="0"/>
                                    <a:sym typeface="Twentieth Century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e>
                    </m:acc>
                  </m:oMath>
                </a14:m>
                <a:r>
                  <a:rPr lang="pt-BR" sz="2400" b="1" dirty="0">
                    <a:solidFill>
                      <a:srgbClr val="00133A"/>
                    </a:solidFill>
                    <a:latin typeface="+mn-lt"/>
                    <a:sym typeface="Twentieth Century"/>
                  </a:rPr>
                  <a:t> diferentes de zero</a:t>
                </a:r>
                <a:endParaRPr sz="2400" b="1" dirty="0">
                  <a:solidFill>
                    <a:srgbClr val="00133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6" name="Google Shape;122;p3">
                <a:extLst>
                  <a:ext uri="{FF2B5EF4-FFF2-40B4-BE49-F238E27FC236}">
                    <a16:creationId xmlns:a16="http://schemas.microsoft.com/office/drawing/2014/main" id="{4AFFDEDB-5D85-4C0F-89BB-4611FEDF5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128445"/>
                <a:ext cx="6664037" cy="521064"/>
              </a:xfrm>
              <a:prstGeom prst="rect">
                <a:avLst/>
              </a:prstGeom>
              <a:blipFill>
                <a:blip r:embed="rId9"/>
                <a:stretch>
                  <a:fillRect t="-4651" b="-186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14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Forças externas nulas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66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3"/>
            <a:ext cx="4497395" cy="120968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Comportamento sistema não-linear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Forças externas nulas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Forças externas não-nulas</a:t>
            </a:r>
            <a:endParaRPr sz="1600" dirty="0">
              <a:latin typeface="+mn-lt"/>
            </a:endParaRPr>
          </a:p>
        </p:txBody>
      </p:sp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E5E25B9F-CABE-403B-8006-EF215EDA43E6}"/>
              </a:ext>
            </a:extLst>
          </p:cNvPr>
          <p:cNvGrpSpPr/>
          <p:nvPr/>
        </p:nvGrpSpPr>
        <p:grpSpPr>
          <a:xfrm rot="5396053">
            <a:off x="2011857" y="-376327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27D49384-450D-40DF-8D18-366BDE63F285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F60E521-86CF-41B9-842F-D23151A03C7D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7EF92B41-7C2A-4E90-BD40-DFBE88088347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8DF6E084-92F3-4BF8-884A-A577F25CA70E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A6771502-D178-4936-9A7B-982A7940F619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E00D7C-2D2D-4BAB-9C3E-7E31D7F22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513" y="861436"/>
            <a:ext cx="3898061" cy="3001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CA4D49-1A60-4DB5-B927-6EF74A8DD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808" y="3863305"/>
            <a:ext cx="3788766" cy="2943580"/>
          </a:xfrm>
          <a:prstGeom prst="rect">
            <a:avLst/>
          </a:prstGeom>
        </p:spPr>
      </p:pic>
      <p:sp>
        <p:nvSpPr>
          <p:cNvPr id="19" name="Google Shape;127;p3">
            <a:extLst>
              <a:ext uri="{FF2B5EF4-FFF2-40B4-BE49-F238E27FC236}">
                <a16:creationId xmlns:a16="http://schemas.microsoft.com/office/drawing/2014/main" id="{E91E3C91-1DA2-40AC-B626-E4B60401F731}"/>
              </a:ext>
            </a:extLst>
          </p:cNvPr>
          <p:cNvSpPr txBox="1"/>
          <p:nvPr/>
        </p:nvSpPr>
        <p:spPr>
          <a:xfrm>
            <a:off x="5176115" y="784873"/>
            <a:ext cx="20714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Resposta de</a:t>
            </a:r>
          </a:p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translação:</a:t>
            </a:r>
          </a:p>
        </p:txBody>
      </p:sp>
      <p:sp>
        <p:nvSpPr>
          <p:cNvPr id="21" name="Google Shape;127;p3">
            <a:extLst>
              <a:ext uri="{FF2B5EF4-FFF2-40B4-BE49-F238E27FC236}">
                <a16:creationId xmlns:a16="http://schemas.microsoft.com/office/drawing/2014/main" id="{AC931FEC-7570-43FB-866B-768B8DD6AE65}"/>
              </a:ext>
            </a:extLst>
          </p:cNvPr>
          <p:cNvSpPr txBox="1"/>
          <p:nvPr/>
        </p:nvSpPr>
        <p:spPr>
          <a:xfrm>
            <a:off x="5176115" y="3810116"/>
            <a:ext cx="20714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Respostas angulares:</a:t>
            </a:r>
          </a:p>
        </p:txBody>
      </p:sp>
    </p:spTree>
    <p:extLst>
      <p:ext uri="{BB962C8B-B14F-4D97-AF65-F5344CB8AC3E}">
        <p14:creationId xmlns:p14="http://schemas.microsoft.com/office/powerpoint/2010/main" val="22358886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latin typeface="+mn-lt"/>
                <a:sym typeface="Twentieth Century"/>
              </a:rPr>
              <a:t>Forças externas não-nulas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67</a:t>
            </a:fld>
            <a:endParaRPr/>
          </a:p>
        </p:txBody>
      </p:sp>
      <p:sp>
        <p:nvSpPr>
          <p:cNvPr id="12" name="Google Shape;912;p53">
            <a:extLst>
              <a:ext uri="{FF2B5EF4-FFF2-40B4-BE49-F238E27FC236}">
                <a16:creationId xmlns:a16="http://schemas.microsoft.com/office/drawing/2014/main" id="{D929E897-7802-4981-BC80-48DDD2B2FB18}"/>
              </a:ext>
            </a:extLst>
          </p:cNvPr>
          <p:cNvSpPr/>
          <p:nvPr/>
        </p:nvSpPr>
        <p:spPr>
          <a:xfrm>
            <a:off x="194913" y="1356083"/>
            <a:ext cx="4497395" cy="1209684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921;p53">
            <a:extLst>
              <a:ext uri="{FF2B5EF4-FFF2-40B4-BE49-F238E27FC236}">
                <a16:creationId xmlns:a16="http://schemas.microsoft.com/office/drawing/2014/main" id="{9E6A078B-2D1A-46DC-BDCB-0E8D6D552D84}"/>
              </a:ext>
            </a:extLst>
          </p:cNvPr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Comportamento sistema não-linear</a:t>
            </a:r>
            <a:endParaRPr dirty="0">
              <a:latin typeface="+mn-lt"/>
            </a:endParaRPr>
          </a:p>
        </p:txBody>
      </p:sp>
      <p:sp>
        <p:nvSpPr>
          <p:cNvPr id="20" name="Google Shape;918;p53">
            <a:extLst>
              <a:ext uri="{FF2B5EF4-FFF2-40B4-BE49-F238E27FC236}">
                <a16:creationId xmlns:a16="http://schemas.microsoft.com/office/drawing/2014/main" id="{2B3BB0B4-0980-4203-8F4C-D6604F5AD9BA}"/>
              </a:ext>
            </a:extLst>
          </p:cNvPr>
          <p:cNvSpPr txBox="1"/>
          <p:nvPr/>
        </p:nvSpPr>
        <p:spPr>
          <a:xfrm>
            <a:off x="486115" y="1488588"/>
            <a:ext cx="39971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Forças externas nulas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latin typeface="+mn-lt"/>
                <a:sym typeface="Twentieth Century"/>
              </a:rPr>
              <a:t>Forças externas não-nulas</a:t>
            </a:r>
            <a:endParaRPr sz="1600" dirty="0">
              <a:latin typeface="+mn-lt"/>
            </a:endParaRPr>
          </a:p>
        </p:txBody>
      </p:sp>
      <p:grpSp>
        <p:nvGrpSpPr>
          <p:cNvPr id="11" name="Google Shape;808;p47">
            <a:extLst>
              <a:ext uri="{FF2B5EF4-FFF2-40B4-BE49-F238E27FC236}">
                <a16:creationId xmlns:a16="http://schemas.microsoft.com/office/drawing/2014/main" id="{E5E25B9F-CABE-403B-8006-EF215EDA43E6}"/>
              </a:ext>
            </a:extLst>
          </p:cNvPr>
          <p:cNvGrpSpPr/>
          <p:nvPr/>
        </p:nvGrpSpPr>
        <p:grpSpPr>
          <a:xfrm rot="5396053">
            <a:off x="2011571" y="87305"/>
            <a:ext cx="648451" cy="4294111"/>
            <a:chOff x="2651" y="1864"/>
            <a:chExt cx="521" cy="1870"/>
          </a:xfrm>
        </p:grpSpPr>
        <p:sp>
          <p:nvSpPr>
            <p:cNvPr id="14" name="Google Shape;809;p47">
              <a:extLst>
                <a:ext uri="{FF2B5EF4-FFF2-40B4-BE49-F238E27FC236}">
                  <a16:creationId xmlns:a16="http://schemas.microsoft.com/office/drawing/2014/main" id="{27D49384-450D-40DF-8D18-366BDE63F285}"/>
                </a:ext>
              </a:extLst>
            </p:cNvPr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>
              <a:extLst>
                <a:ext uri="{FF2B5EF4-FFF2-40B4-BE49-F238E27FC236}">
                  <a16:creationId xmlns:a16="http://schemas.microsoft.com/office/drawing/2014/main" id="{5F60E521-86CF-41B9-842F-D23151A03C7D}"/>
                </a:ext>
              </a:extLst>
            </p:cNvPr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>
              <a:extLst>
                <a:ext uri="{FF2B5EF4-FFF2-40B4-BE49-F238E27FC236}">
                  <a16:creationId xmlns:a16="http://schemas.microsoft.com/office/drawing/2014/main" id="{7EF92B41-7C2A-4E90-BD40-DFBE88088347}"/>
                </a:ext>
              </a:extLst>
            </p:cNvPr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>
              <a:extLst>
                <a:ext uri="{FF2B5EF4-FFF2-40B4-BE49-F238E27FC236}">
                  <a16:creationId xmlns:a16="http://schemas.microsoft.com/office/drawing/2014/main" id="{8DF6E084-92F3-4BF8-884A-A577F25CA70E}"/>
                </a:ext>
              </a:extLst>
            </p:cNvPr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>
              <a:extLst>
                <a:ext uri="{FF2B5EF4-FFF2-40B4-BE49-F238E27FC236}">
                  <a16:creationId xmlns:a16="http://schemas.microsoft.com/office/drawing/2014/main" id="{A6771502-D178-4936-9A7B-982A7940F619}"/>
                </a:ext>
              </a:extLst>
            </p:cNvPr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27;p3">
            <a:extLst>
              <a:ext uri="{FF2B5EF4-FFF2-40B4-BE49-F238E27FC236}">
                <a16:creationId xmlns:a16="http://schemas.microsoft.com/office/drawing/2014/main" id="{E91E3C91-1DA2-40AC-B626-E4B60401F731}"/>
              </a:ext>
            </a:extLst>
          </p:cNvPr>
          <p:cNvSpPr txBox="1"/>
          <p:nvPr/>
        </p:nvSpPr>
        <p:spPr>
          <a:xfrm>
            <a:off x="5176115" y="784873"/>
            <a:ext cx="20714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Resposta de</a:t>
            </a:r>
          </a:p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translação:</a:t>
            </a:r>
          </a:p>
        </p:txBody>
      </p:sp>
      <p:sp>
        <p:nvSpPr>
          <p:cNvPr id="21" name="Google Shape;127;p3">
            <a:extLst>
              <a:ext uri="{FF2B5EF4-FFF2-40B4-BE49-F238E27FC236}">
                <a16:creationId xmlns:a16="http://schemas.microsoft.com/office/drawing/2014/main" id="{AC931FEC-7570-43FB-866B-768B8DD6AE65}"/>
              </a:ext>
            </a:extLst>
          </p:cNvPr>
          <p:cNvSpPr txBox="1"/>
          <p:nvPr/>
        </p:nvSpPr>
        <p:spPr>
          <a:xfrm>
            <a:off x="5176115" y="3810116"/>
            <a:ext cx="20714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chemeClr val="dk1"/>
              </a:buClr>
              <a:buSzPts val="2000"/>
            </a:pPr>
            <a:r>
              <a:rPr lang="pt-BR" sz="1800" dirty="0"/>
              <a:t>Respostas angulares: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5125A-084A-48C6-BC82-4EC087707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615" y="758336"/>
            <a:ext cx="3865903" cy="308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A81423-FF28-4B41-BFBE-EB1F2FA7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657" y="3765830"/>
            <a:ext cx="3806995" cy="3011722"/>
          </a:xfrm>
          <a:prstGeom prst="rect">
            <a:avLst/>
          </a:prstGeom>
        </p:spPr>
      </p:pic>
      <p:sp>
        <p:nvSpPr>
          <p:cNvPr id="26" name="Google Shape;799;p47">
            <a:extLst>
              <a:ext uri="{FF2B5EF4-FFF2-40B4-BE49-F238E27FC236}">
                <a16:creationId xmlns:a16="http://schemas.microsoft.com/office/drawing/2014/main" id="{C4F7BED4-0CC5-4C85-B4AA-B65E1DF7C4CE}"/>
              </a:ext>
            </a:extLst>
          </p:cNvPr>
          <p:cNvSpPr/>
          <p:nvPr/>
        </p:nvSpPr>
        <p:spPr>
          <a:xfrm>
            <a:off x="188655" y="3429000"/>
            <a:ext cx="4503653" cy="147266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127;p3">
            <a:extLst>
              <a:ext uri="{FF2B5EF4-FFF2-40B4-BE49-F238E27FC236}">
                <a16:creationId xmlns:a16="http://schemas.microsoft.com/office/drawing/2014/main" id="{EB35A02E-BBDF-43F8-82AE-AEB470E22501}"/>
              </a:ext>
            </a:extLst>
          </p:cNvPr>
          <p:cNvSpPr txBox="1"/>
          <p:nvPr/>
        </p:nvSpPr>
        <p:spPr>
          <a:xfrm>
            <a:off x="188655" y="3519940"/>
            <a:ext cx="450365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lnSpc>
                <a:spcPct val="20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.</a:t>
            </a:r>
          </a:p>
          <a:p>
            <a:pPr marL="285750" lvl="0" indent="-285750" algn="just">
              <a:lnSpc>
                <a:spcPct val="200000"/>
              </a:lnSpc>
              <a:buClr>
                <a:schemeClr val="dk1"/>
              </a:buClr>
              <a:buSzPts val="2000"/>
              <a:buFont typeface="Arial"/>
              <a:buChar char="•"/>
            </a:pPr>
            <a:r>
              <a:rPr lang="pt-BR" sz="1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7234D-AD72-49AF-99F8-C57727CB3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15" y="3496174"/>
            <a:ext cx="2895600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838718-FE8D-4F92-A41D-670ED9EB7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60" y="4274479"/>
            <a:ext cx="195262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883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68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3763770" y="2359704"/>
            <a:ext cx="498453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</a:rPr>
              <a:t>Verificação da Hipótese Inicial</a:t>
            </a:r>
            <a:endParaRPr sz="3600"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9732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sym typeface="Twentieth Century"/>
              </a:rPr>
              <a:t>Verificação da Hipótese inicial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69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Google Shape;127;p3"/>
              <p:cNvSpPr txBox="1"/>
              <p:nvPr/>
            </p:nvSpPr>
            <p:spPr>
              <a:xfrm>
                <a:off x="519165" y="1836193"/>
                <a:ext cx="11295846" cy="25545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lvl="0" indent="-285750" algn="just">
                  <a:buClr>
                    <a:schemeClr val="dk1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pt-BR" sz="1600" dirty="0"/>
                  <a:t>Observamos que, para a aplicação de um torque dado por:                           , temos que a velocidade linear do centro de massa é oscilatória, de módulo não muito elevado.</a:t>
                </a:r>
              </a:p>
              <a:p>
                <a:pPr lvl="0" algn="just">
                  <a:buClr>
                    <a:schemeClr val="dk1"/>
                  </a:buClr>
                  <a:buSzPts val="2000"/>
                </a:pPr>
                <a:endParaRPr lang="pt-BR" sz="1600" dirty="0"/>
              </a:p>
              <a:p>
                <a:pPr marL="285750" lvl="0" indent="-285750" algn="just">
                  <a:buClr>
                    <a:schemeClr val="dk1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pt-BR" sz="1600" dirty="0"/>
                  <a:t>Devido ao fato de a média dos valores da velocidade é levemente positivo, o deslocamento do centro de massa é crescente. Vale ressaltar que, neste caso com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pt-BR" sz="1600" dirty="0"/>
                  <a:t> crescendo positivamente, o peixe estaria indo para trás.</a:t>
                </a:r>
              </a:p>
              <a:p>
                <a:pPr lvl="0" algn="just">
                  <a:buClr>
                    <a:schemeClr val="dk1"/>
                  </a:buClr>
                  <a:buSzPts val="2000"/>
                </a:pPr>
                <a:endParaRPr lang="pt-BR" sz="1600" dirty="0"/>
              </a:p>
              <a:p>
                <a:pPr marL="285750" lvl="0" indent="-285750" algn="just">
                  <a:buClr>
                    <a:schemeClr val="dk1"/>
                  </a:buClr>
                  <a:buSzPts val="2000"/>
                  <a:buFont typeface="Arial" panose="020B0604020202020204" pitchFamily="34" charset="0"/>
                  <a:buChar char="•"/>
                </a:pPr>
                <a:r>
                  <a:rPr lang="pt-BR" sz="1600" dirty="0"/>
                  <a:t>Dessa forma, acredita-se ser possível determinar um ganho de controle ou método mais adequado que leve a uma oscilação mais baixa da velocidade linear e uma oscilação em torno de zero do deslocamento também. Ou seja, com um controle adequado, seria possível sim utilizar-se da simplificação de que a velocidade e o deslocamento lineares são praticamente desprezíveis.</a:t>
                </a:r>
                <a:endParaRPr sz="1800" dirty="0"/>
              </a:p>
            </p:txBody>
          </p:sp>
        </mc:Choice>
        <mc:Fallback>
          <p:sp>
            <p:nvSpPr>
              <p:cNvPr id="19" name="Google Shape;127;p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65" y="1836193"/>
                <a:ext cx="11295846" cy="2554505"/>
              </a:xfrm>
              <a:prstGeom prst="rect">
                <a:avLst/>
              </a:prstGeom>
              <a:blipFill>
                <a:blip r:embed="rId4"/>
                <a:stretch>
                  <a:fillRect l="-486" t="-2625" r="-324" b="-21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Google Shape;799;p47"/>
          <p:cNvSpPr/>
          <p:nvPr/>
        </p:nvSpPr>
        <p:spPr>
          <a:xfrm>
            <a:off x="276726" y="1684962"/>
            <a:ext cx="11712074" cy="2705736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DB83D-38E5-4782-A1CD-A2A21EE9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733" y="1811682"/>
            <a:ext cx="1746892" cy="4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19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  <a:ea typeface="Calibri"/>
                <a:sym typeface="Calibri"/>
              </a:rPr>
              <a:t>Modelo Físico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0901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70</a:t>
            </a:fld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840834" y="2865032"/>
            <a:ext cx="88304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3600" dirty="0">
                <a:solidFill>
                  <a:schemeClr val="bg1"/>
                </a:solidFill>
                <a:ea typeface="Calibri"/>
              </a:rPr>
              <a:t>Conclusão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3529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sym typeface="Twentieth Century"/>
              </a:rPr>
              <a:t>Conclusão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71</a:t>
            </a:fld>
            <a:endParaRPr/>
          </a:p>
        </p:txBody>
      </p:sp>
      <p:sp>
        <p:nvSpPr>
          <p:cNvPr id="19" name="Google Shape;127;p3"/>
          <p:cNvSpPr txBox="1"/>
          <p:nvPr/>
        </p:nvSpPr>
        <p:spPr>
          <a:xfrm>
            <a:off x="519165" y="942341"/>
            <a:ext cx="11295846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Foi inicialmente determinado o modelo físico adotado para o sistema e realizada a sua modelagem matemática. Com uso de conceitos de mecânica clássica e hidrodinâmica, foi possível desenvolver uma complexa equação de movimento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O modelo obtido inicialmente era altamente não-linear. Foi, pois, empregada a linearização por expansão em Série de Taylor, obtendo pois uma equação linear que descreve o movimento em torno do repouso, considerado o ponto de operação do sistema. Dada a inevitável não-linearidade no termo que multiplicava o torque no movimento transversal, foi necessária a definição de uma força auxiliar que representava a força de propulsão do peixe. Essa adaptação permitiu uma análise mais completa do sistema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Foi então definido o espaço de estados do sistema, suas funções de transferência e seus polos e zeros. Com isso, permitiu-se verificar que o sistema é marginalmente estável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A resposta no domínio da frequência deixou bem evidente as características acarretadas pelos polos dominantes e os picos de ressonância nas frequências naturais. Assim, foi possível inferir faixas frequências de interesse para o desenvolvimento do projeto, lembrando que não se procuravam respostas que fossem atenuadas pelo sistema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Na posterior análise no domínio do tempo, foi então verificado o comportamento do sistema para múltiplas entradas. Com destaque para as entradas em degrau e senoidais (de maior interesse para o sistema), foram apresentados resultados condizentes com o esperado.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A análise por matriz de transição foi de grande valia para reafirmação da estabilidade marginal do sistema e para verificar o amortecimento natural do sistema. Observou-se que, sem a aplicação de esforços externos, o tempo para o sistema amortecer é extremamente alto, o que reflete a baixa magnitude dos coeficientes de amortecimento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Por fim, foi realizada a simulação do sistema com as equações não lineares, de tal forma que foi possível validar a linearização realizada e observar a correlação entre as variáveis angulares e de translação</a:t>
            </a:r>
            <a:endParaRPr sz="1800" dirty="0"/>
          </a:p>
        </p:txBody>
      </p:sp>
      <p:sp>
        <p:nvSpPr>
          <p:cNvPr id="20" name="Google Shape;799;p47"/>
          <p:cNvSpPr/>
          <p:nvPr/>
        </p:nvSpPr>
        <p:spPr>
          <a:xfrm>
            <a:off x="276726" y="782053"/>
            <a:ext cx="11712074" cy="557429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63968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" name="Google Shape;1368;p80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80"/>
          <p:cNvSpPr/>
          <p:nvPr/>
        </p:nvSpPr>
        <p:spPr>
          <a:xfrm>
            <a:off x="0" y="0"/>
            <a:ext cx="12184228" cy="6858000"/>
          </a:xfrm>
          <a:prstGeom prst="rect">
            <a:avLst/>
          </a:prstGeom>
          <a:solidFill>
            <a:srgbClr val="001339">
              <a:alpha val="54901"/>
            </a:srgb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80"/>
          <p:cNvSpPr txBox="1"/>
          <p:nvPr/>
        </p:nvSpPr>
        <p:spPr>
          <a:xfrm>
            <a:off x="3754258" y="2621449"/>
            <a:ext cx="4764103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Obrigado!</a:t>
            </a:r>
            <a:endParaRPr sz="8000" dirty="0">
              <a:latin typeface="+mn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72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sym typeface="Twentieth Century"/>
              </a:rPr>
              <a:t>Modelo Físico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 dirty="0"/>
          </a:p>
        </p:txBody>
      </p:sp>
      <p:sp>
        <p:nvSpPr>
          <p:cNvPr id="8" name="Google Shape;912;p53"/>
          <p:cNvSpPr/>
          <p:nvPr/>
        </p:nvSpPr>
        <p:spPr>
          <a:xfrm>
            <a:off x="194913" y="1356082"/>
            <a:ext cx="4497395" cy="186837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" name="Google Shape;918;p53"/>
          <p:cNvSpPr txBox="1"/>
          <p:nvPr/>
        </p:nvSpPr>
        <p:spPr>
          <a:xfrm>
            <a:off x="486115" y="1488588"/>
            <a:ext cx="38091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sym typeface="Twentieth Century"/>
              </a:rPr>
              <a:t>Bibliografia Básica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sym typeface="Twentieth Century"/>
              </a:rPr>
              <a:t>Hipóteses Simplificadoras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sym typeface="Twentieth Century"/>
              </a:rPr>
              <a:t>Modelo Proposto</a:t>
            </a:r>
            <a:endParaRPr sz="1600" dirty="0">
              <a:latin typeface="+mn-lt"/>
            </a:endParaRPr>
          </a:p>
        </p:txBody>
      </p:sp>
      <p:sp>
        <p:nvSpPr>
          <p:cNvPr id="12" name="Google Shape;921;p53"/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Modelo Físico</a:t>
            </a:r>
            <a:endParaRPr dirty="0">
              <a:latin typeface="+mn-lt"/>
            </a:endParaRPr>
          </a:p>
        </p:txBody>
      </p:sp>
      <p:grpSp>
        <p:nvGrpSpPr>
          <p:cNvPr id="13" name="Google Shape;808;p47"/>
          <p:cNvGrpSpPr/>
          <p:nvPr/>
        </p:nvGrpSpPr>
        <p:grpSpPr>
          <a:xfrm rot="5396053">
            <a:off x="1564232" y="418255"/>
            <a:ext cx="585653" cy="2741216"/>
            <a:chOff x="2651" y="1864"/>
            <a:chExt cx="521" cy="1870"/>
          </a:xfrm>
        </p:grpSpPr>
        <p:sp>
          <p:nvSpPr>
            <p:cNvPr id="14" name="Google Shape;809;p47"/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/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/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/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/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27;p3"/>
          <p:cNvSpPr txBox="1"/>
          <p:nvPr/>
        </p:nvSpPr>
        <p:spPr>
          <a:xfrm>
            <a:off x="4866340" y="939881"/>
            <a:ext cx="7010375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Frente a inúmeros estudos buscou-se identificar propostas que se aproximassem dos objetivos deste trabalho. Assim, despertou grande interesse o modelo físico e a abordagem sugerida por Nakashima, </a:t>
            </a:r>
            <a:r>
              <a:rPr lang="pt-BR" sz="1600" dirty="0" err="1"/>
              <a:t>Ohgishi</a:t>
            </a:r>
            <a:r>
              <a:rPr lang="pt-BR" sz="1600" dirty="0"/>
              <a:t> e Ono (2003)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O seu trabalho remete ao estudo do peixe </a:t>
            </a:r>
            <a:r>
              <a:rPr lang="pt-BR" sz="1600" dirty="0" err="1"/>
              <a:t>carangiforme</a:t>
            </a:r>
            <a:endParaRPr lang="pt-BR" sz="1600" dirty="0"/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600" dirty="0"/>
              <a:t>Nakashima, </a:t>
            </a:r>
            <a:r>
              <a:rPr lang="pt-BR" sz="1600" dirty="0" err="1"/>
              <a:t>Ohgishi</a:t>
            </a:r>
            <a:r>
              <a:rPr lang="pt-BR" sz="1600" dirty="0"/>
              <a:t> e Ono (2003) propõem o estudo de um modelo de três barras rígidas com um único atuador, localizado entre a primeira e a segunda barra </a:t>
            </a:r>
            <a:endParaRPr sz="2000" dirty="0"/>
          </a:p>
        </p:txBody>
      </p:sp>
      <p:sp>
        <p:nvSpPr>
          <p:cNvPr id="20" name="Google Shape;799;p47"/>
          <p:cNvSpPr/>
          <p:nvPr/>
        </p:nvSpPr>
        <p:spPr>
          <a:xfrm>
            <a:off x="4866340" y="838711"/>
            <a:ext cx="7122460" cy="238575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122;p3"/>
          <p:cNvSpPr txBox="1"/>
          <p:nvPr/>
        </p:nvSpPr>
        <p:spPr>
          <a:xfrm>
            <a:off x="339106" y="3269695"/>
            <a:ext cx="410316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pt-BR" sz="2000" b="1" dirty="0"/>
              <a:t>Modelo Físico Referência</a:t>
            </a:r>
            <a:endParaRPr sz="2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847" y="3762992"/>
            <a:ext cx="9037285" cy="2571341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4727032" y="6334333"/>
            <a:ext cx="277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</a:t>
            </a:r>
            <a:r>
              <a:rPr lang="it-IT" sz="1200" dirty="0"/>
              <a:t>: Nakashima, Ohgishi e Ono (2003)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139554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/>
          <p:nvPr/>
        </p:nvSpPr>
        <p:spPr>
          <a:xfrm>
            <a:off x="79822" y="592678"/>
            <a:ext cx="11520000" cy="102687"/>
          </a:xfrm>
          <a:prstGeom prst="rect">
            <a:avLst/>
          </a:prstGeom>
          <a:gradFill>
            <a:gsLst>
              <a:gs pos="0">
                <a:srgbClr val="00133A"/>
              </a:gs>
              <a:gs pos="43000">
                <a:srgbClr val="00133A"/>
              </a:gs>
              <a:gs pos="74000">
                <a:srgbClr val="C0C2CD"/>
              </a:gs>
              <a:gs pos="85000">
                <a:srgbClr val="E8E8E8"/>
              </a:gs>
              <a:gs pos="98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2144" y="29878"/>
            <a:ext cx="600034" cy="60003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/>
        </p:nvSpPr>
        <p:spPr>
          <a:xfrm>
            <a:off x="152399" y="128445"/>
            <a:ext cx="666403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00133A"/>
                </a:solidFill>
                <a:sym typeface="Twentieth Century"/>
              </a:rPr>
              <a:t>Modelo Físico</a:t>
            </a:r>
            <a:endParaRPr sz="1200" dirty="0">
              <a:latin typeface="+mn-lt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8" name="Google Shape;912;p53"/>
          <p:cNvSpPr/>
          <p:nvPr/>
        </p:nvSpPr>
        <p:spPr>
          <a:xfrm>
            <a:off x="194913" y="1356082"/>
            <a:ext cx="4497395" cy="186837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" name="Google Shape;918;p53"/>
          <p:cNvSpPr txBox="1"/>
          <p:nvPr/>
        </p:nvSpPr>
        <p:spPr>
          <a:xfrm>
            <a:off x="486115" y="1488588"/>
            <a:ext cx="38091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sym typeface="Twentieth Century"/>
              </a:rPr>
              <a:t>Bibliografia Básica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sym typeface="Twentieth Century"/>
              </a:rPr>
              <a:t>Hipóteses Simplificadoras</a:t>
            </a:r>
            <a:endParaRPr sz="1600" dirty="0">
              <a:latin typeface="+mn-lt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pt-BR" sz="1600" dirty="0">
                <a:solidFill>
                  <a:schemeClr val="dk1"/>
                </a:solidFill>
                <a:sym typeface="Twentieth Century"/>
              </a:rPr>
              <a:t>Modelo Proposto</a:t>
            </a:r>
            <a:endParaRPr sz="1600" dirty="0">
              <a:latin typeface="+mn-lt"/>
            </a:endParaRPr>
          </a:p>
        </p:txBody>
      </p:sp>
      <p:sp>
        <p:nvSpPr>
          <p:cNvPr id="12" name="Google Shape;921;p53"/>
          <p:cNvSpPr/>
          <p:nvPr/>
        </p:nvSpPr>
        <p:spPr>
          <a:xfrm>
            <a:off x="194910" y="838711"/>
            <a:ext cx="4497398" cy="512406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+mn-lt"/>
                <a:ea typeface="Twentieth Century"/>
                <a:cs typeface="Twentieth Century"/>
                <a:sym typeface="Twentieth Century"/>
              </a:rPr>
              <a:t>Modelo Físico</a:t>
            </a:r>
            <a:endParaRPr dirty="0">
              <a:latin typeface="+mn-lt"/>
            </a:endParaRPr>
          </a:p>
        </p:txBody>
      </p:sp>
      <p:grpSp>
        <p:nvGrpSpPr>
          <p:cNvPr id="13" name="Google Shape;808;p47"/>
          <p:cNvGrpSpPr/>
          <p:nvPr/>
        </p:nvGrpSpPr>
        <p:grpSpPr>
          <a:xfrm rot="5396053">
            <a:off x="1564232" y="937545"/>
            <a:ext cx="585653" cy="2741216"/>
            <a:chOff x="2651" y="1864"/>
            <a:chExt cx="521" cy="1870"/>
          </a:xfrm>
        </p:grpSpPr>
        <p:sp>
          <p:nvSpPr>
            <p:cNvPr id="14" name="Google Shape;809;p47"/>
            <p:cNvSpPr/>
            <p:nvPr/>
          </p:nvSpPr>
          <p:spPr>
            <a:xfrm>
              <a:off x="2651" y="1864"/>
              <a:ext cx="521" cy="1870"/>
            </a:xfrm>
            <a:custGeom>
              <a:avLst/>
              <a:gdLst/>
              <a:ahLst/>
              <a:cxnLst/>
              <a:rect l="l" t="t" r="r" b="b"/>
              <a:pathLst>
                <a:path w="249" h="894" extrusionOk="0">
                  <a:moveTo>
                    <a:pt x="31" y="649"/>
                  </a:moveTo>
                  <a:cubicBezTo>
                    <a:pt x="31" y="648"/>
                    <a:pt x="31" y="647"/>
                    <a:pt x="30" y="646"/>
                  </a:cubicBezTo>
                  <a:cubicBezTo>
                    <a:pt x="30" y="643"/>
                    <a:pt x="30" y="640"/>
                    <a:pt x="29" y="637"/>
                  </a:cubicBezTo>
                  <a:cubicBezTo>
                    <a:pt x="29" y="635"/>
                    <a:pt x="29" y="632"/>
                    <a:pt x="29" y="630"/>
                  </a:cubicBezTo>
                  <a:cubicBezTo>
                    <a:pt x="28" y="627"/>
                    <a:pt x="28" y="624"/>
                    <a:pt x="27" y="621"/>
                  </a:cubicBezTo>
                  <a:cubicBezTo>
                    <a:pt x="27" y="617"/>
                    <a:pt x="27" y="613"/>
                    <a:pt x="26" y="610"/>
                  </a:cubicBezTo>
                  <a:cubicBezTo>
                    <a:pt x="25" y="597"/>
                    <a:pt x="23" y="585"/>
                    <a:pt x="22" y="573"/>
                  </a:cubicBezTo>
                  <a:cubicBezTo>
                    <a:pt x="21" y="562"/>
                    <a:pt x="20" y="550"/>
                    <a:pt x="19" y="538"/>
                  </a:cubicBezTo>
                  <a:cubicBezTo>
                    <a:pt x="19" y="528"/>
                    <a:pt x="18" y="518"/>
                    <a:pt x="18" y="507"/>
                  </a:cubicBezTo>
                  <a:cubicBezTo>
                    <a:pt x="18" y="486"/>
                    <a:pt x="17" y="466"/>
                    <a:pt x="17" y="445"/>
                  </a:cubicBezTo>
                  <a:cubicBezTo>
                    <a:pt x="17" y="436"/>
                    <a:pt x="17" y="427"/>
                    <a:pt x="18" y="418"/>
                  </a:cubicBezTo>
                  <a:cubicBezTo>
                    <a:pt x="18" y="400"/>
                    <a:pt x="18" y="382"/>
                    <a:pt x="19" y="364"/>
                  </a:cubicBezTo>
                  <a:cubicBezTo>
                    <a:pt x="20" y="349"/>
                    <a:pt x="20" y="335"/>
                    <a:pt x="21" y="321"/>
                  </a:cubicBezTo>
                  <a:cubicBezTo>
                    <a:pt x="22" y="306"/>
                    <a:pt x="23" y="292"/>
                    <a:pt x="24" y="277"/>
                  </a:cubicBezTo>
                  <a:cubicBezTo>
                    <a:pt x="24" y="273"/>
                    <a:pt x="25" y="268"/>
                    <a:pt x="25" y="263"/>
                  </a:cubicBezTo>
                  <a:cubicBezTo>
                    <a:pt x="25" y="263"/>
                    <a:pt x="25" y="258"/>
                    <a:pt x="25" y="258"/>
                  </a:cubicBezTo>
                  <a:cubicBezTo>
                    <a:pt x="25" y="258"/>
                    <a:pt x="24" y="264"/>
                    <a:pt x="24" y="264"/>
                  </a:cubicBezTo>
                  <a:cubicBezTo>
                    <a:pt x="23" y="271"/>
                    <a:pt x="22" y="278"/>
                    <a:pt x="21" y="285"/>
                  </a:cubicBezTo>
                  <a:cubicBezTo>
                    <a:pt x="20" y="291"/>
                    <a:pt x="20" y="296"/>
                    <a:pt x="20" y="301"/>
                  </a:cubicBezTo>
                  <a:cubicBezTo>
                    <a:pt x="19" y="308"/>
                    <a:pt x="18" y="315"/>
                    <a:pt x="18" y="322"/>
                  </a:cubicBezTo>
                  <a:cubicBezTo>
                    <a:pt x="17" y="334"/>
                    <a:pt x="16" y="347"/>
                    <a:pt x="16" y="360"/>
                  </a:cubicBezTo>
                  <a:cubicBezTo>
                    <a:pt x="16" y="361"/>
                    <a:pt x="16" y="361"/>
                    <a:pt x="16" y="362"/>
                  </a:cubicBezTo>
                  <a:cubicBezTo>
                    <a:pt x="16" y="362"/>
                    <a:pt x="16" y="363"/>
                    <a:pt x="16" y="363"/>
                  </a:cubicBezTo>
                  <a:cubicBezTo>
                    <a:pt x="16" y="363"/>
                    <a:pt x="16" y="364"/>
                    <a:pt x="16" y="364"/>
                  </a:cubicBezTo>
                  <a:cubicBezTo>
                    <a:pt x="16" y="364"/>
                    <a:pt x="16" y="364"/>
                    <a:pt x="16" y="364"/>
                  </a:cubicBezTo>
                  <a:lnTo>
                    <a:pt x="15" y="365"/>
                  </a:lnTo>
                  <a:cubicBezTo>
                    <a:pt x="15" y="364"/>
                    <a:pt x="15" y="362"/>
                    <a:pt x="15" y="361"/>
                  </a:cubicBezTo>
                  <a:cubicBezTo>
                    <a:pt x="15" y="361"/>
                    <a:pt x="15" y="362"/>
                    <a:pt x="15" y="362"/>
                  </a:cubicBezTo>
                  <a:cubicBezTo>
                    <a:pt x="14" y="362"/>
                    <a:pt x="14" y="363"/>
                    <a:pt x="14" y="364"/>
                  </a:cubicBezTo>
                  <a:cubicBezTo>
                    <a:pt x="14" y="365"/>
                    <a:pt x="14" y="366"/>
                    <a:pt x="14" y="367"/>
                  </a:cubicBezTo>
                  <a:cubicBezTo>
                    <a:pt x="14" y="368"/>
                    <a:pt x="14" y="370"/>
                    <a:pt x="14" y="371"/>
                  </a:cubicBezTo>
                  <a:cubicBezTo>
                    <a:pt x="14" y="373"/>
                    <a:pt x="14" y="376"/>
                    <a:pt x="14" y="378"/>
                  </a:cubicBezTo>
                  <a:cubicBezTo>
                    <a:pt x="14" y="384"/>
                    <a:pt x="13" y="391"/>
                    <a:pt x="13" y="397"/>
                  </a:cubicBezTo>
                  <a:cubicBezTo>
                    <a:pt x="13" y="413"/>
                    <a:pt x="13" y="429"/>
                    <a:pt x="13" y="445"/>
                  </a:cubicBezTo>
                  <a:cubicBezTo>
                    <a:pt x="14" y="503"/>
                    <a:pt x="17" y="561"/>
                    <a:pt x="23" y="619"/>
                  </a:cubicBezTo>
                  <a:cubicBezTo>
                    <a:pt x="26" y="646"/>
                    <a:pt x="30" y="673"/>
                    <a:pt x="35" y="700"/>
                  </a:cubicBezTo>
                  <a:cubicBezTo>
                    <a:pt x="38" y="718"/>
                    <a:pt x="42" y="735"/>
                    <a:pt x="46" y="752"/>
                  </a:cubicBezTo>
                  <a:cubicBezTo>
                    <a:pt x="46" y="753"/>
                    <a:pt x="46" y="754"/>
                    <a:pt x="46" y="755"/>
                  </a:cubicBezTo>
                  <a:cubicBezTo>
                    <a:pt x="48" y="761"/>
                    <a:pt x="49" y="766"/>
                    <a:pt x="51" y="772"/>
                  </a:cubicBezTo>
                  <a:cubicBezTo>
                    <a:pt x="60" y="799"/>
                    <a:pt x="74" y="837"/>
                    <a:pt x="81" y="850"/>
                  </a:cubicBezTo>
                  <a:cubicBezTo>
                    <a:pt x="87" y="859"/>
                    <a:pt x="94" y="869"/>
                    <a:pt x="103" y="875"/>
                  </a:cubicBezTo>
                  <a:cubicBezTo>
                    <a:pt x="109" y="880"/>
                    <a:pt x="117" y="884"/>
                    <a:pt x="125" y="884"/>
                  </a:cubicBezTo>
                  <a:cubicBezTo>
                    <a:pt x="132" y="884"/>
                    <a:pt x="138" y="881"/>
                    <a:pt x="143" y="878"/>
                  </a:cubicBezTo>
                  <a:cubicBezTo>
                    <a:pt x="145" y="877"/>
                    <a:pt x="146" y="876"/>
                    <a:pt x="148" y="875"/>
                  </a:cubicBezTo>
                  <a:cubicBezTo>
                    <a:pt x="148" y="875"/>
                    <a:pt x="149" y="874"/>
                    <a:pt x="150" y="873"/>
                  </a:cubicBezTo>
                  <a:cubicBezTo>
                    <a:pt x="150" y="873"/>
                    <a:pt x="151" y="873"/>
                    <a:pt x="151" y="872"/>
                  </a:cubicBezTo>
                  <a:cubicBezTo>
                    <a:pt x="152" y="872"/>
                    <a:pt x="152" y="871"/>
                    <a:pt x="153" y="871"/>
                  </a:cubicBezTo>
                  <a:cubicBezTo>
                    <a:pt x="153" y="871"/>
                    <a:pt x="153" y="871"/>
                    <a:pt x="153" y="871"/>
                  </a:cubicBezTo>
                  <a:lnTo>
                    <a:pt x="148" y="876"/>
                  </a:lnTo>
                  <a:cubicBezTo>
                    <a:pt x="141" y="881"/>
                    <a:pt x="134" y="884"/>
                    <a:pt x="125" y="885"/>
                  </a:cubicBezTo>
                  <a:cubicBezTo>
                    <a:pt x="117" y="885"/>
                    <a:pt x="109" y="881"/>
                    <a:pt x="102" y="876"/>
                  </a:cubicBezTo>
                  <a:cubicBezTo>
                    <a:pt x="94" y="869"/>
                    <a:pt x="86" y="860"/>
                    <a:pt x="81" y="850"/>
                  </a:cubicBezTo>
                  <a:cubicBezTo>
                    <a:pt x="66" y="825"/>
                    <a:pt x="56" y="797"/>
                    <a:pt x="47" y="768"/>
                  </a:cubicBezTo>
                  <a:cubicBezTo>
                    <a:pt x="36" y="730"/>
                    <a:pt x="39" y="736"/>
                    <a:pt x="46" y="758"/>
                  </a:cubicBezTo>
                  <a:cubicBezTo>
                    <a:pt x="46" y="757"/>
                    <a:pt x="46" y="756"/>
                    <a:pt x="46" y="756"/>
                  </a:cubicBezTo>
                  <a:cubicBezTo>
                    <a:pt x="35" y="716"/>
                    <a:pt x="28" y="677"/>
                    <a:pt x="23" y="636"/>
                  </a:cubicBezTo>
                  <a:cubicBezTo>
                    <a:pt x="19" y="603"/>
                    <a:pt x="16" y="569"/>
                    <a:pt x="15" y="535"/>
                  </a:cubicBezTo>
                  <a:cubicBezTo>
                    <a:pt x="15" y="529"/>
                    <a:pt x="15" y="524"/>
                    <a:pt x="14" y="519"/>
                  </a:cubicBezTo>
                  <a:cubicBezTo>
                    <a:pt x="14" y="512"/>
                    <a:pt x="14" y="505"/>
                    <a:pt x="14" y="498"/>
                  </a:cubicBezTo>
                  <a:cubicBezTo>
                    <a:pt x="13" y="480"/>
                    <a:pt x="12" y="463"/>
                    <a:pt x="12" y="445"/>
                  </a:cubicBezTo>
                  <a:cubicBezTo>
                    <a:pt x="12" y="412"/>
                    <a:pt x="12" y="380"/>
                    <a:pt x="14" y="347"/>
                  </a:cubicBezTo>
                  <a:cubicBezTo>
                    <a:pt x="15" y="331"/>
                    <a:pt x="16" y="315"/>
                    <a:pt x="18" y="299"/>
                  </a:cubicBezTo>
                  <a:cubicBezTo>
                    <a:pt x="19" y="285"/>
                    <a:pt x="21" y="271"/>
                    <a:pt x="23" y="257"/>
                  </a:cubicBezTo>
                  <a:cubicBezTo>
                    <a:pt x="23" y="254"/>
                    <a:pt x="23" y="251"/>
                    <a:pt x="24" y="248"/>
                  </a:cubicBezTo>
                  <a:cubicBezTo>
                    <a:pt x="24" y="245"/>
                    <a:pt x="25" y="242"/>
                    <a:pt x="25" y="238"/>
                  </a:cubicBezTo>
                  <a:cubicBezTo>
                    <a:pt x="26" y="231"/>
                    <a:pt x="27" y="224"/>
                    <a:pt x="28" y="216"/>
                  </a:cubicBezTo>
                  <a:cubicBezTo>
                    <a:pt x="30" y="202"/>
                    <a:pt x="33" y="188"/>
                    <a:pt x="35" y="174"/>
                  </a:cubicBezTo>
                  <a:cubicBezTo>
                    <a:pt x="36" y="170"/>
                    <a:pt x="37" y="165"/>
                    <a:pt x="38" y="161"/>
                  </a:cubicBezTo>
                  <a:cubicBezTo>
                    <a:pt x="38" y="160"/>
                    <a:pt x="38" y="158"/>
                    <a:pt x="38" y="157"/>
                  </a:cubicBezTo>
                  <a:cubicBezTo>
                    <a:pt x="38" y="157"/>
                    <a:pt x="38" y="156"/>
                    <a:pt x="38" y="156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8" y="158"/>
                    <a:pt x="38" y="158"/>
                    <a:pt x="38" y="159"/>
                  </a:cubicBezTo>
                  <a:cubicBezTo>
                    <a:pt x="37" y="159"/>
                    <a:pt x="37" y="160"/>
                    <a:pt x="37" y="161"/>
                  </a:cubicBezTo>
                  <a:cubicBezTo>
                    <a:pt x="37" y="162"/>
                    <a:pt x="36" y="163"/>
                    <a:pt x="36" y="164"/>
                  </a:cubicBezTo>
                  <a:cubicBezTo>
                    <a:pt x="34" y="172"/>
                    <a:pt x="33" y="180"/>
                    <a:pt x="31" y="188"/>
                  </a:cubicBezTo>
                  <a:cubicBezTo>
                    <a:pt x="29" y="202"/>
                    <a:pt x="27" y="215"/>
                    <a:pt x="25" y="229"/>
                  </a:cubicBezTo>
                  <a:cubicBezTo>
                    <a:pt x="25" y="231"/>
                    <a:pt x="24" y="232"/>
                    <a:pt x="24" y="234"/>
                  </a:cubicBezTo>
                  <a:cubicBezTo>
                    <a:pt x="24" y="235"/>
                    <a:pt x="24" y="237"/>
                    <a:pt x="23" y="238"/>
                  </a:cubicBezTo>
                  <a:cubicBezTo>
                    <a:pt x="23" y="239"/>
                    <a:pt x="23" y="241"/>
                    <a:pt x="23" y="242"/>
                  </a:cubicBezTo>
                  <a:cubicBezTo>
                    <a:pt x="22" y="244"/>
                    <a:pt x="21" y="246"/>
                    <a:pt x="20" y="249"/>
                  </a:cubicBezTo>
                  <a:cubicBezTo>
                    <a:pt x="20" y="250"/>
                    <a:pt x="20" y="251"/>
                    <a:pt x="19" y="252"/>
                  </a:cubicBezTo>
                  <a:cubicBezTo>
                    <a:pt x="19" y="252"/>
                    <a:pt x="19" y="253"/>
                    <a:pt x="19" y="252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19" y="252"/>
                    <a:pt x="19" y="252"/>
                    <a:pt x="19" y="251"/>
                  </a:cubicBezTo>
                  <a:cubicBezTo>
                    <a:pt x="19" y="251"/>
                    <a:pt x="19" y="251"/>
                    <a:pt x="19" y="251"/>
                  </a:cubicBezTo>
                  <a:cubicBezTo>
                    <a:pt x="19" y="250"/>
                    <a:pt x="19" y="250"/>
                    <a:pt x="19" y="250"/>
                  </a:cubicBezTo>
                  <a:cubicBezTo>
                    <a:pt x="20" y="249"/>
                    <a:pt x="20" y="248"/>
                    <a:pt x="20" y="247"/>
                  </a:cubicBezTo>
                  <a:cubicBezTo>
                    <a:pt x="20" y="244"/>
                    <a:pt x="21" y="241"/>
                    <a:pt x="21" y="238"/>
                  </a:cubicBezTo>
                  <a:cubicBezTo>
                    <a:pt x="23" y="229"/>
                    <a:pt x="24" y="220"/>
                    <a:pt x="26" y="211"/>
                  </a:cubicBezTo>
                  <a:cubicBezTo>
                    <a:pt x="28" y="199"/>
                    <a:pt x="30" y="186"/>
                    <a:pt x="33" y="174"/>
                  </a:cubicBezTo>
                  <a:cubicBezTo>
                    <a:pt x="35" y="160"/>
                    <a:pt x="38" y="147"/>
                    <a:pt x="41" y="133"/>
                  </a:cubicBezTo>
                  <a:cubicBezTo>
                    <a:pt x="45" y="120"/>
                    <a:pt x="48" y="106"/>
                    <a:pt x="52" y="93"/>
                  </a:cubicBezTo>
                  <a:cubicBezTo>
                    <a:pt x="54" y="85"/>
                    <a:pt x="57" y="78"/>
                    <a:pt x="60" y="71"/>
                  </a:cubicBezTo>
                  <a:cubicBezTo>
                    <a:pt x="64" y="59"/>
                    <a:pt x="70" y="48"/>
                    <a:pt x="76" y="37"/>
                  </a:cubicBezTo>
                  <a:cubicBezTo>
                    <a:pt x="78" y="34"/>
                    <a:pt x="80" y="32"/>
                    <a:pt x="82" y="29"/>
                  </a:cubicBezTo>
                  <a:cubicBezTo>
                    <a:pt x="83" y="27"/>
                    <a:pt x="84" y="25"/>
                    <a:pt x="86" y="24"/>
                  </a:cubicBezTo>
                  <a:cubicBezTo>
                    <a:pt x="87" y="22"/>
                    <a:pt x="89" y="20"/>
                    <a:pt x="90" y="18"/>
                  </a:cubicBezTo>
                  <a:cubicBezTo>
                    <a:pt x="93" y="15"/>
                    <a:pt x="96" y="12"/>
                    <a:pt x="99" y="10"/>
                  </a:cubicBezTo>
                  <a:cubicBezTo>
                    <a:pt x="101" y="8"/>
                    <a:pt x="103" y="7"/>
                    <a:pt x="105" y="5"/>
                  </a:cubicBezTo>
                  <a:lnTo>
                    <a:pt x="104" y="5"/>
                  </a:lnTo>
                  <a:cubicBezTo>
                    <a:pt x="104" y="5"/>
                    <a:pt x="103" y="6"/>
                    <a:pt x="103" y="6"/>
                  </a:cubicBezTo>
                  <a:cubicBezTo>
                    <a:pt x="102" y="6"/>
                    <a:pt x="101" y="7"/>
                    <a:pt x="101" y="7"/>
                  </a:cubicBezTo>
                  <a:cubicBezTo>
                    <a:pt x="100" y="8"/>
                    <a:pt x="99" y="8"/>
                    <a:pt x="98" y="9"/>
                  </a:cubicBezTo>
                  <a:cubicBezTo>
                    <a:pt x="89" y="16"/>
                    <a:pt x="81" y="26"/>
                    <a:pt x="75" y="36"/>
                  </a:cubicBezTo>
                  <a:cubicBezTo>
                    <a:pt x="58" y="66"/>
                    <a:pt x="47" y="99"/>
                    <a:pt x="38" y="132"/>
                  </a:cubicBezTo>
                  <a:cubicBezTo>
                    <a:pt x="31" y="160"/>
                    <a:pt x="26" y="187"/>
                    <a:pt x="22" y="215"/>
                  </a:cubicBezTo>
                  <a:cubicBezTo>
                    <a:pt x="20" y="224"/>
                    <a:pt x="19" y="233"/>
                    <a:pt x="18" y="242"/>
                  </a:cubicBezTo>
                  <a:cubicBezTo>
                    <a:pt x="17" y="244"/>
                    <a:pt x="17" y="247"/>
                    <a:pt x="17" y="249"/>
                  </a:cubicBezTo>
                  <a:cubicBezTo>
                    <a:pt x="17" y="250"/>
                    <a:pt x="17" y="251"/>
                    <a:pt x="17" y="251"/>
                  </a:cubicBezTo>
                  <a:cubicBezTo>
                    <a:pt x="17" y="251"/>
                    <a:pt x="16" y="252"/>
                    <a:pt x="16" y="252"/>
                  </a:cubicBezTo>
                  <a:cubicBezTo>
                    <a:pt x="16" y="252"/>
                    <a:pt x="16" y="252"/>
                    <a:pt x="16" y="252"/>
                  </a:cubicBezTo>
                  <a:cubicBezTo>
                    <a:pt x="15" y="254"/>
                    <a:pt x="15" y="257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15" y="257"/>
                    <a:pt x="15" y="256"/>
                    <a:pt x="15" y="255"/>
                  </a:cubicBezTo>
                  <a:cubicBezTo>
                    <a:pt x="16" y="249"/>
                    <a:pt x="17" y="242"/>
                    <a:pt x="18" y="236"/>
                  </a:cubicBezTo>
                  <a:cubicBezTo>
                    <a:pt x="23" y="201"/>
                    <a:pt x="29" y="167"/>
                    <a:pt x="37" y="132"/>
                  </a:cubicBezTo>
                  <a:cubicBezTo>
                    <a:pt x="40" y="118"/>
                    <a:pt x="45" y="103"/>
                    <a:pt x="49" y="89"/>
                  </a:cubicBezTo>
                  <a:cubicBezTo>
                    <a:pt x="50" y="86"/>
                    <a:pt x="51" y="82"/>
                    <a:pt x="52" y="79"/>
                  </a:cubicBezTo>
                  <a:lnTo>
                    <a:pt x="51" y="79"/>
                  </a:lnTo>
                  <a:cubicBezTo>
                    <a:pt x="50" y="81"/>
                    <a:pt x="49" y="83"/>
                    <a:pt x="49" y="85"/>
                  </a:cubicBezTo>
                  <a:cubicBezTo>
                    <a:pt x="47" y="89"/>
                    <a:pt x="46" y="92"/>
                    <a:pt x="45" y="96"/>
                  </a:cubicBezTo>
                  <a:cubicBezTo>
                    <a:pt x="41" y="108"/>
                    <a:pt x="37" y="120"/>
                    <a:pt x="34" y="131"/>
                  </a:cubicBezTo>
                  <a:cubicBezTo>
                    <a:pt x="23" y="175"/>
                    <a:pt x="16" y="219"/>
                    <a:pt x="11" y="264"/>
                  </a:cubicBezTo>
                  <a:cubicBezTo>
                    <a:pt x="8" y="285"/>
                    <a:pt x="6" y="306"/>
                    <a:pt x="5" y="327"/>
                  </a:cubicBezTo>
                  <a:cubicBezTo>
                    <a:pt x="4" y="342"/>
                    <a:pt x="3" y="356"/>
                    <a:pt x="2" y="371"/>
                  </a:cubicBezTo>
                  <a:cubicBezTo>
                    <a:pt x="1" y="396"/>
                    <a:pt x="0" y="420"/>
                    <a:pt x="1" y="445"/>
                  </a:cubicBezTo>
                  <a:cubicBezTo>
                    <a:pt x="1" y="510"/>
                    <a:pt x="5" y="574"/>
                    <a:pt x="12" y="638"/>
                  </a:cubicBezTo>
                  <a:cubicBezTo>
                    <a:pt x="17" y="679"/>
                    <a:pt x="25" y="719"/>
                    <a:pt x="35" y="758"/>
                  </a:cubicBezTo>
                  <a:cubicBezTo>
                    <a:pt x="40" y="776"/>
                    <a:pt x="46" y="794"/>
                    <a:pt x="52" y="811"/>
                  </a:cubicBezTo>
                  <a:cubicBezTo>
                    <a:pt x="58" y="826"/>
                    <a:pt x="65" y="841"/>
                    <a:pt x="73" y="855"/>
                  </a:cubicBezTo>
                  <a:cubicBezTo>
                    <a:pt x="80" y="865"/>
                    <a:pt x="87" y="875"/>
                    <a:pt x="97" y="883"/>
                  </a:cubicBezTo>
                  <a:cubicBezTo>
                    <a:pt x="105" y="889"/>
                    <a:pt x="115" y="894"/>
                    <a:pt x="125" y="893"/>
                  </a:cubicBezTo>
                  <a:cubicBezTo>
                    <a:pt x="136" y="893"/>
                    <a:pt x="145" y="889"/>
                    <a:pt x="153" y="883"/>
                  </a:cubicBezTo>
                  <a:cubicBezTo>
                    <a:pt x="158" y="880"/>
                    <a:pt x="161" y="876"/>
                    <a:pt x="165" y="872"/>
                  </a:cubicBezTo>
                  <a:cubicBezTo>
                    <a:pt x="166" y="871"/>
                    <a:pt x="167" y="869"/>
                    <a:pt x="168" y="868"/>
                  </a:cubicBezTo>
                  <a:cubicBezTo>
                    <a:pt x="168" y="868"/>
                    <a:pt x="168" y="868"/>
                    <a:pt x="168" y="867"/>
                  </a:cubicBezTo>
                  <a:cubicBezTo>
                    <a:pt x="169" y="867"/>
                    <a:pt x="169" y="867"/>
                    <a:pt x="169" y="867"/>
                  </a:cubicBezTo>
                  <a:cubicBezTo>
                    <a:pt x="169" y="867"/>
                    <a:pt x="168" y="868"/>
                    <a:pt x="168" y="868"/>
                  </a:cubicBezTo>
                  <a:cubicBezTo>
                    <a:pt x="167" y="869"/>
                    <a:pt x="166" y="870"/>
                    <a:pt x="165" y="871"/>
                  </a:cubicBezTo>
                  <a:cubicBezTo>
                    <a:pt x="162" y="875"/>
                    <a:pt x="158" y="879"/>
                    <a:pt x="153" y="882"/>
                  </a:cubicBezTo>
                  <a:cubicBezTo>
                    <a:pt x="145" y="889"/>
                    <a:pt x="136" y="893"/>
                    <a:pt x="125" y="893"/>
                  </a:cubicBezTo>
                  <a:cubicBezTo>
                    <a:pt x="115" y="893"/>
                    <a:pt x="105" y="889"/>
                    <a:pt x="97" y="882"/>
                  </a:cubicBezTo>
                  <a:cubicBezTo>
                    <a:pt x="88" y="875"/>
                    <a:pt x="80" y="865"/>
                    <a:pt x="74" y="855"/>
                  </a:cubicBezTo>
                  <a:cubicBezTo>
                    <a:pt x="56" y="825"/>
                    <a:pt x="45" y="792"/>
                    <a:pt x="36" y="758"/>
                  </a:cubicBezTo>
                  <a:cubicBezTo>
                    <a:pt x="27" y="726"/>
                    <a:pt x="21" y="693"/>
                    <a:pt x="16" y="660"/>
                  </a:cubicBezTo>
                  <a:cubicBezTo>
                    <a:pt x="15" y="649"/>
                    <a:pt x="13" y="637"/>
                    <a:pt x="12" y="625"/>
                  </a:cubicBezTo>
                  <a:cubicBezTo>
                    <a:pt x="11" y="621"/>
                    <a:pt x="11" y="616"/>
                    <a:pt x="11" y="612"/>
                  </a:cubicBezTo>
                  <a:cubicBezTo>
                    <a:pt x="10" y="609"/>
                    <a:pt x="10" y="607"/>
                    <a:pt x="10" y="604"/>
                  </a:cubicBezTo>
                  <a:cubicBezTo>
                    <a:pt x="10" y="604"/>
                    <a:pt x="10" y="604"/>
                    <a:pt x="10" y="603"/>
                  </a:cubicBezTo>
                  <a:cubicBezTo>
                    <a:pt x="10" y="604"/>
                    <a:pt x="10" y="604"/>
                    <a:pt x="10" y="604"/>
                  </a:cubicBezTo>
                  <a:cubicBezTo>
                    <a:pt x="10" y="604"/>
                    <a:pt x="10" y="604"/>
                    <a:pt x="10" y="605"/>
                  </a:cubicBezTo>
                  <a:cubicBezTo>
                    <a:pt x="10" y="607"/>
                    <a:pt x="11" y="610"/>
                    <a:pt x="11" y="613"/>
                  </a:cubicBezTo>
                  <a:cubicBezTo>
                    <a:pt x="12" y="624"/>
                    <a:pt x="14" y="635"/>
                    <a:pt x="15" y="646"/>
                  </a:cubicBezTo>
                  <a:cubicBezTo>
                    <a:pt x="20" y="684"/>
                    <a:pt x="27" y="721"/>
                    <a:pt x="37" y="758"/>
                  </a:cubicBezTo>
                  <a:cubicBezTo>
                    <a:pt x="46" y="791"/>
                    <a:pt x="57" y="824"/>
                    <a:pt x="75" y="854"/>
                  </a:cubicBezTo>
                  <a:cubicBezTo>
                    <a:pt x="81" y="864"/>
                    <a:pt x="89" y="874"/>
                    <a:pt x="98" y="881"/>
                  </a:cubicBezTo>
                  <a:cubicBezTo>
                    <a:pt x="106" y="887"/>
                    <a:pt x="115" y="892"/>
                    <a:pt x="125" y="891"/>
                  </a:cubicBezTo>
                  <a:cubicBezTo>
                    <a:pt x="135" y="891"/>
                    <a:pt x="145" y="887"/>
                    <a:pt x="152" y="881"/>
                  </a:cubicBezTo>
                  <a:cubicBezTo>
                    <a:pt x="162" y="874"/>
                    <a:pt x="169" y="864"/>
                    <a:pt x="175" y="854"/>
                  </a:cubicBezTo>
                  <a:cubicBezTo>
                    <a:pt x="176" y="853"/>
                    <a:pt x="177" y="852"/>
                    <a:pt x="177" y="850"/>
                  </a:cubicBezTo>
                  <a:cubicBezTo>
                    <a:pt x="179" y="847"/>
                    <a:pt x="181" y="845"/>
                    <a:pt x="182" y="842"/>
                  </a:cubicBezTo>
                  <a:cubicBezTo>
                    <a:pt x="183" y="839"/>
                    <a:pt x="185" y="837"/>
                    <a:pt x="186" y="835"/>
                  </a:cubicBezTo>
                  <a:cubicBezTo>
                    <a:pt x="188" y="831"/>
                    <a:pt x="189" y="827"/>
                    <a:pt x="191" y="823"/>
                  </a:cubicBezTo>
                  <a:cubicBezTo>
                    <a:pt x="192" y="821"/>
                    <a:pt x="193" y="818"/>
                    <a:pt x="194" y="816"/>
                  </a:cubicBezTo>
                  <a:cubicBezTo>
                    <a:pt x="196" y="811"/>
                    <a:pt x="198" y="807"/>
                    <a:pt x="200" y="802"/>
                  </a:cubicBezTo>
                  <a:cubicBezTo>
                    <a:pt x="205" y="788"/>
                    <a:pt x="210" y="773"/>
                    <a:pt x="214" y="758"/>
                  </a:cubicBezTo>
                  <a:cubicBezTo>
                    <a:pt x="240" y="656"/>
                    <a:pt x="249" y="550"/>
                    <a:pt x="248" y="445"/>
                  </a:cubicBezTo>
                  <a:cubicBezTo>
                    <a:pt x="248" y="355"/>
                    <a:pt x="242" y="265"/>
                    <a:pt x="225" y="177"/>
                  </a:cubicBezTo>
                  <a:cubicBezTo>
                    <a:pt x="222" y="162"/>
                    <a:pt x="218" y="147"/>
                    <a:pt x="214" y="132"/>
                  </a:cubicBezTo>
                  <a:cubicBezTo>
                    <a:pt x="210" y="114"/>
                    <a:pt x="204" y="96"/>
                    <a:pt x="197" y="79"/>
                  </a:cubicBezTo>
                  <a:cubicBezTo>
                    <a:pt x="192" y="64"/>
                    <a:pt x="185" y="49"/>
                    <a:pt x="176" y="35"/>
                  </a:cubicBezTo>
                  <a:cubicBezTo>
                    <a:pt x="174" y="32"/>
                    <a:pt x="172" y="30"/>
                    <a:pt x="170" y="27"/>
                  </a:cubicBezTo>
                  <a:cubicBezTo>
                    <a:pt x="169" y="25"/>
                    <a:pt x="167" y="23"/>
                    <a:pt x="166" y="21"/>
                  </a:cubicBezTo>
                  <a:cubicBezTo>
                    <a:pt x="165" y="21"/>
                    <a:pt x="164" y="19"/>
                    <a:pt x="163" y="19"/>
                  </a:cubicBezTo>
                  <a:cubicBezTo>
                    <a:pt x="163" y="19"/>
                    <a:pt x="164" y="21"/>
                    <a:pt x="164" y="21"/>
                  </a:cubicBezTo>
                  <a:cubicBezTo>
                    <a:pt x="165" y="21"/>
                    <a:pt x="165" y="22"/>
                    <a:pt x="165" y="22"/>
                  </a:cubicBezTo>
                  <a:cubicBezTo>
                    <a:pt x="166" y="23"/>
                    <a:pt x="167" y="24"/>
                    <a:pt x="168" y="25"/>
                  </a:cubicBezTo>
                  <a:cubicBezTo>
                    <a:pt x="170" y="29"/>
                    <a:pt x="173" y="32"/>
                    <a:pt x="175" y="36"/>
                  </a:cubicBezTo>
                  <a:cubicBezTo>
                    <a:pt x="193" y="66"/>
                    <a:pt x="204" y="99"/>
                    <a:pt x="212" y="132"/>
                  </a:cubicBezTo>
                  <a:lnTo>
                    <a:pt x="213" y="139"/>
                  </a:lnTo>
                  <a:cubicBezTo>
                    <a:pt x="213" y="137"/>
                    <a:pt x="212" y="135"/>
                    <a:pt x="212" y="133"/>
                  </a:cubicBezTo>
                  <a:cubicBezTo>
                    <a:pt x="205" y="108"/>
                    <a:pt x="197" y="84"/>
                    <a:pt x="187" y="60"/>
                  </a:cubicBezTo>
                  <a:cubicBezTo>
                    <a:pt x="183" y="52"/>
                    <a:pt x="179" y="44"/>
                    <a:pt x="174" y="37"/>
                  </a:cubicBezTo>
                  <a:cubicBezTo>
                    <a:pt x="168" y="27"/>
                    <a:pt x="161" y="17"/>
                    <a:pt x="151" y="10"/>
                  </a:cubicBezTo>
                  <a:cubicBezTo>
                    <a:pt x="149" y="8"/>
                    <a:pt x="146" y="6"/>
                    <a:pt x="143" y="4"/>
                  </a:cubicBezTo>
                  <a:cubicBezTo>
                    <a:pt x="141" y="3"/>
                    <a:pt x="138" y="2"/>
                    <a:pt x="135" y="1"/>
                  </a:cubicBezTo>
                  <a:cubicBezTo>
                    <a:pt x="133" y="1"/>
                    <a:pt x="131" y="1"/>
                    <a:pt x="129" y="1"/>
                  </a:cubicBezTo>
                  <a:cubicBezTo>
                    <a:pt x="128" y="0"/>
                    <a:pt x="127" y="1"/>
                    <a:pt x="125" y="1"/>
                  </a:cubicBezTo>
                  <a:cubicBezTo>
                    <a:pt x="125" y="1"/>
                    <a:pt x="127" y="1"/>
                    <a:pt x="127" y="1"/>
                  </a:cubicBezTo>
                  <a:cubicBezTo>
                    <a:pt x="129" y="1"/>
                    <a:pt x="130" y="2"/>
                    <a:pt x="132" y="2"/>
                  </a:cubicBezTo>
                  <a:cubicBezTo>
                    <a:pt x="139" y="4"/>
                    <a:pt x="145" y="7"/>
                    <a:pt x="150" y="11"/>
                  </a:cubicBezTo>
                  <a:cubicBezTo>
                    <a:pt x="159" y="18"/>
                    <a:pt x="167" y="28"/>
                    <a:pt x="173" y="38"/>
                  </a:cubicBezTo>
                  <a:cubicBezTo>
                    <a:pt x="177" y="45"/>
                    <a:pt x="181" y="53"/>
                    <a:pt x="185" y="61"/>
                  </a:cubicBezTo>
                  <a:cubicBezTo>
                    <a:pt x="185" y="61"/>
                    <a:pt x="185" y="61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5" y="61"/>
                    <a:pt x="185" y="60"/>
                    <a:pt x="184" y="60"/>
                  </a:cubicBezTo>
                  <a:cubicBezTo>
                    <a:pt x="182" y="55"/>
                    <a:pt x="180" y="51"/>
                    <a:pt x="177" y="46"/>
                  </a:cubicBezTo>
                  <a:cubicBezTo>
                    <a:pt x="176" y="44"/>
                    <a:pt x="174" y="41"/>
                    <a:pt x="172" y="38"/>
                  </a:cubicBezTo>
                  <a:cubicBezTo>
                    <a:pt x="172" y="37"/>
                    <a:pt x="171" y="36"/>
                    <a:pt x="170" y="35"/>
                  </a:cubicBezTo>
                  <a:lnTo>
                    <a:pt x="170" y="34"/>
                  </a:lnTo>
                  <a:cubicBezTo>
                    <a:pt x="170" y="35"/>
                    <a:pt x="170" y="35"/>
                    <a:pt x="170" y="35"/>
                  </a:cubicBezTo>
                  <a:cubicBezTo>
                    <a:pt x="171" y="36"/>
                    <a:pt x="171" y="37"/>
                    <a:pt x="172" y="38"/>
                  </a:cubicBezTo>
                  <a:cubicBezTo>
                    <a:pt x="177" y="47"/>
                    <a:pt x="182" y="57"/>
                    <a:pt x="186" y="67"/>
                  </a:cubicBezTo>
                  <a:cubicBezTo>
                    <a:pt x="195" y="88"/>
                    <a:pt x="202" y="111"/>
                    <a:pt x="208" y="134"/>
                  </a:cubicBezTo>
                  <a:cubicBezTo>
                    <a:pt x="232" y="236"/>
                    <a:pt x="240" y="340"/>
                    <a:pt x="240" y="445"/>
                  </a:cubicBezTo>
                  <a:cubicBezTo>
                    <a:pt x="240" y="459"/>
                    <a:pt x="240" y="472"/>
                    <a:pt x="239" y="486"/>
                  </a:cubicBezTo>
                  <a:cubicBezTo>
                    <a:pt x="236" y="603"/>
                    <a:pt x="213" y="758"/>
                    <a:pt x="228" y="627"/>
                  </a:cubicBezTo>
                  <a:cubicBezTo>
                    <a:pt x="235" y="566"/>
                    <a:pt x="238" y="506"/>
                    <a:pt x="239" y="445"/>
                  </a:cubicBezTo>
                  <a:cubicBezTo>
                    <a:pt x="239" y="396"/>
                    <a:pt x="237" y="347"/>
                    <a:pt x="233" y="298"/>
                  </a:cubicBezTo>
                  <a:cubicBezTo>
                    <a:pt x="228" y="243"/>
                    <a:pt x="220" y="188"/>
                    <a:pt x="207" y="134"/>
                  </a:cubicBezTo>
                  <a:cubicBezTo>
                    <a:pt x="204" y="123"/>
                    <a:pt x="201" y="112"/>
                    <a:pt x="197" y="101"/>
                  </a:cubicBezTo>
                  <a:cubicBezTo>
                    <a:pt x="196" y="98"/>
                    <a:pt x="195" y="94"/>
                    <a:pt x="194" y="91"/>
                  </a:cubicBezTo>
                  <a:cubicBezTo>
                    <a:pt x="194" y="90"/>
                    <a:pt x="193" y="89"/>
                    <a:pt x="193" y="88"/>
                  </a:cubicBezTo>
                  <a:cubicBezTo>
                    <a:pt x="193" y="88"/>
                    <a:pt x="193" y="87"/>
                    <a:pt x="192" y="87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2" y="86"/>
                    <a:pt x="192" y="86"/>
                    <a:pt x="192" y="86"/>
                  </a:cubicBezTo>
                  <a:cubicBezTo>
                    <a:pt x="192" y="87"/>
                    <a:pt x="192" y="87"/>
                    <a:pt x="192" y="87"/>
                  </a:cubicBezTo>
                  <a:cubicBezTo>
                    <a:pt x="193" y="88"/>
                    <a:pt x="193" y="88"/>
                    <a:pt x="193" y="89"/>
                  </a:cubicBezTo>
                  <a:cubicBezTo>
                    <a:pt x="194" y="92"/>
                    <a:pt x="195" y="95"/>
                    <a:pt x="196" y="98"/>
                  </a:cubicBezTo>
                  <a:cubicBezTo>
                    <a:pt x="200" y="110"/>
                    <a:pt x="203" y="122"/>
                    <a:pt x="206" y="134"/>
                  </a:cubicBezTo>
                  <a:cubicBezTo>
                    <a:pt x="227" y="221"/>
                    <a:pt x="235" y="309"/>
                    <a:pt x="238" y="398"/>
                  </a:cubicBezTo>
                  <a:cubicBezTo>
                    <a:pt x="238" y="414"/>
                    <a:pt x="238" y="429"/>
                    <a:pt x="238" y="445"/>
                  </a:cubicBezTo>
                  <a:cubicBezTo>
                    <a:pt x="237" y="541"/>
                    <a:pt x="229" y="633"/>
                    <a:pt x="209" y="727"/>
                  </a:cubicBezTo>
                  <a:cubicBezTo>
                    <a:pt x="207" y="736"/>
                    <a:pt x="204" y="746"/>
                    <a:pt x="202" y="755"/>
                  </a:cubicBezTo>
                  <a:cubicBezTo>
                    <a:pt x="193" y="787"/>
                    <a:pt x="182" y="819"/>
                    <a:pt x="165" y="847"/>
                  </a:cubicBezTo>
                  <a:cubicBezTo>
                    <a:pt x="160" y="856"/>
                    <a:pt x="153" y="865"/>
                    <a:pt x="145" y="871"/>
                  </a:cubicBezTo>
                  <a:cubicBezTo>
                    <a:pt x="139" y="876"/>
                    <a:pt x="132" y="879"/>
                    <a:pt x="125" y="879"/>
                  </a:cubicBezTo>
                  <a:cubicBezTo>
                    <a:pt x="118" y="879"/>
                    <a:pt x="112" y="876"/>
                    <a:pt x="106" y="871"/>
                  </a:cubicBezTo>
                  <a:cubicBezTo>
                    <a:pt x="103" y="869"/>
                    <a:pt x="101" y="867"/>
                    <a:pt x="98" y="864"/>
                  </a:cubicBezTo>
                  <a:cubicBezTo>
                    <a:pt x="94" y="859"/>
                    <a:pt x="89" y="853"/>
                    <a:pt x="86" y="847"/>
                  </a:cubicBezTo>
                  <a:cubicBezTo>
                    <a:pt x="69" y="818"/>
                    <a:pt x="58" y="787"/>
                    <a:pt x="50" y="754"/>
                  </a:cubicBezTo>
                  <a:cubicBezTo>
                    <a:pt x="42" y="722"/>
                    <a:pt x="36" y="688"/>
                    <a:pt x="32" y="655"/>
                  </a:cubicBezTo>
                  <a:cubicBezTo>
                    <a:pt x="31" y="654"/>
                    <a:pt x="31" y="651"/>
                    <a:pt x="31" y="649"/>
                  </a:cubicBezTo>
                  <a:moveTo>
                    <a:pt x="51" y="772"/>
                  </a:moveTo>
                  <a:cubicBezTo>
                    <a:pt x="54" y="783"/>
                    <a:pt x="58" y="793"/>
                    <a:pt x="61" y="804"/>
                  </a:cubicBezTo>
                  <a:cubicBezTo>
                    <a:pt x="63" y="807"/>
                    <a:pt x="64" y="810"/>
                    <a:pt x="65" y="813"/>
                  </a:cubicBezTo>
                  <a:cubicBezTo>
                    <a:pt x="65" y="813"/>
                    <a:pt x="65" y="814"/>
                    <a:pt x="66" y="815"/>
                  </a:cubicBezTo>
                  <a:cubicBezTo>
                    <a:pt x="66" y="815"/>
                    <a:pt x="66" y="815"/>
                    <a:pt x="66" y="815"/>
                  </a:cubicBezTo>
                  <a:cubicBezTo>
                    <a:pt x="65" y="815"/>
                    <a:pt x="65" y="814"/>
                    <a:pt x="65" y="814"/>
                  </a:cubicBezTo>
                  <a:cubicBezTo>
                    <a:pt x="64" y="812"/>
                    <a:pt x="64" y="811"/>
                    <a:pt x="63" y="810"/>
                  </a:cubicBezTo>
                  <a:cubicBezTo>
                    <a:pt x="61" y="804"/>
                    <a:pt x="59" y="799"/>
                    <a:pt x="57" y="794"/>
                  </a:cubicBezTo>
                  <a:cubicBezTo>
                    <a:pt x="53" y="782"/>
                    <a:pt x="49" y="770"/>
                    <a:pt x="46" y="758"/>
                  </a:cubicBezTo>
                  <a:cubicBezTo>
                    <a:pt x="47" y="762"/>
                    <a:pt x="49" y="767"/>
                    <a:pt x="51" y="772"/>
                  </a:cubicBezTo>
                  <a:moveTo>
                    <a:pt x="31" y="649"/>
                  </a:moveTo>
                  <a:cubicBezTo>
                    <a:pt x="31" y="647"/>
                    <a:pt x="30" y="645"/>
                    <a:pt x="30" y="646"/>
                  </a:cubicBezTo>
                  <a:moveTo>
                    <a:pt x="235" y="591"/>
                  </a:moveTo>
                  <a:cubicBezTo>
                    <a:pt x="230" y="646"/>
                    <a:pt x="221" y="702"/>
                    <a:pt x="207" y="756"/>
                  </a:cubicBezTo>
                  <a:cubicBezTo>
                    <a:pt x="200" y="784"/>
                    <a:pt x="190" y="812"/>
                    <a:pt x="177" y="838"/>
                  </a:cubicBezTo>
                  <a:cubicBezTo>
                    <a:pt x="176" y="839"/>
                    <a:pt x="176" y="840"/>
                    <a:pt x="175" y="841"/>
                  </a:cubicBezTo>
                  <a:cubicBezTo>
                    <a:pt x="174" y="842"/>
                    <a:pt x="174" y="843"/>
                    <a:pt x="174" y="843"/>
                  </a:cubicBezTo>
                  <a:cubicBezTo>
                    <a:pt x="174" y="843"/>
                    <a:pt x="174" y="843"/>
                    <a:pt x="174" y="843"/>
                  </a:cubicBezTo>
                  <a:cubicBezTo>
                    <a:pt x="174" y="842"/>
                    <a:pt x="175" y="841"/>
                    <a:pt x="175" y="841"/>
                  </a:cubicBezTo>
                  <a:cubicBezTo>
                    <a:pt x="181" y="829"/>
                    <a:pt x="186" y="818"/>
                    <a:pt x="190" y="806"/>
                  </a:cubicBezTo>
                  <a:cubicBezTo>
                    <a:pt x="194" y="797"/>
                    <a:pt x="197" y="788"/>
                    <a:pt x="199" y="780"/>
                  </a:cubicBezTo>
                  <a:cubicBezTo>
                    <a:pt x="202" y="772"/>
                    <a:pt x="204" y="764"/>
                    <a:pt x="207" y="756"/>
                  </a:cubicBezTo>
                  <a:cubicBezTo>
                    <a:pt x="210" y="743"/>
                    <a:pt x="213" y="731"/>
                    <a:pt x="216" y="718"/>
                  </a:cubicBezTo>
                  <a:cubicBezTo>
                    <a:pt x="228" y="656"/>
                    <a:pt x="235" y="594"/>
                    <a:pt x="239" y="531"/>
                  </a:cubicBezTo>
                  <a:cubicBezTo>
                    <a:pt x="240" y="519"/>
                    <a:pt x="238" y="552"/>
                    <a:pt x="237" y="563"/>
                  </a:cubicBezTo>
                  <a:cubicBezTo>
                    <a:pt x="237" y="569"/>
                    <a:pt x="236" y="575"/>
                    <a:pt x="236" y="581"/>
                  </a:cubicBezTo>
                  <a:cubicBezTo>
                    <a:pt x="236" y="583"/>
                    <a:pt x="236" y="586"/>
                    <a:pt x="235" y="588"/>
                  </a:cubicBezTo>
                  <a:cubicBezTo>
                    <a:pt x="235" y="588"/>
                    <a:pt x="235" y="589"/>
                    <a:pt x="235" y="590"/>
                  </a:cubicBezTo>
                  <a:cubicBezTo>
                    <a:pt x="235" y="590"/>
                    <a:pt x="235" y="590"/>
                    <a:pt x="235" y="591"/>
                  </a:cubicBezTo>
                  <a:moveTo>
                    <a:pt x="211" y="756"/>
                  </a:moveTo>
                  <a:cubicBezTo>
                    <a:pt x="211" y="756"/>
                    <a:pt x="211" y="757"/>
                    <a:pt x="211" y="757"/>
                  </a:cubicBezTo>
                  <a:cubicBezTo>
                    <a:pt x="209" y="762"/>
                    <a:pt x="208" y="768"/>
                    <a:pt x="206" y="773"/>
                  </a:cubicBezTo>
                  <a:cubicBezTo>
                    <a:pt x="204" y="781"/>
                    <a:pt x="201" y="789"/>
                    <a:pt x="199" y="797"/>
                  </a:cubicBezTo>
                  <a:cubicBezTo>
                    <a:pt x="194" y="810"/>
                    <a:pt x="189" y="822"/>
                    <a:pt x="184" y="833"/>
                  </a:cubicBezTo>
                  <a:cubicBezTo>
                    <a:pt x="181" y="840"/>
                    <a:pt x="177" y="847"/>
                    <a:pt x="173" y="853"/>
                  </a:cubicBezTo>
                  <a:cubicBezTo>
                    <a:pt x="169" y="859"/>
                    <a:pt x="165" y="865"/>
                    <a:pt x="160" y="871"/>
                  </a:cubicBezTo>
                  <a:cubicBezTo>
                    <a:pt x="157" y="874"/>
                    <a:pt x="154" y="877"/>
                    <a:pt x="151" y="879"/>
                  </a:cubicBezTo>
                  <a:cubicBezTo>
                    <a:pt x="150" y="880"/>
                    <a:pt x="149" y="880"/>
                    <a:pt x="148" y="881"/>
                  </a:cubicBezTo>
                  <a:cubicBezTo>
                    <a:pt x="148" y="881"/>
                    <a:pt x="148" y="881"/>
                    <a:pt x="148" y="881"/>
                  </a:cubicBezTo>
                  <a:cubicBezTo>
                    <a:pt x="149" y="880"/>
                    <a:pt x="150" y="880"/>
                    <a:pt x="150" y="879"/>
                  </a:cubicBezTo>
                  <a:cubicBezTo>
                    <a:pt x="159" y="872"/>
                    <a:pt x="167" y="862"/>
                    <a:pt x="173" y="852"/>
                  </a:cubicBezTo>
                  <a:cubicBezTo>
                    <a:pt x="183" y="835"/>
                    <a:pt x="190" y="817"/>
                    <a:pt x="197" y="798"/>
                  </a:cubicBezTo>
                  <a:cubicBezTo>
                    <a:pt x="200" y="790"/>
                    <a:pt x="203" y="782"/>
                    <a:pt x="205" y="774"/>
                  </a:cubicBezTo>
                  <a:cubicBezTo>
                    <a:pt x="206" y="771"/>
                    <a:pt x="207" y="767"/>
                    <a:pt x="208" y="764"/>
                  </a:cubicBezTo>
                  <a:cubicBezTo>
                    <a:pt x="209" y="762"/>
                    <a:pt x="209" y="759"/>
                    <a:pt x="210" y="757"/>
                  </a:cubicBezTo>
                  <a:cubicBezTo>
                    <a:pt x="210" y="757"/>
                    <a:pt x="210" y="756"/>
                    <a:pt x="211" y="756"/>
                  </a:cubicBezTo>
                  <a:cubicBezTo>
                    <a:pt x="211" y="755"/>
                    <a:pt x="211" y="754"/>
                    <a:pt x="211" y="754"/>
                  </a:cubicBezTo>
                  <a:cubicBezTo>
                    <a:pt x="211" y="754"/>
                    <a:pt x="211" y="754"/>
                    <a:pt x="211" y="754"/>
                  </a:cubicBezTo>
                  <a:cubicBezTo>
                    <a:pt x="211" y="755"/>
                    <a:pt x="211" y="755"/>
                    <a:pt x="211" y="756"/>
                  </a:cubicBezTo>
                  <a:cubicBezTo>
                    <a:pt x="211" y="756"/>
                    <a:pt x="211" y="756"/>
                    <a:pt x="211" y="756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10;p47"/>
            <p:cNvSpPr/>
            <p:nvPr/>
          </p:nvSpPr>
          <p:spPr>
            <a:xfrm>
              <a:off x="2772" y="1866"/>
              <a:ext cx="141" cy="168"/>
            </a:xfrm>
            <a:custGeom>
              <a:avLst/>
              <a:gdLst/>
              <a:ahLst/>
              <a:cxnLst/>
              <a:rect l="l" t="t" r="r" b="b"/>
              <a:pathLst>
                <a:path w="67" h="80" extrusionOk="0">
                  <a:moveTo>
                    <a:pt x="1" y="77"/>
                  </a:moveTo>
                  <a:cubicBezTo>
                    <a:pt x="0" y="78"/>
                    <a:pt x="0" y="79"/>
                    <a:pt x="0" y="80"/>
                  </a:cubicBezTo>
                  <a:cubicBezTo>
                    <a:pt x="5" y="65"/>
                    <a:pt x="11" y="50"/>
                    <a:pt x="20" y="37"/>
                  </a:cubicBezTo>
                  <a:cubicBezTo>
                    <a:pt x="26" y="27"/>
                    <a:pt x="33" y="17"/>
                    <a:pt x="42" y="10"/>
                  </a:cubicBezTo>
                  <a:cubicBezTo>
                    <a:pt x="43" y="9"/>
                    <a:pt x="44" y="8"/>
                    <a:pt x="45" y="8"/>
                  </a:cubicBezTo>
                  <a:cubicBezTo>
                    <a:pt x="48" y="5"/>
                    <a:pt x="52" y="3"/>
                    <a:pt x="56" y="1"/>
                  </a:cubicBezTo>
                  <a:cubicBezTo>
                    <a:pt x="59" y="1"/>
                    <a:pt x="6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57" y="1"/>
                    <a:pt x="50" y="5"/>
                    <a:pt x="42" y="10"/>
                  </a:cubicBezTo>
                  <a:cubicBezTo>
                    <a:pt x="40" y="12"/>
                    <a:pt x="38" y="14"/>
                    <a:pt x="37" y="15"/>
                  </a:cubicBezTo>
                  <a:cubicBezTo>
                    <a:pt x="30" y="22"/>
                    <a:pt x="25" y="29"/>
                    <a:pt x="20" y="37"/>
                  </a:cubicBezTo>
                  <a:cubicBezTo>
                    <a:pt x="15" y="46"/>
                    <a:pt x="10" y="56"/>
                    <a:pt x="6" y="65"/>
                  </a:cubicBezTo>
                  <a:cubicBezTo>
                    <a:pt x="5" y="67"/>
                    <a:pt x="5" y="69"/>
                    <a:pt x="4" y="71"/>
                  </a:cubicBezTo>
                  <a:cubicBezTo>
                    <a:pt x="3" y="72"/>
                    <a:pt x="3" y="73"/>
                    <a:pt x="2" y="74"/>
                  </a:cubicBezTo>
                  <a:cubicBezTo>
                    <a:pt x="2" y="75"/>
                    <a:pt x="2" y="76"/>
                    <a:pt x="1" y="77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11;p47"/>
            <p:cNvSpPr/>
            <p:nvPr/>
          </p:nvSpPr>
          <p:spPr>
            <a:xfrm>
              <a:off x="2726" y="2142"/>
              <a:ext cx="13" cy="59"/>
            </a:xfrm>
            <a:custGeom>
              <a:avLst/>
              <a:gdLst/>
              <a:ahLst/>
              <a:cxnLst/>
              <a:rect l="l" t="t" r="r" b="b"/>
              <a:pathLst>
                <a:path w="6" h="28" extrusionOk="0">
                  <a:moveTo>
                    <a:pt x="0" y="28"/>
                  </a:moveTo>
                  <a:cubicBezTo>
                    <a:pt x="1" y="21"/>
                    <a:pt x="3" y="15"/>
                    <a:pt x="4" y="8"/>
                  </a:cubicBezTo>
                  <a:cubicBezTo>
                    <a:pt x="5" y="6"/>
                    <a:pt x="5" y="5"/>
                    <a:pt x="5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6"/>
                    <a:pt x="4" y="11"/>
                    <a:pt x="3" y="16"/>
                  </a:cubicBezTo>
                  <a:cubicBezTo>
                    <a:pt x="3" y="18"/>
                    <a:pt x="2" y="19"/>
                    <a:pt x="2" y="21"/>
                  </a:cubicBezTo>
                  <a:cubicBezTo>
                    <a:pt x="2" y="22"/>
                    <a:pt x="2" y="22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7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12;p47"/>
            <p:cNvSpPr/>
            <p:nvPr/>
          </p:nvSpPr>
          <p:spPr>
            <a:xfrm>
              <a:off x="2662" y="2646"/>
              <a:ext cx="173" cy="1032"/>
            </a:xfrm>
            <a:custGeom>
              <a:avLst/>
              <a:gdLst/>
              <a:ahLst/>
              <a:cxnLst/>
              <a:rect l="l" t="t" r="r" b="b"/>
              <a:pathLst>
                <a:path w="83" h="493" extrusionOk="0">
                  <a:moveTo>
                    <a:pt x="68" y="472"/>
                  </a:moveTo>
                  <a:cubicBezTo>
                    <a:pt x="53" y="445"/>
                    <a:pt x="43" y="414"/>
                    <a:pt x="35" y="383"/>
                  </a:cubicBezTo>
                  <a:cubicBezTo>
                    <a:pt x="33" y="377"/>
                    <a:pt x="31" y="370"/>
                    <a:pt x="30" y="363"/>
                  </a:cubicBezTo>
                  <a:cubicBezTo>
                    <a:pt x="17" y="306"/>
                    <a:pt x="9" y="248"/>
                    <a:pt x="5" y="190"/>
                  </a:cubicBezTo>
                  <a:cubicBezTo>
                    <a:pt x="2" y="150"/>
                    <a:pt x="0" y="111"/>
                    <a:pt x="0" y="71"/>
                  </a:cubicBezTo>
                  <a:lnTo>
                    <a:pt x="1" y="63"/>
                  </a:lnTo>
                  <a:cubicBezTo>
                    <a:pt x="1" y="66"/>
                    <a:pt x="1" y="68"/>
                    <a:pt x="1" y="71"/>
                  </a:cubicBezTo>
                  <a:cubicBezTo>
                    <a:pt x="1" y="146"/>
                    <a:pt x="6" y="220"/>
                    <a:pt x="17" y="293"/>
                  </a:cubicBezTo>
                  <a:cubicBezTo>
                    <a:pt x="22" y="323"/>
                    <a:pt x="28" y="354"/>
                    <a:pt x="36" y="383"/>
                  </a:cubicBezTo>
                  <a:cubicBezTo>
                    <a:pt x="44" y="414"/>
                    <a:pt x="55" y="447"/>
                    <a:pt x="71" y="476"/>
                  </a:cubicBezTo>
                  <a:cubicBezTo>
                    <a:pt x="72" y="476"/>
                    <a:pt x="72" y="477"/>
                    <a:pt x="73" y="478"/>
                  </a:cubicBezTo>
                  <a:cubicBezTo>
                    <a:pt x="75" y="481"/>
                    <a:pt x="76" y="484"/>
                    <a:pt x="78" y="487"/>
                  </a:cubicBezTo>
                  <a:cubicBezTo>
                    <a:pt x="80" y="488"/>
                    <a:pt x="81" y="490"/>
                    <a:pt x="82" y="491"/>
                  </a:cubicBezTo>
                  <a:cubicBezTo>
                    <a:pt x="82" y="492"/>
                    <a:pt x="83" y="493"/>
                    <a:pt x="83" y="493"/>
                  </a:cubicBezTo>
                  <a:cubicBezTo>
                    <a:pt x="83" y="493"/>
                    <a:pt x="83" y="493"/>
                    <a:pt x="83" y="493"/>
                  </a:cubicBezTo>
                  <a:cubicBezTo>
                    <a:pt x="81" y="491"/>
                    <a:pt x="79" y="489"/>
                    <a:pt x="78" y="487"/>
                  </a:cubicBezTo>
                  <a:cubicBezTo>
                    <a:pt x="76" y="484"/>
                    <a:pt x="74" y="481"/>
                    <a:pt x="72" y="479"/>
                  </a:cubicBezTo>
                  <a:cubicBezTo>
                    <a:pt x="71" y="476"/>
                    <a:pt x="69" y="474"/>
                    <a:pt x="68" y="472"/>
                  </a:cubicBezTo>
                  <a:moveTo>
                    <a:pt x="1" y="63"/>
                  </a:moveTo>
                  <a:lnTo>
                    <a:pt x="2" y="0"/>
                  </a:lnTo>
                  <a:cubicBezTo>
                    <a:pt x="1" y="21"/>
                    <a:pt x="1" y="42"/>
                    <a:pt x="1" y="63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13;p47"/>
            <p:cNvSpPr/>
            <p:nvPr/>
          </p:nvSpPr>
          <p:spPr>
            <a:xfrm>
              <a:off x="3130" y="2370"/>
              <a:ext cx="38" cy="898"/>
            </a:xfrm>
            <a:custGeom>
              <a:avLst/>
              <a:gdLst/>
              <a:ahLst/>
              <a:cxnLst/>
              <a:rect l="l" t="t" r="r" b="b"/>
              <a:pathLst>
                <a:path w="18" h="429" extrusionOk="0">
                  <a:moveTo>
                    <a:pt x="4" y="402"/>
                  </a:moveTo>
                  <a:cubicBezTo>
                    <a:pt x="12" y="343"/>
                    <a:pt x="16" y="285"/>
                    <a:pt x="17" y="226"/>
                  </a:cubicBezTo>
                  <a:cubicBezTo>
                    <a:pt x="18" y="218"/>
                    <a:pt x="18" y="211"/>
                    <a:pt x="18" y="203"/>
                  </a:cubicBezTo>
                  <a:cubicBezTo>
                    <a:pt x="18" y="150"/>
                    <a:pt x="16" y="97"/>
                    <a:pt x="11" y="44"/>
                  </a:cubicBezTo>
                  <a:cubicBezTo>
                    <a:pt x="10" y="36"/>
                    <a:pt x="9" y="28"/>
                    <a:pt x="8" y="20"/>
                  </a:cubicBezTo>
                  <a:cubicBezTo>
                    <a:pt x="7" y="14"/>
                    <a:pt x="6" y="9"/>
                    <a:pt x="6" y="4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3"/>
                    <a:pt x="5" y="5"/>
                    <a:pt x="6" y="6"/>
                  </a:cubicBezTo>
                  <a:cubicBezTo>
                    <a:pt x="6" y="10"/>
                    <a:pt x="6" y="14"/>
                    <a:pt x="7" y="17"/>
                  </a:cubicBezTo>
                  <a:cubicBezTo>
                    <a:pt x="11" y="56"/>
                    <a:pt x="14" y="95"/>
                    <a:pt x="16" y="135"/>
                  </a:cubicBezTo>
                  <a:cubicBezTo>
                    <a:pt x="16" y="158"/>
                    <a:pt x="17" y="180"/>
                    <a:pt x="17" y="203"/>
                  </a:cubicBezTo>
                  <a:cubicBezTo>
                    <a:pt x="16" y="238"/>
                    <a:pt x="15" y="272"/>
                    <a:pt x="13" y="307"/>
                  </a:cubicBezTo>
                  <a:cubicBezTo>
                    <a:pt x="10" y="348"/>
                    <a:pt x="6" y="388"/>
                    <a:pt x="0" y="429"/>
                  </a:cubicBezTo>
                  <a:cubicBezTo>
                    <a:pt x="1" y="420"/>
                    <a:pt x="3" y="411"/>
                    <a:pt x="4" y="402"/>
                  </a:cubicBezTo>
                </a:path>
              </a:pathLst>
            </a:custGeom>
            <a:solidFill>
              <a:srgbClr val="FFCB0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27;p3"/>
          <p:cNvSpPr txBox="1"/>
          <p:nvPr/>
        </p:nvSpPr>
        <p:spPr>
          <a:xfrm>
            <a:off x="4910691" y="1820646"/>
            <a:ext cx="7010375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Sistema composto por barras rígidas unidimensionais, de massa concentrada no centro de massa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Primeira barra sem movimento angular (oscilação em ≈ 1/3 do corpo) e sem deslocamento na direção do eixo y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Forças hidrodinâmicas de inércia (FJ) e sustentação (FV) aplicadas apenas na nadadeira caudal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Força de arrasto (F d) resistiva aplicada no centro de massa do sistema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Influência desprezível da força de arrasto nos deslocamentos e velocidades angulares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Movimento no eixo z será desprezado (desprezados efeitos de gravidade e flutuação)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Oscilações pequenas em torno do ponto de operação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Vibrações do atuador desprezíveis</a:t>
            </a:r>
          </a:p>
          <a:p>
            <a:pPr marL="285750" lvl="0" indent="-285750" algn="just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1800" dirty="0"/>
              <a:t>Atuador com massa desprezível.</a:t>
            </a:r>
            <a:endParaRPr sz="2400" dirty="0"/>
          </a:p>
        </p:txBody>
      </p:sp>
      <p:sp>
        <p:nvSpPr>
          <p:cNvPr id="20" name="Google Shape;799;p47"/>
          <p:cNvSpPr/>
          <p:nvPr/>
        </p:nvSpPr>
        <p:spPr>
          <a:xfrm>
            <a:off x="4866340" y="1814790"/>
            <a:ext cx="7122460" cy="425313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23239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3247</Words>
  <Application>Microsoft Office PowerPoint</Application>
  <PresentationFormat>Widescreen</PresentationFormat>
  <Paragraphs>564</Paragraphs>
  <Slides>72</Slides>
  <Notes>72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Calibri</vt:lpstr>
      <vt:lpstr>Cambria Math</vt:lpstr>
      <vt:lpstr>Noto Sans Symbols</vt:lpstr>
      <vt:lpstr>Times</vt:lpstr>
      <vt:lpstr>Twentieth Century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ruan luca argenton</dc:creator>
  <cp:lastModifiedBy>Henrique Aquino</cp:lastModifiedBy>
  <cp:revision>88</cp:revision>
  <dcterms:created xsi:type="dcterms:W3CDTF">2020-06-10T22:09:00Z</dcterms:created>
  <dcterms:modified xsi:type="dcterms:W3CDTF">2020-12-01T04:04:06Z</dcterms:modified>
</cp:coreProperties>
</file>