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gif" Type="http://schemas.openxmlformats.org/officeDocument/2006/relationships/image"/><Relationship Id="rId3" Target="../media/image2.gif" Type="http://schemas.openxmlformats.org/officeDocument/2006/relationships/image"/><Relationship Id="rId4" Target="../media/image3.gif"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gif" Type="http://schemas.openxmlformats.org/officeDocument/2006/relationships/image"/><Relationship Id="rId11" Target="../media/image14.gif" Type="http://schemas.openxmlformats.org/officeDocument/2006/relationships/image"/><Relationship Id="rId12" Target="../media/image15.gif" Type="http://schemas.openxmlformats.org/officeDocument/2006/relationships/image"/><Relationship Id="rId13" Target="../media/image16.gif" Type="http://schemas.openxmlformats.org/officeDocument/2006/relationships/image"/><Relationship Id="rId14" Target="../media/image17.gif" Type="http://schemas.openxmlformats.org/officeDocument/2006/relationships/image"/><Relationship Id="rId2" Target="../media/image6.gif" Type="http://schemas.openxmlformats.org/officeDocument/2006/relationships/image"/><Relationship Id="rId3" Target="../media/image7.gif" Type="http://schemas.openxmlformats.org/officeDocument/2006/relationships/image"/><Relationship Id="rId4" Target="../media/image1.gif" Type="http://schemas.openxmlformats.org/officeDocument/2006/relationships/image"/><Relationship Id="rId5" Target="../media/image8.gif" Type="http://schemas.openxmlformats.org/officeDocument/2006/relationships/image"/><Relationship Id="rId6" Target="../media/image9.gif" Type="http://schemas.openxmlformats.org/officeDocument/2006/relationships/image"/><Relationship Id="rId7" Target="../media/image10.gif" Type="http://schemas.openxmlformats.org/officeDocument/2006/relationships/image"/><Relationship Id="rId8" Target="../media/image11.gif" Type="http://schemas.openxmlformats.org/officeDocument/2006/relationships/image"/><Relationship Id="rId9" Target="../media/image12.gif"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5000"/>
          </a:blip>
          <a:srcRect l="0" t="0" r="0" b="0"/>
          <a:stretch>
            <a:fillRect/>
          </a:stretch>
        </p:blipFill>
        <p:spPr>
          <a:xfrm flipH="false" flipV="false" rot="-10800000">
            <a:off x="6333452" y="-1797179"/>
            <a:ext cx="15735219" cy="13881357"/>
          </a:xfrm>
          <a:prstGeom prst="rect">
            <a:avLst/>
          </a:prstGeom>
        </p:spPr>
      </p:pic>
      <p:grpSp>
        <p:nvGrpSpPr>
          <p:cNvPr name="Group 3" id="3"/>
          <p:cNvGrpSpPr/>
          <p:nvPr/>
        </p:nvGrpSpPr>
        <p:grpSpPr>
          <a:xfrm rot="0">
            <a:off x="3000871" y="2911933"/>
            <a:ext cx="12286259" cy="4463133"/>
            <a:chOff x="0" y="0"/>
            <a:chExt cx="16381678" cy="5950845"/>
          </a:xfrm>
        </p:grpSpPr>
        <p:sp>
          <p:nvSpPr>
            <p:cNvPr name="TextBox 4" id="4"/>
            <p:cNvSpPr txBox="true"/>
            <p:nvPr/>
          </p:nvSpPr>
          <p:spPr>
            <a:xfrm rot="0">
              <a:off x="0" y="-238125"/>
              <a:ext cx="16381678" cy="5097992"/>
            </a:xfrm>
            <a:prstGeom prst="rect">
              <a:avLst/>
            </a:prstGeom>
          </p:spPr>
          <p:txBody>
            <a:bodyPr anchor="t" rtlCol="false" tIns="0" lIns="0" bIns="0" rIns="0">
              <a:spAutoFit/>
            </a:bodyPr>
            <a:lstStyle/>
            <a:p>
              <a:pPr algn="ctr">
                <a:lnSpc>
                  <a:spcPts val="13750"/>
                </a:lnSpc>
              </a:pPr>
              <a:r>
                <a:rPr lang="en-US" sz="12500">
                  <a:solidFill>
                    <a:srgbClr val="2B2B2B"/>
                  </a:solidFill>
                  <a:latin typeface="Agrandir"/>
                </a:rPr>
                <a:t>Émile Jaques-Dalcroze</a:t>
              </a:r>
            </a:p>
          </p:txBody>
        </p:sp>
        <p:sp>
          <p:nvSpPr>
            <p:cNvPr name="TextBox 5" id="5"/>
            <p:cNvSpPr txBox="true"/>
            <p:nvPr/>
          </p:nvSpPr>
          <p:spPr>
            <a:xfrm rot="0">
              <a:off x="0" y="5189004"/>
              <a:ext cx="16381678" cy="761841"/>
            </a:xfrm>
            <a:prstGeom prst="rect">
              <a:avLst/>
            </a:prstGeom>
          </p:spPr>
          <p:txBody>
            <a:bodyPr anchor="t" rtlCol="false" tIns="0" lIns="0" bIns="0" rIns="0">
              <a:spAutoFit/>
            </a:bodyPr>
            <a:lstStyle/>
            <a:p>
              <a:pPr algn="ctr">
                <a:lnSpc>
                  <a:spcPts val="4206"/>
                </a:lnSpc>
                <a:spcBef>
                  <a:spcPct val="0"/>
                </a:spcBef>
              </a:pPr>
              <a:r>
                <a:rPr lang="en-US" sz="3004">
                  <a:solidFill>
                    <a:srgbClr val="2B2B2B"/>
                  </a:solidFill>
                  <a:latin typeface="Agrandir"/>
                </a:rPr>
                <a:t>Viena - 1865 - 1950</a:t>
              </a:r>
            </a:p>
          </p:txBody>
        </p:sp>
      </p:grpSp>
      <p:pic>
        <p:nvPicPr>
          <p:cNvPr name="Picture 6" id="6"/>
          <p:cNvPicPr>
            <a:picLocks noChangeAspect="true"/>
          </p:cNvPicPr>
          <p:nvPr/>
        </p:nvPicPr>
        <p:blipFill>
          <a:blip r:embed="rId3">
            <a:alphaModFix amt="50000"/>
          </a:blip>
          <a:srcRect l="0" t="0" r="0" b="0"/>
          <a:stretch>
            <a:fillRect/>
          </a:stretch>
        </p:blipFill>
        <p:spPr>
          <a:xfrm flipH="false" flipV="false" rot="0">
            <a:off x="-2318726" y="-376453"/>
            <a:ext cx="9743013" cy="1709948"/>
          </a:xfrm>
          <a:prstGeom prst="rect">
            <a:avLst/>
          </a:prstGeom>
        </p:spPr>
      </p:pic>
      <p:pic>
        <p:nvPicPr>
          <p:cNvPr name="Picture 7" id="7"/>
          <p:cNvPicPr>
            <a:picLocks noChangeAspect="true"/>
          </p:cNvPicPr>
          <p:nvPr/>
        </p:nvPicPr>
        <p:blipFill>
          <a:blip r:embed="rId4">
            <a:alphaModFix amt="25000"/>
          </a:blip>
          <a:srcRect l="0" t="0" r="0" b="0"/>
          <a:stretch>
            <a:fillRect/>
          </a:stretch>
        </p:blipFill>
        <p:spPr>
          <a:xfrm flipH="false" flipV="false" rot="-7199120">
            <a:off x="-2896988" y="-1002021"/>
            <a:ext cx="5793977" cy="589544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grpSp>
        <p:nvGrpSpPr>
          <p:cNvPr name="Group 2" id="2"/>
          <p:cNvGrpSpPr/>
          <p:nvPr/>
        </p:nvGrpSpPr>
        <p:grpSpPr>
          <a:xfrm rot="0">
            <a:off x="1028700" y="859644"/>
            <a:ext cx="6907145" cy="2543176"/>
            <a:chOff x="0" y="0"/>
            <a:chExt cx="9209527" cy="3390901"/>
          </a:xfrm>
        </p:grpSpPr>
        <p:sp>
          <p:nvSpPr>
            <p:cNvPr name="Freeform 3" id="3"/>
            <p:cNvSpPr/>
            <p:nvPr/>
          </p:nvSpPr>
          <p:spPr>
            <a:xfrm flipH="false" flipV="false" rot="0">
              <a:off x="0" y="11164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634311" y="-133350"/>
              <a:ext cx="7575216" cy="3524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Com suas descobertas, abriu as portas para as inovadoras pedagogias musicais que surgiram na primeira metade do século XX.</a:t>
              </a:r>
            </a:p>
          </p:txBody>
        </p:sp>
        <p:sp>
          <p:nvSpPr>
            <p:cNvPr name="TextBox 5" id="5"/>
            <p:cNvSpPr txBox="true"/>
            <p:nvPr/>
          </p:nvSpPr>
          <p:spPr>
            <a:xfrm rot="0">
              <a:off x="351305" y="14873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6" id="6"/>
          <p:cNvGrpSpPr/>
          <p:nvPr/>
        </p:nvGrpSpPr>
        <p:grpSpPr>
          <a:xfrm rot="0">
            <a:off x="9144000" y="335769"/>
            <a:ext cx="6907145" cy="3590926"/>
            <a:chOff x="0" y="0"/>
            <a:chExt cx="9209527" cy="4787901"/>
          </a:xfrm>
        </p:grpSpPr>
        <p:sp>
          <p:nvSpPr>
            <p:cNvPr name="TextBox 7" id="7"/>
            <p:cNvSpPr txBox="true"/>
            <p:nvPr/>
          </p:nvSpPr>
          <p:spPr>
            <a:xfrm rot="0">
              <a:off x="1634311" y="-133350"/>
              <a:ext cx="7575216" cy="4921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Jaques-Dalcroze desenvolveu gradualmente um método de educação musical baseado no movimento, onde o aprendizado ocorre por meio da música e pela música, por meio de uma escuta ativa.</a:t>
              </a:r>
            </a:p>
          </p:txBody>
        </p:sp>
        <p:sp>
          <p:nvSpPr>
            <p:cNvPr name="Freeform 8" id="8"/>
            <p:cNvSpPr/>
            <p:nvPr/>
          </p:nvSpPr>
          <p:spPr>
            <a:xfrm flipH="false" flipV="false" rot="0">
              <a:off x="0" y="18149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1305" y="21858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grpSp>
        <p:nvGrpSpPr>
          <p:cNvPr name="Group 10" id="10"/>
          <p:cNvGrpSpPr/>
          <p:nvPr/>
        </p:nvGrpSpPr>
        <p:grpSpPr>
          <a:xfrm rot="0">
            <a:off x="1028700" y="5143500"/>
            <a:ext cx="6907145" cy="4114801"/>
            <a:chOff x="0" y="0"/>
            <a:chExt cx="9209527" cy="5486401"/>
          </a:xfrm>
        </p:grpSpPr>
        <p:sp>
          <p:nvSpPr>
            <p:cNvPr name="TextBox 11" id="11"/>
            <p:cNvSpPr txBox="true"/>
            <p:nvPr/>
          </p:nvSpPr>
          <p:spPr>
            <a:xfrm rot="0">
              <a:off x="1634311" y="-133350"/>
              <a:ext cx="7575216" cy="5619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 Rítmica – sistema de educação musical criado por Jaques- Dalcroze, que visa a musicalização do corpo – é uma disciplina na qual os elementos da música são estudados através do movimento corporal. </a:t>
              </a:r>
            </a:p>
          </p:txBody>
        </p:sp>
        <p:sp>
          <p:nvSpPr>
            <p:cNvPr name="Freeform 12" id="12"/>
            <p:cNvSpPr/>
            <p:nvPr/>
          </p:nvSpPr>
          <p:spPr>
            <a:xfrm flipH="false" flipV="false" rot="0">
              <a:off x="0" y="21642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351305" y="25351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3</a:t>
              </a:r>
            </a:p>
          </p:txBody>
        </p:sp>
      </p:grpSp>
      <p:grpSp>
        <p:nvGrpSpPr>
          <p:cNvPr name="Group 14" id="14"/>
          <p:cNvGrpSpPr/>
          <p:nvPr/>
        </p:nvGrpSpPr>
        <p:grpSpPr>
          <a:xfrm rot="0">
            <a:off x="9144000" y="4583804"/>
            <a:ext cx="6561518" cy="4975864"/>
            <a:chOff x="0" y="0"/>
            <a:chExt cx="8748690" cy="6634485"/>
          </a:xfrm>
        </p:grpSpPr>
        <p:sp>
          <p:nvSpPr>
            <p:cNvPr name="TextBox 15" id="15"/>
            <p:cNvSpPr txBox="true"/>
            <p:nvPr/>
          </p:nvSpPr>
          <p:spPr>
            <a:xfrm rot="0">
              <a:off x="1552532" y="-123825"/>
              <a:ext cx="7196158" cy="6758310"/>
            </a:xfrm>
            <a:prstGeom prst="rect">
              <a:avLst/>
            </a:prstGeom>
          </p:spPr>
          <p:txBody>
            <a:bodyPr anchor="t" rtlCol="false" tIns="0" lIns="0" bIns="0" rIns="0">
              <a:spAutoFit/>
            </a:bodyPr>
            <a:lstStyle/>
            <a:p>
              <a:pPr algn="just">
                <a:lnSpc>
                  <a:spcPts val="3989"/>
                </a:lnSpc>
              </a:pPr>
              <a:r>
                <a:rPr lang="en-US" sz="2849" u="none">
                  <a:solidFill>
                    <a:srgbClr val="2B2B2B"/>
                  </a:solidFill>
                  <a:latin typeface="Agrandir"/>
                </a:rPr>
                <a:t> </a:t>
              </a:r>
              <a:r>
                <a:rPr lang="en-US" sz="2849">
                  <a:solidFill>
                    <a:srgbClr val="2B2B2B"/>
                  </a:solidFill>
                  <a:latin typeface="Agrandir"/>
                </a:rPr>
                <a:t>A nova </a:t>
              </a:r>
              <a:r>
                <a:rPr lang="en-US" sz="2849" u="none">
                  <a:solidFill>
                    <a:srgbClr val="2B2B2B"/>
                  </a:solidFill>
                  <a:latin typeface="Agrandir"/>
                </a:rPr>
                <a:t>pedagogia, conhecida como “escola nova”, passou a dar valor à experiência, chamando o aluno a participar ativamente do processo de aprendizagem. É neste contexto que Jaques- Dalcroze é convidado a contribuir para a reforma do ensino musical das escolas públicas de seu p</a:t>
              </a:r>
              <a:r>
                <a:rPr lang="en-US" sz="2849">
                  <a:solidFill>
                    <a:srgbClr val="2B2B2B"/>
                  </a:solidFill>
                  <a:latin typeface="Agrandir"/>
                </a:rPr>
                <a:t>aís.</a:t>
              </a:r>
            </a:p>
          </p:txBody>
        </p:sp>
        <p:sp>
          <p:nvSpPr>
            <p:cNvPr name="Freeform 16" id="16"/>
            <p:cNvSpPr/>
            <p:nvPr/>
          </p:nvSpPr>
          <p:spPr>
            <a:xfrm flipH="false" flipV="false" rot="0">
              <a:off x="0" y="2767253"/>
              <a:ext cx="1067979" cy="1099978"/>
            </a:xfrm>
            <a:custGeom>
              <a:avLst/>
              <a:gdLst/>
              <a:ahLst/>
              <a:cxnLst/>
              <a:rect r="r" b="b" t="t" l="l"/>
              <a:pathLst>
                <a:path h="1099978" w="1067979">
                  <a:moveTo>
                    <a:pt x="0" y="0"/>
                  </a:moveTo>
                  <a:lnTo>
                    <a:pt x="1067979" y="0"/>
                  </a:lnTo>
                  <a:lnTo>
                    <a:pt x="1067979" y="1099979"/>
                  </a:lnTo>
                  <a:lnTo>
                    <a:pt x="0" y="10999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333726" y="3116249"/>
              <a:ext cx="400527" cy="335311"/>
            </a:xfrm>
            <a:prstGeom prst="rect">
              <a:avLst/>
            </a:prstGeom>
          </p:spPr>
          <p:txBody>
            <a:bodyPr anchor="t" rtlCol="false" tIns="0" lIns="0" bIns="0" rIns="0">
              <a:spAutoFit/>
            </a:bodyPr>
            <a:lstStyle/>
            <a:p>
              <a:pPr algn="ctr">
                <a:lnSpc>
                  <a:spcPts val="1861"/>
                </a:lnSpc>
              </a:pPr>
              <a:r>
                <a:rPr lang="en-US" sz="1329">
                  <a:solidFill>
                    <a:srgbClr val="2B2B2B"/>
                  </a:solidFill>
                  <a:latin typeface="Agrandir Bold"/>
                </a:rPr>
                <a:t>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grpSp>
        <p:nvGrpSpPr>
          <p:cNvPr name="Group 2" id="2"/>
          <p:cNvGrpSpPr/>
          <p:nvPr/>
        </p:nvGrpSpPr>
        <p:grpSpPr>
          <a:xfrm rot="0">
            <a:off x="10078605" y="1652033"/>
            <a:ext cx="6907145" cy="6210301"/>
            <a:chOff x="0" y="0"/>
            <a:chExt cx="9209527" cy="8280401"/>
          </a:xfrm>
        </p:grpSpPr>
        <p:sp>
          <p:nvSpPr>
            <p:cNvPr name="TextBox 3" id="3"/>
            <p:cNvSpPr txBox="true"/>
            <p:nvPr/>
          </p:nvSpPr>
          <p:spPr>
            <a:xfrm rot="0">
              <a:off x="1634311" y="-133350"/>
              <a:ext cx="7575216" cy="8413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Passou a pensar em uma série de exercícios que fizessem com que o aprendizado musical passasse pela experiência corporal. Com isso, abriu as portas para uma profunda revolução ideológica no campo da educação, influenciando não somente toda uma geração de educadores musicais, como também dançarinos e dramaturgos.</a:t>
              </a:r>
            </a:p>
          </p:txBody>
        </p:sp>
        <p:sp>
          <p:nvSpPr>
            <p:cNvPr name="Freeform 4" id="4"/>
            <p:cNvSpPr/>
            <p:nvPr/>
          </p:nvSpPr>
          <p:spPr>
            <a:xfrm flipH="false" flipV="false" rot="0">
              <a:off x="0" y="35612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351305" y="39321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grpSp>
        <p:nvGrpSpPr>
          <p:cNvPr name="Group 6" id="6"/>
          <p:cNvGrpSpPr/>
          <p:nvPr/>
        </p:nvGrpSpPr>
        <p:grpSpPr>
          <a:xfrm rot="0">
            <a:off x="1028700" y="1028700"/>
            <a:ext cx="6907145" cy="3590926"/>
            <a:chOff x="0" y="0"/>
            <a:chExt cx="9209527" cy="4787901"/>
          </a:xfrm>
        </p:grpSpPr>
        <p:sp>
          <p:nvSpPr>
            <p:cNvPr name="Freeform 7" id="7"/>
            <p:cNvSpPr/>
            <p:nvPr/>
          </p:nvSpPr>
          <p:spPr>
            <a:xfrm flipH="false" flipV="false" rot="0">
              <a:off x="0" y="18149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634311" y="-133350"/>
              <a:ext cx="7575216" cy="4921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Artistas europeus tiveram contato com as ideias de Jaques-Dalcroze, que se espalharam por toda a Europa, chegando a ser conhecida e aplicada também na América Latina.</a:t>
              </a:r>
            </a:p>
          </p:txBody>
        </p:sp>
        <p:sp>
          <p:nvSpPr>
            <p:cNvPr name="TextBox 9" id="9"/>
            <p:cNvSpPr txBox="true"/>
            <p:nvPr/>
          </p:nvSpPr>
          <p:spPr>
            <a:xfrm rot="0">
              <a:off x="351305" y="21858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10" id="10"/>
          <p:cNvGrpSpPr/>
          <p:nvPr/>
        </p:nvGrpSpPr>
        <p:grpSpPr>
          <a:xfrm rot="0">
            <a:off x="1028700" y="5929312"/>
            <a:ext cx="6907145" cy="3067051"/>
            <a:chOff x="0" y="0"/>
            <a:chExt cx="9209527" cy="4089401"/>
          </a:xfrm>
        </p:grpSpPr>
        <p:sp>
          <p:nvSpPr>
            <p:cNvPr name="Freeform 11" id="11"/>
            <p:cNvSpPr/>
            <p:nvPr/>
          </p:nvSpPr>
          <p:spPr>
            <a:xfrm flipH="false" flipV="false" rot="0">
              <a:off x="0" y="14657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634311" y="-133350"/>
              <a:ext cx="7575216" cy="4222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Os exercícios buscavam estabelecer relações entre o movimento e a audição, os sons e as dura- ções, o tempo e a energia, o dinamismo e o espaço, a música e o gesto.</a:t>
              </a:r>
            </a:p>
          </p:txBody>
        </p:sp>
        <p:sp>
          <p:nvSpPr>
            <p:cNvPr name="TextBox 13" id="13"/>
            <p:cNvSpPr txBox="true"/>
            <p:nvPr/>
          </p:nvSpPr>
          <p:spPr>
            <a:xfrm rot="0">
              <a:off x="351305" y="18366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3</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grpSp>
        <p:nvGrpSpPr>
          <p:cNvPr name="Group 2" id="2"/>
          <p:cNvGrpSpPr/>
          <p:nvPr/>
        </p:nvGrpSpPr>
        <p:grpSpPr>
          <a:xfrm rot="0">
            <a:off x="1028700" y="3348037"/>
            <a:ext cx="6907145" cy="3590926"/>
            <a:chOff x="0" y="0"/>
            <a:chExt cx="9209527" cy="4787901"/>
          </a:xfrm>
        </p:grpSpPr>
        <p:sp>
          <p:nvSpPr>
            <p:cNvPr name="Freeform 3" id="3"/>
            <p:cNvSpPr/>
            <p:nvPr/>
          </p:nvSpPr>
          <p:spPr>
            <a:xfrm flipH="false" flipV="false" rot="0">
              <a:off x="0" y="18149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634311" y="-133350"/>
              <a:ext cx="7575216" cy="4921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Mas é em Paris, quando conhece o pianista Mathis Lussy, que criou o Tratado de Expressão Musical de Lussy, aparece a primeira tentativa de Dalcroze de conectar teoria musical com psicologia afetiva. </a:t>
              </a:r>
            </a:p>
          </p:txBody>
        </p:sp>
        <p:sp>
          <p:nvSpPr>
            <p:cNvPr name="TextBox 5" id="5"/>
            <p:cNvSpPr txBox="true"/>
            <p:nvPr/>
          </p:nvSpPr>
          <p:spPr>
            <a:xfrm rot="0">
              <a:off x="351305" y="21858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6" id="6"/>
          <p:cNvGrpSpPr/>
          <p:nvPr/>
        </p:nvGrpSpPr>
        <p:grpSpPr>
          <a:xfrm rot="0">
            <a:off x="9885059" y="2824162"/>
            <a:ext cx="6907145" cy="4638676"/>
            <a:chOff x="0" y="0"/>
            <a:chExt cx="9209527" cy="6184901"/>
          </a:xfrm>
        </p:grpSpPr>
        <p:sp>
          <p:nvSpPr>
            <p:cNvPr name="TextBox 7" id="7"/>
            <p:cNvSpPr txBox="true"/>
            <p:nvPr/>
          </p:nvSpPr>
          <p:spPr>
            <a:xfrm rot="0">
              <a:off x="1634311" y="-133350"/>
              <a:ext cx="7575216" cy="6318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Influenciado por essas ideias, Jaques- Dalcroze passa a pensar na união do gesto, do movimento e da música, desejando harmonizar as faculdades senso-motoras, mentais e afetivas dos alunos, a fim de conjugar música e expressão.</a:t>
              </a:r>
            </a:p>
          </p:txBody>
        </p:sp>
        <p:sp>
          <p:nvSpPr>
            <p:cNvPr name="Freeform 8" id="8"/>
            <p:cNvSpPr/>
            <p:nvPr/>
          </p:nvSpPr>
          <p:spPr>
            <a:xfrm flipH="false" flipV="false" rot="0">
              <a:off x="0" y="25134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1305" y="28843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grpSp>
        <p:nvGrpSpPr>
          <p:cNvPr name="Group 2" id="2"/>
          <p:cNvGrpSpPr/>
          <p:nvPr/>
        </p:nvGrpSpPr>
        <p:grpSpPr>
          <a:xfrm rot="0">
            <a:off x="1028700" y="3086100"/>
            <a:ext cx="6907145" cy="4114801"/>
            <a:chOff x="0" y="0"/>
            <a:chExt cx="9209527" cy="5486401"/>
          </a:xfrm>
        </p:grpSpPr>
        <p:sp>
          <p:nvSpPr>
            <p:cNvPr name="Freeform 3" id="3"/>
            <p:cNvSpPr/>
            <p:nvPr/>
          </p:nvSpPr>
          <p:spPr>
            <a:xfrm flipH="false" flipV="false" rot="0">
              <a:off x="0" y="21642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634311" y="-133350"/>
              <a:ext cx="7575216" cy="5619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Jaques-Dalcroze entende que a consciência rítmica é resultado de uma experiência corporal, e que essa consciência pode ser intensificada através de exercícios que combinem sensações físicas e auditivas.</a:t>
              </a:r>
            </a:p>
          </p:txBody>
        </p:sp>
        <p:sp>
          <p:nvSpPr>
            <p:cNvPr name="TextBox 5" id="5"/>
            <p:cNvSpPr txBox="true"/>
            <p:nvPr/>
          </p:nvSpPr>
          <p:spPr>
            <a:xfrm rot="0">
              <a:off x="351305" y="25351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6" id="6"/>
          <p:cNvGrpSpPr/>
          <p:nvPr/>
        </p:nvGrpSpPr>
        <p:grpSpPr>
          <a:xfrm rot="0">
            <a:off x="8877794" y="542924"/>
            <a:ext cx="6907145" cy="2543176"/>
            <a:chOff x="0" y="0"/>
            <a:chExt cx="9209527" cy="3390901"/>
          </a:xfrm>
        </p:grpSpPr>
        <p:sp>
          <p:nvSpPr>
            <p:cNvPr name="TextBox 7" id="7"/>
            <p:cNvSpPr txBox="true"/>
            <p:nvPr/>
          </p:nvSpPr>
          <p:spPr>
            <a:xfrm rot="0">
              <a:off x="1634311" y="-133350"/>
              <a:ext cx="7575216" cy="3524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 Rítmica propõe o aumento dessa consciência através do aperfeiçoamento dos movimentos no tempo e espaço. </a:t>
              </a:r>
            </a:p>
          </p:txBody>
        </p:sp>
        <p:sp>
          <p:nvSpPr>
            <p:cNvPr name="Freeform 8" id="8"/>
            <p:cNvSpPr/>
            <p:nvPr/>
          </p:nvSpPr>
          <p:spPr>
            <a:xfrm flipH="false" flipV="false" rot="0">
              <a:off x="0" y="11164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1305" y="14873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grpSp>
        <p:nvGrpSpPr>
          <p:cNvPr name="Group 10" id="10"/>
          <p:cNvGrpSpPr/>
          <p:nvPr/>
        </p:nvGrpSpPr>
        <p:grpSpPr>
          <a:xfrm rot="0">
            <a:off x="8877794" y="4092818"/>
            <a:ext cx="6907145" cy="5162551"/>
            <a:chOff x="0" y="0"/>
            <a:chExt cx="9209527" cy="6883401"/>
          </a:xfrm>
        </p:grpSpPr>
        <p:sp>
          <p:nvSpPr>
            <p:cNvPr name="TextBox 11" id="11"/>
            <p:cNvSpPr txBox="true"/>
            <p:nvPr/>
          </p:nvSpPr>
          <p:spPr>
            <a:xfrm rot="0">
              <a:off x="1634311" y="-133350"/>
              <a:ext cx="7575216" cy="7016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Dalcroze constata que o movimento corporal tem uma dupla função: a manifestação visível de elementos musicais experimentados pelos sentidos, pensamentos e emoções, ao mesmo tempo em que é estratégia para aperfeiçoar a consciência rítmica através da expressão.</a:t>
              </a:r>
            </a:p>
          </p:txBody>
        </p:sp>
        <p:sp>
          <p:nvSpPr>
            <p:cNvPr name="Freeform 12" id="12"/>
            <p:cNvSpPr/>
            <p:nvPr/>
          </p:nvSpPr>
          <p:spPr>
            <a:xfrm flipH="false" flipV="false" rot="0">
              <a:off x="0" y="28627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351305" y="32336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3</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sp>
        <p:nvSpPr>
          <p:cNvPr name="TextBox 2" id="2"/>
          <p:cNvSpPr txBox="true"/>
          <p:nvPr/>
        </p:nvSpPr>
        <p:spPr>
          <a:xfrm rot="0">
            <a:off x="803583" y="640496"/>
            <a:ext cx="6780460" cy="2305050"/>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rPr>
              <a:t>Dalcroze no Brasil</a:t>
            </a:r>
          </a:p>
        </p:txBody>
      </p:sp>
      <p:grpSp>
        <p:nvGrpSpPr>
          <p:cNvPr name="Group 3" id="3"/>
          <p:cNvGrpSpPr/>
          <p:nvPr/>
        </p:nvGrpSpPr>
        <p:grpSpPr>
          <a:xfrm rot="0">
            <a:off x="372662" y="3919815"/>
            <a:ext cx="6907145" cy="3590926"/>
            <a:chOff x="0" y="0"/>
            <a:chExt cx="9209527" cy="4787901"/>
          </a:xfrm>
        </p:grpSpPr>
        <p:sp>
          <p:nvSpPr>
            <p:cNvPr name="Freeform 4" id="4"/>
            <p:cNvSpPr/>
            <p:nvPr/>
          </p:nvSpPr>
          <p:spPr>
            <a:xfrm flipH="false" flipV="false" rot="0">
              <a:off x="0" y="18149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634311" y="-133350"/>
              <a:ext cx="7575216" cy="4921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O Método Dalcroze foi implantado pela primeira vez no Brasil em 1937 no Conservatório Brasileiro de Música do Rio de Janeiro, exatamente um ano após a fundação desse conservatório.</a:t>
              </a:r>
            </a:p>
          </p:txBody>
        </p:sp>
        <p:sp>
          <p:nvSpPr>
            <p:cNvPr name="TextBox 6" id="6"/>
            <p:cNvSpPr txBox="true"/>
            <p:nvPr/>
          </p:nvSpPr>
          <p:spPr>
            <a:xfrm rot="0">
              <a:off x="351305" y="21858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7" id="7"/>
          <p:cNvGrpSpPr/>
          <p:nvPr/>
        </p:nvGrpSpPr>
        <p:grpSpPr>
          <a:xfrm rot="0">
            <a:off x="9656882" y="3134003"/>
            <a:ext cx="6907145" cy="5162551"/>
            <a:chOff x="0" y="0"/>
            <a:chExt cx="9209527" cy="6883401"/>
          </a:xfrm>
        </p:grpSpPr>
        <p:sp>
          <p:nvSpPr>
            <p:cNvPr name="TextBox 8" id="8"/>
            <p:cNvSpPr txBox="true"/>
            <p:nvPr/>
          </p:nvSpPr>
          <p:spPr>
            <a:xfrm rot="0">
              <a:off x="1634311" y="-133350"/>
              <a:ext cx="7575216" cy="7016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 A etnomusicóloga Rosa Maria Zamith, que teve contato com o Método Dalcroze pela primeira vez em 1968, no Seminário de Música Pró Arte, no Rio de Janeiro, foi uma das primeiras professoras a utilizar exercícios dalcrozianos em escolas da rede pública daquele estado. </a:t>
              </a:r>
            </a:p>
          </p:txBody>
        </p:sp>
        <p:sp>
          <p:nvSpPr>
            <p:cNvPr name="Freeform 9" id="9"/>
            <p:cNvSpPr/>
            <p:nvPr/>
          </p:nvSpPr>
          <p:spPr>
            <a:xfrm flipH="false" flipV="false" rot="0">
              <a:off x="0" y="28627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351305" y="32336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grpSp>
        <p:nvGrpSpPr>
          <p:cNvPr name="Group 2" id="2"/>
          <p:cNvGrpSpPr/>
          <p:nvPr/>
        </p:nvGrpSpPr>
        <p:grpSpPr>
          <a:xfrm rot="0">
            <a:off x="1350904" y="3348037"/>
            <a:ext cx="6907145" cy="3590926"/>
            <a:chOff x="0" y="0"/>
            <a:chExt cx="9209527" cy="4787901"/>
          </a:xfrm>
        </p:grpSpPr>
        <p:sp>
          <p:nvSpPr>
            <p:cNvPr name="Freeform 3" id="3"/>
            <p:cNvSpPr/>
            <p:nvPr/>
          </p:nvSpPr>
          <p:spPr>
            <a:xfrm flipH="false" flipV="false" rot="0">
              <a:off x="0" y="18149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634311" y="-133350"/>
              <a:ext cx="7575216" cy="4921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Atualmente, alguns professores especializados em Método Dalcroze oferecem ocasionalmente cursos em oficinas de música, festivais e encontros de Educação Musical no Brasil. </a:t>
              </a:r>
            </a:p>
          </p:txBody>
        </p:sp>
        <p:sp>
          <p:nvSpPr>
            <p:cNvPr name="TextBox 5" id="5"/>
            <p:cNvSpPr txBox="true"/>
            <p:nvPr/>
          </p:nvSpPr>
          <p:spPr>
            <a:xfrm rot="0">
              <a:off x="351305" y="21858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6" id="6"/>
          <p:cNvGrpSpPr/>
          <p:nvPr/>
        </p:nvGrpSpPr>
        <p:grpSpPr>
          <a:xfrm rot="0">
            <a:off x="10352155" y="3086100"/>
            <a:ext cx="6907145" cy="4114801"/>
            <a:chOff x="0" y="0"/>
            <a:chExt cx="9209527" cy="5486401"/>
          </a:xfrm>
        </p:grpSpPr>
        <p:sp>
          <p:nvSpPr>
            <p:cNvPr name="TextBox 7" id="7"/>
            <p:cNvSpPr txBox="true"/>
            <p:nvPr/>
          </p:nvSpPr>
          <p:spPr>
            <a:xfrm rot="0">
              <a:off x="1634311" y="-133350"/>
              <a:ext cx="7575216" cy="5619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Além disso, o estudo do referido método está presente nos conteúdos programáticos e ementas das disciplinas didáticas dos currículos de Licenciatura em Música e de outras áreas, como a Dança, o Teatro e a Educação Física.</a:t>
              </a:r>
            </a:p>
          </p:txBody>
        </p:sp>
        <p:sp>
          <p:nvSpPr>
            <p:cNvPr name="Freeform 8" id="8"/>
            <p:cNvSpPr/>
            <p:nvPr/>
          </p:nvSpPr>
          <p:spPr>
            <a:xfrm flipH="false" flipV="false" rot="0">
              <a:off x="0" y="21642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1305" y="25351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sp>
        <p:nvSpPr>
          <p:cNvPr name="TextBox 2" id="2"/>
          <p:cNvSpPr txBox="true"/>
          <p:nvPr/>
        </p:nvSpPr>
        <p:spPr>
          <a:xfrm rot="0">
            <a:off x="1028700" y="838200"/>
            <a:ext cx="6780460" cy="1247775"/>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rPr>
              <a:t>A Rítmica  </a:t>
            </a:r>
          </a:p>
        </p:txBody>
      </p:sp>
      <p:grpSp>
        <p:nvGrpSpPr>
          <p:cNvPr name="Group 3" id="3"/>
          <p:cNvGrpSpPr/>
          <p:nvPr/>
        </p:nvGrpSpPr>
        <p:grpSpPr>
          <a:xfrm rot="0">
            <a:off x="902015" y="2600324"/>
            <a:ext cx="6907145" cy="2543176"/>
            <a:chOff x="0" y="0"/>
            <a:chExt cx="9209527" cy="3390901"/>
          </a:xfrm>
        </p:grpSpPr>
        <p:sp>
          <p:nvSpPr>
            <p:cNvPr name="Freeform 4" id="4"/>
            <p:cNvSpPr/>
            <p:nvPr/>
          </p:nvSpPr>
          <p:spPr>
            <a:xfrm flipH="false" flipV="false" rot="0">
              <a:off x="0" y="111649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634311" y="-133350"/>
              <a:ext cx="7575216" cy="35242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 Rítmica é o centro da pedagogia dalcroziana, que parte do princípio de que as primeiras experiências musicais são de ordem motora.</a:t>
              </a:r>
            </a:p>
          </p:txBody>
        </p:sp>
        <p:sp>
          <p:nvSpPr>
            <p:cNvPr name="TextBox 6" id="6"/>
            <p:cNvSpPr txBox="true"/>
            <p:nvPr/>
          </p:nvSpPr>
          <p:spPr>
            <a:xfrm rot="0">
              <a:off x="351305" y="148738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1</a:t>
              </a:r>
            </a:p>
          </p:txBody>
        </p:sp>
      </p:grpSp>
      <p:grpSp>
        <p:nvGrpSpPr>
          <p:cNvPr name="Group 7" id="7"/>
          <p:cNvGrpSpPr/>
          <p:nvPr/>
        </p:nvGrpSpPr>
        <p:grpSpPr>
          <a:xfrm rot="0">
            <a:off x="9667364" y="1814512"/>
            <a:ext cx="6907145" cy="4114801"/>
            <a:chOff x="0" y="0"/>
            <a:chExt cx="9209527" cy="5486401"/>
          </a:xfrm>
        </p:grpSpPr>
        <p:sp>
          <p:nvSpPr>
            <p:cNvPr name="TextBox 8" id="8"/>
            <p:cNvSpPr txBox="true"/>
            <p:nvPr/>
          </p:nvSpPr>
          <p:spPr>
            <a:xfrm rot="0">
              <a:off x="1634311" y="-133350"/>
              <a:ext cx="7575216" cy="5619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O corpo passa, então, a ser um meio privilegiado para vivenciar a dimensão temporal da música, podendo a Rítmica ser entendida como uma estimulação da atividade motora por meio dos eventos musicais.</a:t>
              </a:r>
            </a:p>
          </p:txBody>
        </p:sp>
        <p:sp>
          <p:nvSpPr>
            <p:cNvPr name="Freeform 9" id="9"/>
            <p:cNvSpPr/>
            <p:nvPr/>
          </p:nvSpPr>
          <p:spPr>
            <a:xfrm flipH="false" flipV="false" rot="0">
              <a:off x="0" y="21642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351305" y="25351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2</a:t>
              </a:r>
            </a:p>
          </p:txBody>
        </p:sp>
      </p:grpSp>
      <p:grpSp>
        <p:nvGrpSpPr>
          <p:cNvPr name="Group 11" id="11"/>
          <p:cNvGrpSpPr/>
          <p:nvPr/>
        </p:nvGrpSpPr>
        <p:grpSpPr>
          <a:xfrm rot="0">
            <a:off x="902015" y="6191249"/>
            <a:ext cx="6907145" cy="3067051"/>
            <a:chOff x="0" y="0"/>
            <a:chExt cx="9209527" cy="4089401"/>
          </a:xfrm>
        </p:grpSpPr>
        <p:sp>
          <p:nvSpPr>
            <p:cNvPr name="TextBox 12" id="12"/>
            <p:cNvSpPr txBox="true"/>
            <p:nvPr/>
          </p:nvSpPr>
          <p:spPr>
            <a:xfrm rot="0">
              <a:off x="1634311" y="-133350"/>
              <a:ext cx="7575216" cy="4222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Os exercícios de Rítmica devem procurar explorar a relação tempo-espaço-energia, relação essa inseparável na música e na dança.</a:t>
              </a:r>
            </a:p>
          </p:txBody>
        </p:sp>
        <p:sp>
          <p:nvSpPr>
            <p:cNvPr name="Freeform 13" id="13"/>
            <p:cNvSpPr/>
            <p:nvPr/>
          </p:nvSpPr>
          <p:spPr>
            <a:xfrm flipH="false" flipV="false" rot="0">
              <a:off x="0" y="14657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351305" y="18366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3</a:t>
              </a:r>
            </a:p>
          </p:txBody>
        </p:sp>
      </p:grpSp>
      <p:grpSp>
        <p:nvGrpSpPr>
          <p:cNvPr name="Group 15" id="15"/>
          <p:cNvGrpSpPr/>
          <p:nvPr/>
        </p:nvGrpSpPr>
        <p:grpSpPr>
          <a:xfrm rot="0">
            <a:off x="9667364" y="7238999"/>
            <a:ext cx="6907145" cy="971551"/>
            <a:chOff x="0" y="0"/>
            <a:chExt cx="9209527" cy="1295401"/>
          </a:xfrm>
        </p:grpSpPr>
        <p:sp>
          <p:nvSpPr>
            <p:cNvPr name="TextBox 16" id="16"/>
            <p:cNvSpPr txBox="true"/>
            <p:nvPr/>
          </p:nvSpPr>
          <p:spPr>
            <a:xfrm rot="0">
              <a:off x="1634311" y="-133350"/>
              <a:ext cx="7575216" cy="1428751"/>
            </a:xfrm>
            <a:prstGeom prst="rect">
              <a:avLst/>
            </a:prstGeom>
          </p:spPr>
          <p:txBody>
            <a:bodyPr anchor="t" rtlCol="false" tIns="0" lIns="0" bIns="0" rIns="0">
              <a:spAutoFit/>
            </a:bodyPr>
            <a:lstStyle/>
            <a:p>
              <a:pPr algn="just">
                <a:lnSpc>
                  <a:spcPts val="4199"/>
                </a:lnSpc>
              </a:pPr>
              <a:r>
                <a:rPr lang="en-US" sz="2999">
                  <a:solidFill>
                    <a:srgbClr val="2B2B2B"/>
                  </a:solidFill>
                  <a:latin typeface="Agrandir"/>
                </a:rPr>
                <a:t>A Rítmica é um caminho para a educação musical.</a:t>
              </a:r>
            </a:p>
          </p:txBody>
        </p:sp>
        <p:sp>
          <p:nvSpPr>
            <p:cNvPr name="Freeform 17" id="17"/>
            <p:cNvSpPr/>
            <p:nvPr/>
          </p:nvSpPr>
          <p:spPr>
            <a:xfrm flipH="false" flipV="false" rot="0">
              <a:off x="0" y="68741"/>
              <a:ext cx="1124235" cy="1157920"/>
            </a:xfrm>
            <a:custGeom>
              <a:avLst/>
              <a:gdLst/>
              <a:ahLst/>
              <a:cxnLst/>
              <a:rect r="r" b="b" t="t" l="l"/>
              <a:pathLst>
                <a:path h="1157920" w="1124235">
                  <a:moveTo>
                    <a:pt x="0" y="0"/>
                  </a:moveTo>
                  <a:lnTo>
                    <a:pt x="1124235" y="0"/>
                  </a:lnTo>
                  <a:lnTo>
                    <a:pt x="1124235" y="1157919"/>
                  </a:lnTo>
                  <a:lnTo>
                    <a:pt x="0" y="1157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8" id="18"/>
            <p:cNvSpPr txBox="true"/>
            <p:nvPr/>
          </p:nvSpPr>
          <p:spPr>
            <a:xfrm rot="0">
              <a:off x="351305" y="439632"/>
              <a:ext cx="421625" cy="349462"/>
            </a:xfrm>
            <a:prstGeom prst="rect">
              <a:avLst/>
            </a:prstGeom>
          </p:spPr>
          <p:txBody>
            <a:bodyPr anchor="t" rtlCol="false" tIns="0" lIns="0" bIns="0" rIns="0">
              <a:spAutoFit/>
            </a:bodyPr>
            <a:lstStyle/>
            <a:p>
              <a:pPr algn="ctr">
                <a:lnSpc>
                  <a:spcPts val="1960"/>
                </a:lnSpc>
              </a:pPr>
              <a:r>
                <a:rPr lang="en-US" sz="1400">
                  <a:solidFill>
                    <a:srgbClr val="2B2B2B"/>
                  </a:solidFill>
                  <a:latin typeface="Agrandir Bold"/>
                </a:rPr>
                <a:t>4</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grpSp>
        <p:nvGrpSpPr>
          <p:cNvPr name="Group 2" id="2"/>
          <p:cNvGrpSpPr/>
          <p:nvPr/>
        </p:nvGrpSpPr>
        <p:grpSpPr>
          <a:xfrm rot="0">
            <a:off x="542925" y="3397034"/>
            <a:ext cx="6295022" cy="2965342"/>
            <a:chOff x="0" y="0"/>
            <a:chExt cx="8393363" cy="3953789"/>
          </a:xfrm>
        </p:grpSpPr>
        <p:sp>
          <p:nvSpPr>
            <p:cNvPr name="TextBox 3" id="3"/>
            <p:cNvSpPr txBox="true"/>
            <p:nvPr/>
          </p:nvSpPr>
          <p:spPr>
            <a:xfrm rot="0">
              <a:off x="0" y="-228600"/>
              <a:ext cx="8393363" cy="1920952"/>
            </a:xfrm>
            <a:prstGeom prst="rect">
              <a:avLst/>
            </a:prstGeom>
          </p:spPr>
          <p:txBody>
            <a:bodyPr anchor="t" rtlCol="false" tIns="0" lIns="0" bIns="0" rIns="0">
              <a:spAutoFit/>
            </a:bodyPr>
            <a:lstStyle/>
            <a:p>
              <a:pPr marL="0" indent="0" lvl="0">
                <a:lnSpc>
                  <a:spcPts val="10084"/>
                </a:lnSpc>
                <a:spcBef>
                  <a:spcPct val="0"/>
                </a:spcBef>
              </a:pPr>
              <a:r>
                <a:rPr lang="en-US" sz="8403">
                  <a:solidFill>
                    <a:srgbClr val="2B2B2B"/>
                  </a:solidFill>
                  <a:latin typeface="Agrandir"/>
                </a:rPr>
                <a:t>Referências </a:t>
              </a:r>
            </a:p>
          </p:txBody>
        </p:sp>
        <p:sp>
          <p:nvSpPr>
            <p:cNvPr name="TextBox 4" id="4"/>
            <p:cNvSpPr txBox="true"/>
            <p:nvPr/>
          </p:nvSpPr>
          <p:spPr>
            <a:xfrm rot="0">
              <a:off x="0" y="2669205"/>
              <a:ext cx="8393363" cy="1284584"/>
            </a:xfrm>
            <a:prstGeom prst="rect">
              <a:avLst/>
            </a:prstGeom>
          </p:spPr>
          <p:txBody>
            <a:bodyPr anchor="t" rtlCol="false" tIns="0" lIns="0" bIns="0" rIns="0">
              <a:spAutoFit/>
            </a:bodyPr>
            <a:lstStyle/>
            <a:p>
              <a:pPr marL="0" indent="0" lvl="0">
                <a:lnSpc>
                  <a:spcPts val="3697"/>
                </a:lnSpc>
              </a:pPr>
              <a:r>
                <a:rPr lang="en-US" sz="2641">
                  <a:solidFill>
                    <a:srgbClr val="2B2B2B"/>
                  </a:solidFill>
                  <a:latin typeface="Agrandir"/>
                </a:rPr>
                <a:t>Pedagogias em Educação Musical -  Teresa Mateiro e Beatriz Ilari</a:t>
              </a:r>
            </a:p>
          </p:txBody>
        </p:sp>
      </p:grpSp>
      <p:pic>
        <p:nvPicPr>
          <p:cNvPr name="Picture 5" id="5"/>
          <p:cNvPicPr>
            <a:picLocks noChangeAspect="true"/>
          </p:cNvPicPr>
          <p:nvPr/>
        </p:nvPicPr>
        <p:blipFill>
          <a:blip r:embed="rId2">
            <a:alphaModFix amt="25000"/>
          </a:blip>
          <a:srcRect l="0" t="0" r="0" b="0"/>
          <a:stretch>
            <a:fillRect/>
          </a:stretch>
        </p:blipFill>
        <p:spPr>
          <a:xfrm flipH="false" flipV="false" rot="0">
            <a:off x="8062521" y="2112153"/>
            <a:ext cx="1675260" cy="1812471"/>
          </a:xfrm>
          <a:prstGeom prst="rect">
            <a:avLst/>
          </a:prstGeom>
        </p:spPr>
      </p:pic>
      <p:pic>
        <p:nvPicPr>
          <p:cNvPr name="Picture 6" id="6"/>
          <p:cNvPicPr>
            <a:picLocks noChangeAspect="true"/>
          </p:cNvPicPr>
          <p:nvPr/>
        </p:nvPicPr>
        <p:blipFill>
          <a:blip r:embed="rId3">
            <a:alphaModFix amt="25000"/>
          </a:blip>
          <a:srcRect l="0" t="0" r="0" b="0"/>
          <a:stretch>
            <a:fillRect/>
          </a:stretch>
        </p:blipFill>
        <p:spPr>
          <a:xfrm flipH="false" flipV="false" rot="0">
            <a:off x="15635686" y="6362376"/>
            <a:ext cx="1623614" cy="1812471"/>
          </a:xfrm>
          <a:prstGeom prst="rect">
            <a:avLst/>
          </a:prstGeom>
        </p:spPr>
      </p:pic>
      <p:pic>
        <p:nvPicPr>
          <p:cNvPr name="Picture 7" id="7"/>
          <p:cNvPicPr>
            <a:picLocks noChangeAspect="true"/>
          </p:cNvPicPr>
          <p:nvPr/>
        </p:nvPicPr>
        <p:blipFill>
          <a:blip r:embed="rId4">
            <a:alphaModFix amt="25000"/>
          </a:blip>
          <a:srcRect l="0" t="0" r="0" b="0"/>
          <a:stretch>
            <a:fillRect/>
          </a:stretch>
        </p:blipFill>
        <p:spPr>
          <a:xfrm flipH="false" flipV="false" rot="0">
            <a:off x="13088429" y="6469145"/>
            <a:ext cx="1812471" cy="1598933"/>
          </a:xfrm>
          <a:prstGeom prst="rect">
            <a:avLst/>
          </a:prstGeom>
        </p:spPr>
      </p:pic>
      <p:pic>
        <p:nvPicPr>
          <p:cNvPr name="Picture 8" id="8"/>
          <p:cNvPicPr>
            <a:picLocks noChangeAspect="true"/>
          </p:cNvPicPr>
          <p:nvPr/>
        </p:nvPicPr>
        <p:blipFill>
          <a:blip r:embed="rId5">
            <a:alphaModFix amt="25000"/>
          </a:blip>
          <a:srcRect l="0" t="0" r="0" b="0"/>
          <a:stretch>
            <a:fillRect/>
          </a:stretch>
        </p:blipFill>
        <p:spPr>
          <a:xfrm flipH="false" flipV="false" rot="0">
            <a:off x="10541172" y="6547521"/>
            <a:ext cx="1812471" cy="1442182"/>
          </a:xfrm>
          <a:prstGeom prst="rect">
            <a:avLst/>
          </a:prstGeom>
        </p:spPr>
      </p:pic>
      <p:pic>
        <p:nvPicPr>
          <p:cNvPr name="Picture 9" id="9"/>
          <p:cNvPicPr>
            <a:picLocks noChangeAspect="true"/>
          </p:cNvPicPr>
          <p:nvPr/>
        </p:nvPicPr>
        <p:blipFill>
          <a:blip r:embed="rId6">
            <a:alphaModFix amt="25000"/>
          </a:blip>
          <a:srcRect l="0" t="0" r="0" b="0"/>
          <a:stretch>
            <a:fillRect/>
          </a:stretch>
        </p:blipFill>
        <p:spPr>
          <a:xfrm flipH="false" flipV="false" rot="0">
            <a:off x="8044179" y="6362376"/>
            <a:ext cx="1762207" cy="1812471"/>
          </a:xfrm>
          <a:prstGeom prst="rect">
            <a:avLst/>
          </a:prstGeom>
        </p:spPr>
      </p:pic>
      <p:pic>
        <p:nvPicPr>
          <p:cNvPr name="Picture 10" id="10"/>
          <p:cNvPicPr>
            <a:picLocks noChangeAspect="true"/>
          </p:cNvPicPr>
          <p:nvPr/>
        </p:nvPicPr>
        <p:blipFill>
          <a:blip r:embed="rId7">
            <a:alphaModFix amt="25000"/>
          </a:blip>
          <a:srcRect l="0" t="0" r="0" b="0"/>
          <a:stretch>
            <a:fillRect/>
          </a:stretch>
        </p:blipFill>
        <p:spPr>
          <a:xfrm flipH="false" flipV="false" rot="0">
            <a:off x="15446829" y="4311911"/>
            <a:ext cx="1812471" cy="1776742"/>
          </a:xfrm>
          <a:prstGeom prst="rect">
            <a:avLst/>
          </a:prstGeom>
        </p:spPr>
      </p:pic>
      <p:pic>
        <p:nvPicPr>
          <p:cNvPr name="Picture 11" id="11"/>
          <p:cNvPicPr>
            <a:picLocks noChangeAspect="true"/>
          </p:cNvPicPr>
          <p:nvPr/>
        </p:nvPicPr>
        <p:blipFill>
          <a:blip r:embed="rId8">
            <a:alphaModFix amt="25000"/>
          </a:blip>
          <a:srcRect l="0" t="0" r="0" b="0"/>
          <a:stretch>
            <a:fillRect/>
          </a:stretch>
        </p:blipFill>
        <p:spPr>
          <a:xfrm flipH="false" flipV="false" rot="0">
            <a:off x="12939517" y="4527914"/>
            <a:ext cx="1812471" cy="1344737"/>
          </a:xfrm>
          <a:prstGeom prst="rect">
            <a:avLst/>
          </a:prstGeom>
        </p:spPr>
      </p:pic>
      <p:pic>
        <p:nvPicPr>
          <p:cNvPr name="Picture 12" id="12"/>
          <p:cNvPicPr>
            <a:picLocks noChangeAspect="true"/>
          </p:cNvPicPr>
          <p:nvPr/>
        </p:nvPicPr>
        <p:blipFill>
          <a:blip r:embed="rId9">
            <a:alphaModFix amt="25000"/>
          </a:blip>
          <a:srcRect l="0" t="0" r="0" b="0"/>
          <a:stretch>
            <a:fillRect/>
          </a:stretch>
        </p:blipFill>
        <p:spPr>
          <a:xfrm flipH="false" flipV="false" rot="0">
            <a:off x="15516417" y="2112153"/>
            <a:ext cx="1742883" cy="1812471"/>
          </a:xfrm>
          <a:prstGeom prst="rect">
            <a:avLst/>
          </a:prstGeom>
        </p:spPr>
      </p:pic>
      <p:pic>
        <p:nvPicPr>
          <p:cNvPr name="Picture 13" id="13"/>
          <p:cNvPicPr>
            <a:picLocks noChangeAspect="true"/>
          </p:cNvPicPr>
          <p:nvPr/>
        </p:nvPicPr>
        <p:blipFill>
          <a:blip r:embed="rId10">
            <a:alphaModFix amt="25000"/>
          </a:blip>
          <a:srcRect l="0" t="0" r="0" b="0"/>
          <a:stretch>
            <a:fillRect/>
          </a:stretch>
        </p:blipFill>
        <p:spPr>
          <a:xfrm flipH="false" flipV="false" rot="0">
            <a:off x="10432205" y="4363179"/>
            <a:ext cx="1812471" cy="1674207"/>
          </a:xfrm>
          <a:prstGeom prst="rect">
            <a:avLst/>
          </a:prstGeom>
        </p:spPr>
      </p:pic>
      <p:pic>
        <p:nvPicPr>
          <p:cNvPr name="Picture 14" id="14"/>
          <p:cNvPicPr>
            <a:picLocks noChangeAspect="true"/>
          </p:cNvPicPr>
          <p:nvPr/>
        </p:nvPicPr>
        <p:blipFill>
          <a:blip r:embed="rId11">
            <a:alphaModFix amt="25000"/>
          </a:blip>
          <a:srcRect l="0" t="0" r="0" b="0"/>
          <a:stretch>
            <a:fillRect/>
          </a:stretch>
        </p:blipFill>
        <p:spPr>
          <a:xfrm flipH="false" flipV="false" rot="0">
            <a:off x="8019047" y="4294046"/>
            <a:ext cx="1718317" cy="1812471"/>
          </a:xfrm>
          <a:prstGeom prst="rect">
            <a:avLst/>
          </a:prstGeom>
        </p:spPr>
      </p:pic>
      <p:pic>
        <p:nvPicPr>
          <p:cNvPr name="Picture 15" id="15"/>
          <p:cNvPicPr>
            <a:picLocks noChangeAspect="true"/>
          </p:cNvPicPr>
          <p:nvPr/>
        </p:nvPicPr>
        <p:blipFill>
          <a:blip r:embed="rId12">
            <a:alphaModFix amt="25000"/>
          </a:blip>
          <a:srcRect l="0" t="0" r="0" b="0"/>
          <a:stretch>
            <a:fillRect/>
          </a:stretch>
        </p:blipFill>
        <p:spPr>
          <a:xfrm flipH="false" flipV="false" rot="0">
            <a:off x="13492810" y="2113754"/>
            <a:ext cx="1812471" cy="1809269"/>
          </a:xfrm>
          <a:prstGeom prst="rect">
            <a:avLst/>
          </a:prstGeom>
        </p:spPr>
      </p:pic>
      <p:pic>
        <p:nvPicPr>
          <p:cNvPr name="Picture 16" id="16"/>
          <p:cNvPicPr>
            <a:picLocks noChangeAspect="true"/>
          </p:cNvPicPr>
          <p:nvPr/>
        </p:nvPicPr>
        <p:blipFill>
          <a:blip r:embed="rId13">
            <a:alphaModFix amt="25000"/>
          </a:blip>
          <a:srcRect l="0" t="0" r="0" b="0"/>
          <a:stretch>
            <a:fillRect/>
          </a:stretch>
        </p:blipFill>
        <p:spPr>
          <a:xfrm flipH="false" flipV="false" rot="0">
            <a:off x="11972523" y="2112153"/>
            <a:ext cx="1309152" cy="1812471"/>
          </a:xfrm>
          <a:prstGeom prst="rect">
            <a:avLst/>
          </a:prstGeom>
        </p:spPr>
      </p:pic>
      <p:pic>
        <p:nvPicPr>
          <p:cNvPr name="Picture 17" id="17"/>
          <p:cNvPicPr>
            <a:picLocks noChangeAspect="true"/>
          </p:cNvPicPr>
          <p:nvPr/>
        </p:nvPicPr>
        <p:blipFill>
          <a:blip r:embed="rId14">
            <a:alphaModFix amt="25000"/>
          </a:blip>
          <a:srcRect l="0" t="0" r="0" b="0"/>
          <a:stretch>
            <a:fillRect/>
          </a:stretch>
        </p:blipFill>
        <p:spPr>
          <a:xfrm flipH="false" flipV="false" rot="0">
            <a:off x="9948916" y="2160875"/>
            <a:ext cx="1812471" cy="17150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DAF1WNHRqfU</dc:identifier>
  <dcterms:modified xsi:type="dcterms:W3CDTF">2011-08-01T06:04:30Z</dcterms:modified>
  <cp:revision>1</cp:revision>
  <dc:title>Apresentação Básica Simples Manchas Pastel</dc:title>
</cp:coreProperties>
</file>