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  <p:sldId id="267" r:id="rId10"/>
    <p:sldId id="269" r:id="rId11"/>
    <p:sldId id="266" r:id="rId12"/>
    <p:sldId id="268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2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3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45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90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2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69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1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5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21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8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58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56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5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71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2F0517-590D-48E0-BA35-3506C6743427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1E20-6731-43E4-A6BE-CBF505481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47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4aWxa3KkD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4aWxa3KkD8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538B9B1-0229-2464-B34F-2A8DD64F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73" y="0"/>
            <a:ext cx="5268287" cy="28268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F7A039-B008-CECA-8E9A-E20D1360D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Edgar </a:t>
            </a:r>
            <a:r>
              <a:rPr lang="pt-BR" dirty="0" err="1"/>
              <a:t>Willems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46144-E5CE-3883-CA45-54EFD0204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César </a:t>
            </a:r>
            <a:r>
              <a:rPr lang="pt-BR" dirty="0" err="1"/>
              <a:t>Bolfarini</a:t>
            </a:r>
            <a:r>
              <a:rPr lang="pt-BR" dirty="0"/>
              <a:t> dos Santos </a:t>
            </a:r>
            <a:r>
              <a:rPr lang="pt-BR" dirty="0" err="1"/>
              <a:t>n°USP</a:t>
            </a:r>
            <a:r>
              <a:rPr lang="pt-BR" dirty="0"/>
              <a:t> - 11777175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B26627F-D43F-A9EA-68DB-7F07BE1CD7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5383" y="4177717"/>
            <a:ext cx="4870897" cy="27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6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DDF73B-DF56-2AE8-F514-A4DABD8B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89" y="144433"/>
            <a:ext cx="7575621" cy="6569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153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2629-B14A-68B8-64DA-A198013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6654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Proposta Pedagógica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72D7454-34F4-AC15-211A-0DC10923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0" y="1843248"/>
            <a:ext cx="4911594" cy="4946584"/>
          </a:xfrm>
        </p:spPr>
        <p:txBody>
          <a:bodyPr>
            <a:normAutofit/>
          </a:bodyPr>
          <a:lstStyle/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b="1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Para desenvolver a sensorialidade e aspectos afetivos da escuta:</a:t>
            </a:r>
            <a:endParaRPr lang="pt-BR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Flauta de êmbolo e sirene.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Família de sininhos diferentes.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Famílias de sininhos iguais, com tamanhos e alturas diferentes.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Famílias de sininhos idênticos e de mesmo tamanho.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Carrilhão </a:t>
            </a:r>
            <a:r>
              <a:rPr lang="pt-BR" sz="2000" kern="0" dirty="0" err="1">
                <a:effectLst/>
                <a:latin typeface="Berkeley-Book"/>
                <a:ea typeface="Calibri" panose="020F0502020204030204" pitchFamily="34" charset="0"/>
                <a:cs typeface="Berkeley-Book"/>
              </a:rPr>
              <a:t>intratonal</a:t>
            </a:r>
            <a:r>
              <a:rPr lang="pt-BR" sz="20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 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904099-09C8-C520-6CE6-D80391FE889B}"/>
              </a:ext>
            </a:extLst>
          </p:cNvPr>
          <p:cNvSpPr txBox="1"/>
          <p:nvPr/>
        </p:nvSpPr>
        <p:spPr>
          <a:xfrm>
            <a:off x="6617356" y="1985806"/>
            <a:ext cx="5201174" cy="466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Para desenvolver aspectos mentais (intervalo harmônico e acorde):</a:t>
            </a: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Tubo harmônico.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Sirene com três sons.</a:t>
            </a: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kern="0" dirty="0">
              <a:latin typeface="Berkeley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0" dirty="0">
              <a:effectLst/>
              <a:latin typeface="Berkeley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kern="0" dirty="0">
              <a:latin typeface="Berkeley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kern="0" dirty="0">
              <a:latin typeface="Berkeley-Boo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Outros recursos didáticos interessantes:</a:t>
            </a: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</a:t>
            </a:r>
            <a:r>
              <a:rPr lang="pt-BR" sz="1800" i="1" kern="0" dirty="0" err="1">
                <a:effectLst/>
                <a:latin typeface="Berkeley-BookItalic"/>
                <a:ea typeface="Calibri" panose="020F0502020204030204" pitchFamily="34" charset="0"/>
                <a:cs typeface="Berkeley-BookItalic"/>
              </a:rPr>
              <a:t>Flanellographie</a:t>
            </a:r>
            <a:r>
              <a:rPr lang="pt-BR" sz="1800" i="1" kern="0" dirty="0">
                <a:effectLst/>
                <a:latin typeface="Berkeley-BookItalic"/>
                <a:ea typeface="Calibri" panose="020F0502020204030204" pitchFamily="34" charset="0"/>
                <a:cs typeface="Berkeley-BookItalic"/>
              </a:rPr>
              <a:t> 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• </a:t>
            </a:r>
            <a:r>
              <a:rPr lang="pt-BR" sz="1800" kern="0" dirty="0" err="1">
                <a:effectLst/>
                <a:latin typeface="Berkeley-Book"/>
                <a:ea typeface="Calibri" panose="020F0502020204030204" pitchFamily="34" charset="0"/>
                <a:cs typeface="Berkeley-Book"/>
              </a:rPr>
              <a:t>Audicultor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8A60AE-1181-C141-95FD-1869D843B29D}"/>
              </a:ext>
            </a:extLst>
          </p:cNvPr>
          <p:cNvSpPr/>
          <p:nvPr/>
        </p:nvSpPr>
        <p:spPr>
          <a:xfrm>
            <a:off x="6014906" y="5276675"/>
            <a:ext cx="6177094" cy="158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906FCE-EABD-D2C8-CD51-94540D1D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732"/>
            <a:ext cx="6425968" cy="38482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4E39DA-61F3-BD87-063E-082758C3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29" y="0"/>
            <a:ext cx="6350271" cy="58722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171647-652A-0822-2DB6-DE752368C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23049" cy="31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FF940-4FB1-0621-3C01-265E6CA0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FDC7A-F2FC-101E-2819-A6DEE7ED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4195481"/>
          </a:xfrm>
        </p:spPr>
        <p:txBody>
          <a:bodyPr/>
          <a:lstStyle/>
          <a:p>
            <a:r>
              <a:rPr lang="pt-BR" dirty="0">
                <a:hlinkClick r:id="rId3"/>
              </a:rPr>
              <a:t>https://www.youtube.com/watch?v=S4aWxa3KkD8</a:t>
            </a:r>
            <a:endParaRPr lang="pt-BR" dirty="0"/>
          </a:p>
        </p:txBody>
      </p:sp>
      <p:pic>
        <p:nvPicPr>
          <p:cNvPr id="4" name="Mídia Online 3" title="video edgar w.">
            <a:hlinkClick r:id="" action="ppaction://media"/>
            <a:extLst>
              <a:ext uri="{FF2B5EF4-FFF2-40B4-BE49-F238E27FC236}">
                <a16:creationId xmlns:a16="http://schemas.microsoft.com/office/drawing/2014/main" id="{1C43B2AE-3A5C-DBEB-5213-BC3AF95CEF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0557" y="1729262"/>
            <a:ext cx="6533051" cy="48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BE04E-5174-3E55-67B3-562743D1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E4B14E-3025-3B97-F37B-8EE31ED87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</a:rPr>
              <a:t>MATEIRO, Teresa; ILARI, Beatriz </a:t>
            </a:r>
            <a:r>
              <a:rPr lang="pt-BR" sz="1800" dirty="0" err="1">
                <a:latin typeface="Arial" panose="020B0604020202020204" pitchFamily="34" charset="0"/>
              </a:rPr>
              <a:t>Senoi</a:t>
            </a:r>
            <a:r>
              <a:rPr lang="pt-BR" sz="1800" dirty="0">
                <a:latin typeface="Arial" panose="020B0604020202020204" pitchFamily="34" charset="0"/>
              </a:rPr>
              <a:t>. </a:t>
            </a:r>
            <a:r>
              <a:rPr lang="pt-BR" sz="1800" b="1" dirty="0">
                <a:latin typeface="Arial" panose="020B0604020202020204" pitchFamily="34" charset="0"/>
              </a:rPr>
              <a:t>Pedagogias em educação musical</a:t>
            </a:r>
            <a:r>
              <a:rPr lang="pt-BR" sz="1800" dirty="0">
                <a:latin typeface="Arial" panose="020B0604020202020204" pitchFamily="34" charset="0"/>
              </a:rPr>
              <a:t>. Editora </a:t>
            </a:r>
            <a:r>
              <a:rPr lang="pt-BR" sz="1800" dirty="0" err="1">
                <a:latin typeface="Arial" panose="020B0604020202020204" pitchFamily="34" charset="0"/>
              </a:rPr>
              <a:t>InterSaberes</a:t>
            </a:r>
            <a:r>
              <a:rPr lang="pt-BR" sz="1800" dirty="0">
                <a:latin typeface="Arial" panose="020B0604020202020204" pitchFamily="34" charset="0"/>
              </a:rPr>
              <a:t>, 2011.</a:t>
            </a:r>
          </a:p>
          <a:p>
            <a:pPr algn="just"/>
            <a:endParaRPr lang="pt-BR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</a:rPr>
              <a:t>PAREJO, </a:t>
            </a:r>
            <a:r>
              <a:rPr lang="pt-BR" sz="1800" dirty="0" err="1">
                <a:latin typeface="Arial" panose="020B0604020202020204" pitchFamily="34" charset="0"/>
              </a:rPr>
              <a:t>Enny</a:t>
            </a:r>
            <a:r>
              <a:rPr lang="pt-BR" sz="1800" dirty="0">
                <a:latin typeface="Arial" panose="020B0604020202020204" pitchFamily="34" charset="0"/>
              </a:rPr>
              <a:t>. Edgar </a:t>
            </a:r>
            <a:r>
              <a:rPr lang="pt-BR" sz="1800" dirty="0" err="1">
                <a:latin typeface="Arial" panose="020B0604020202020204" pitchFamily="34" charset="0"/>
              </a:rPr>
              <a:t>Willems</a:t>
            </a:r>
            <a:r>
              <a:rPr lang="pt-BR" sz="1800" dirty="0">
                <a:latin typeface="Arial" panose="020B0604020202020204" pitchFamily="34" charset="0"/>
              </a:rPr>
              <a:t>: um pioneiro da educação musical. </a:t>
            </a:r>
            <a:r>
              <a:rPr lang="pt-BR" sz="1800" b="1" dirty="0">
                <a:latin typeface="Arial" panose="020B0604020202020204" pitchFamily="34" charset="0"/>
              </a:rPr>
              <a:t>Pedagogias em educação musical</a:t>
            </a:r>
            <a:r>
              <a:rPr lang="pt-BR" sz="1800" dirty="0">
                <a:latin typeface="Arial" panose="020B0604020202020204" pitchFamily="34" charset="0"/>
              </a:rPr>
              <a:t>. Curitiba: </a:t>
            </a:r>
            <a:r>
              <a:rPr lang="pt-BR" sz="1800" dirty="0" err="1">
                <a:latin typeface="Arial" panose="020B0604020202020204" pitchFamily="34" charset="0"/>
              </a:rPr>
              <a:t>Intersaberes</a:t>
            </a:r>
            <a:r>
              <a:rPr lang="pt-BR" sz="1800" dirty="0">
                <a:latin typeface="Arial" panose="020B0604020202020204" pitchFamily="34" charset="0"/>
              </a:rPr>
              <a:t>, p. 89-123, 2011.</a:t>
            </a:r>
          </a:p>
        </p:txBody>
      </p:sp>
    </p:spTree>
    <p:extLst>
      <p:ext uri="{BB962C8B-B14F-4D97-AF65-F5344CB8AC3E}">
        <p14:creationId xmlns:p14="http://schemas.microsoft.com/office/powerpoint/2010/main" val="175620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DA6BC-D231-38CB-6999-3CF83266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1762"/>
            <a:ext cx="10353762" cy="970450"/>
          </a:xfrm>
        </p:spPr>
        <p:txBody>
          <a:bodyPr/>
          <a:lstStyle/>
          <a:p>
            <a:r>
              <a:rPr lang="pt-BR" dirty="0"/>
              <a:t>Ideias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DD2CB-825F-8A9C-99EF-54AF99D3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322724"/>
            <a:ext cx="6744749" cy="5353514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Entendia a música como valor humano, parte integrante e essencial da formação. Educação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musical: Relação íntima entre os elementos constitutivos da música e a natureza humana. Paralelismo entre a vida humana e a vida musical.</a:t>
            </a: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ser humano, assim como toda obra musical manifestam uma unidade intrínseca interiormente e exteriormente, evidenciando dois polos: a matéria sonora e o espírito artístico.</a:t>
            </a: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 fundamentada em leis cósmicas da natureza, oriundas da teosofia, da antroposofia, de teorias espiritualistas do pensamento pitagórico e dos estudos de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Denéréaz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os fundamentos cósmicos da escala diatônica.</a:t>
            </a:r>
          </a:p>
          <a:p>
            <a:pPr algn="just"/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Formação do ouvido: A educação auditiva manifesta o triplo aspecto: fisiológico, afetivo e mental.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CF5DFD-E463-D639-0D3B-00533830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94" y="1723042"/>
            <a:ext cx="2875502" cy="455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5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DA6BC-D231-38CB-6999-3CF83266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1762"/>
            <a:ext cx="10353762" cy="970450"/>
          </a:xfrm>
        </p:spPr>
        <p:txBody>
          <a:bodyPr/>
          <a:lstStyle/>
          <a:p>
            <a:r>
              <a:rPr lang="pt-BR" dirty="0"/>
              <a:t>Ideias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DD2CB-825F-8A9C-99EF-54AF99D3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322723"/>
            <a:ext cx="11065079" cy="2729159"/>
          </a:xfrm>
        </p:spPr>
        <p:txBody>
          <a:bodyPr>
            <a:normAutofit/>
          </a:bodyPr>
          <a:lstStyle/>
          <a:p>
            <a:pPr algn="just"/>
            <a:r>
              <a:rPr lang="pt-BR" sz="1800" i="1" kern="0" dirty="0">
                <a:effectLst/>
                <a:latin typeface="Berkeley-BookItalic"/>
                <a:ea typeface="Calibri" panose="020F0502020204030204" pitchFamily="34" charset="0"/>
                <a:cs typeface="Berkeley-BookItalic"/>
              </a:rPr>
              <a:t>A consciência rítmica é de natureza dinâmica, motora; ela é, na música, a representação de forças vitais que animam o reino vegetal: propulsão, crescimento, respiração, pulsação da seiva, etc. [...] A consciência especificamente melódica é de natureza muito diferente, rica de tudo que a vida afetiva comporta de variedade anímica [...] Só o ser humano pode praticar a harmonia [...] Ela é necessariamente do domínio da consciência reflexiva. </a:t>
            </a: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(</a:t>
            </a:r>
            <a:r>
              <a:rPr lang="pt-BR" sz="1800" kern="0" dirty="0" err="1">
                <a:effectLst/>
                <a:latin typeface="Berkeley-Book"/>
                <a:ea typeface="Calibri" panose="020F0502020204030204" pitchFamily="34" charset="0"/>
                <a:cs typeface="Berkeley-Book"/>
              </a:rPr>
              <a:t>Willems</a:t>
            </a: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, 1975, p. 165)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 </a:t>
            </a:r>
            <a:r>
              <a:rPr lang="pt-BR" sz="1800" b="1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Ritmo/Fisiologia/Corpo – Melodia/Afetividade/Emoção – Harmonia/Cognição/Racionalidade.</a:t>
            </a: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97E31A-E15D-1058-16D5-7C5C111F3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99" y="3850153"/>
            <a:ext cx="7467600" cy="2714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02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4C6A7-D46D-C741-D10C-A2C0022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3707"/>
            <a:ext cx="10353762" cy="970450"/>
          </a:xfrm>
        </p:spPr>
        <p:txBody>
          <a:bodyPr/>
          <a:lstStyle/>
          <a:p>
            <a:r>
              <a:rPr lang="pt-BR" dirty="0"/>
              <a:t>Vida e Obra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D2153-8F18-0441-4B5E-326BC7F3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188688"/>
            <a:ext cx="6929307" cy="5669312"/>
          </a:xfrm>
        </p:spPr>
        <p:txBody>
          <a:bodyPr/>
          <a:lstStyle/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Edgar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nasceu em 13 de outubro de 1890, na cidade de Lanaken na Bélgica.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1910 iniciou seus estudos de pintura e marchetaria na Academia de Belas Artes em Bruxelas.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Iniciou sua carreira na École Normale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Instituteurs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seguiu os passos do pai que era professor, músico, regente coral e desenhista.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Sentindo-se mais atraído pela música, aos 25 anos passou a improvisar e compor por conta própria.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Ingressou no Conservatório de Genebra em 1925 aos 35 anos, onde futuramente se tornou professor, ministrando os cursos de Filosofia e Psicologia da Música, e Desenvolvimento Auditivo para Adultos.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B56AC7-04A2-9381-AF65-018A8E987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36" y="1803983"/>
            <a:ext cx="2842994" cy="4228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14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4C6A7-D46D-C741-D10C-A2C0022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3707"/>
            <a:ext cx="10353762" cy="970450"/>
          </a:xfrm>
        </p:spPr>
        <p:txBody>
          <a:bodyPr/>
          <a:lstStyle/>
          <a:p>
            <a:r>
              <a:rPr lang="pt-BR" dirty="0"/>
              <a:t>Vida e Obra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D2153-8F18-0441-4B5E-326BC7F3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9" y="1088018"/>
            <a:ext cx="7189366" cy="5769982"/>
          </a:xfrm>
        </p:spPr>
        <p:txBody>
          <a:bodyPr>
            <a:normAutofit/>
          </a:bodyPr>
          <a:lstStyle/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1956 e 1957, ministrou os cursos de Iniciação Musical e Pedagogia Musical para Professores no Conservatório de Genebra.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1960, a convite de Jacques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Chapuis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ministrou um curso sobre seu próprio método de ensino musical, na cidade de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Bienne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futuramente se tornaria o primeiro núcleo de estudos de sua metodologia.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1968, sob orientação de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Chapuis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fundada a</a:t>
            </a:r>
            <a:r>
              <a:rPr lang="fr-FR" sz="1800" b="0" i="0" u="none" strike="noStrike" baseline="0" dirty="0">
                <a:latin typeface="Berkeley-Book"/>
              </a:rPr>
              <a:t> Association Internationale des Professeurs de Musique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Edgar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Conservatório Musical de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Delémont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 atividade de conferencista internacional expandiu-se rapidamente pelo mundo.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faleceu em 18 de junho de 1978 em Genebra, na Suíça.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54F538-FF54-0FA0-4D9E-BB0BA308A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26" y="1988801"/>
            <a:ext cx="3755678" cy="3371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533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4C6A7-D46D-C741-D10C-A2C0022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3707"/>
            <a:ext cx="10353762" cy="970450"/>
          </a:xfrm>
        </p:spPr>
        <p:txBody>
          <a:bodyPr/>
          <a:lstStyle/>
          <a:p>
            <a:r>
              <a:rPr lang="pt-BR" dirty="0" err="1"/>
              <a:t>Willems</a:t>
            </a:r>
            <a:r>
              <a:rPr lang="pt-BR" dirty="0"/>
              <a:t>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D2153-8F18-0441-4B5E-326BC7F3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6" y="1194157"/>
            <a:ext cx="7038363" cy="55462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1963 na Escola de Música da Universidade Federal da Bahia a convite de Ernst </a:t>
            </a:r>
            <a:r>
              <a:rPr lang="pt-BR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Widmer</a:t>
            </a:r>
            <a:r>
              <a:rPr lang="pt-B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ministrando um curso de educação musical de seis semanas para professores.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Retornou em 1971 e 1972, convidado pela Faculdade de Educação da Bahia, ministrando cursos em Salvador, São Paulo, além de visitar o Rio de Janeiro, Niterói, Tatuí, Belo Horizonte, Brasília, São Caetano do Sul, Itabuna, Feira da Santana e Ribeirão Preto.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Dentre as obras mais conhecidas no Brasil estão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preparação musical de crianças pequenas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(1976), e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Musical: guia didático para o professor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(1966).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latin typeface="Berkeley-Book"/>
                <a:ea typeface="Calibri" panose="020F0502020204030204" pitchFamily="34" charset="0"/>
                <a:cs typeface="Berkeley-Book"/>
              </a:rPr>
              <a:t>Carmen </a:t>
            </a:r>
            <a:r>
              <a:rPr lang="pt-BR" sz="1800" kern="0" dirty="0" err="1">
                <a:latin typeface="Berkeley-Book"/>
                <a:ea typeface="Calibri" panose="020F0502020204030204" pitchFamily="34" charset="0"/>
                <a:cs typeface="Berkeley-Book"/>
              </a:rPr>
              <a:t>Mettig</a:t>
            </a:r>
            <a:r>
              <a:rPr lang="pt-BR" sz="1800" kern="0" dirty="0">
                <a:latin typeface="Berkeley-Book"/>
                <a:ea typeface="Calibri" panose="020F0502020204030204" pitchFamily="34" charset="0"/>
                <a:cs typeface="Berkeley-Book"/>
              </a:rPr>
              <a:t> Rocha - Instituto </a:t>
            </a:r>
            <a:r>
              <a:rPr lang="pt-BR" sz="1800" kern="0" dirty="0">
                <a:effectLst/>
                <a:latin typeface="Berkeley-Book"/>
                <a:ea typeface="Calibri" panose="020F0502020204030204" pitchFamily="34" charset="0"/>
                <a:cs typeface="Berkeley-Book"/>
              </a:rPr>
              <a:t>de Educação Musical, na cidade de Salvador.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D75062-09CE-E9D4-043A-DA264985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72" y="2075989"/>
            <a:ext cx="4072608" cy="2706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462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2629-B14A-68B8-64DA-A198013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6654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Produção Pedagógica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406B5-D70C-E2E3-A403-A67EAC0F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90" y="1364858"/>
            <a:ext cx="7340972" cy="527655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essencialmente pedagógica: escreveu livros, artigos, textos reflexivos e didáticos sobre diversos aspectos de seu método. Compôs pequenas peças musicais com finalidades didáticas específicas, especialmente para iniciação ao piano, que foram editadas no formato de cadernos pedagógicos.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Livros: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ouvido musical: Tomo I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publicada pela Pro Musica em 1940,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ouvido musical: Tomo II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Musica 1946,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preparação musical de crianças pequenas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publicada pela Maurice et Pierre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Foetsch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1950,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bases psicológicas da educação musical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publicada pela Pro Musica em 1956,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humano da educação musical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Musica 1975, 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ritmo musical, ritmo, rítmica, métrica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Musica 1954.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Materiais didáticos: Flauta de êmbolo, Carrilhão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intratonal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Tubo harmônico e as 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amílias de sininhos.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AFB8E9-D16C-8931-8F9A-463DE57E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98" y="2116400"/>
            <a:ext cx="4181836" cy="3057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283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2629-B14A-68B8-64DA-A198013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6654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Proposta Pedagógica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406B5-D70C-E2E3-A403-A67EAC0F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9" y="1462605"/>
            <a:ext cx="9773780" cy="5276553"/>
          </a:xfrm>
        </p:spPr>
        <p:txBody>
          <a:bodyPr>
            <a:normAutofit/>
          </a:bodyPr>
          <a:lstStyle/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 que a vivência musical seja um fio condutor de toda a aprendizagem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criança deve primeiramente viver os fatos musicais para depois tomar consciência deles.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canto desempenha o papel mais importante na educação musical dos principiantes”, constituindo uma atividade sintética, que agrega em torno da melodia, o ritmo, e a harmonia subentendida. </a:t>
            </a:r>
          </a:p>
          <a:p>
            <a:pPr algn="just"/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iniciação musical: Ritmo e som - elementos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-musicais que devem ser trabalhados desde tenra idade, através de material auditivo especial e dos movimentos corporais naturais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desenvolvimento auditivo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propõe: o estudo do som, da melodia, da escala, do acorde maior, dos intervalos, de acordes diversos, da polifonia e da harmonia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2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2629-B14A-68B8-64DA-A198013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6654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Proposta Pedagógica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406B5-D70C-E2E3-A403-A67EAC0F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9" y="1462605"/>
            <a:ext cx="9773780" cy="527655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iniciação musical segundo o método </a:t>
            </a:r>
            <a:r>
              <a:rPr lang="pt-B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estrutura-se em quatro níveis ou graus pedagógicos e pode começar a partir dos três anos de idade:</a:t>
            </a: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1º Grau: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Iniciação musical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É o momento da revelação dos fenômenos musicais, através de elementos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-musicais e musicais, do ponto de vista psicológico, valoriza o funcionamento global (sincrético) da criança –  3 a 4 anos.</a:t>
            </a: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2º Grau: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Iniciação musical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Fase mais consciente, com início da codificação simbólica escrita dos elementos musicais já vistos no primeiro grau; momento mais exigente quanto à afinação, beleza da voz, memória e reforço do sentido tonal – 4 a 5 anos.</a:t>
            </a: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3º Grau: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Pré-solfégico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-instrumental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Passagem do concreto ao abstrato, aquisição de automatismos de notas e terminologias, desenvolvimento de faculdades criativas através de improvisações rítmicas e melódicas – 5 a 6 anos.</a:t>
            </a:r>
          </a:p>
          <a:p>
            <a:pPr marL="36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4º Grau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Solfejo Vivo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Início de um programa de educação musical global, compreendendo a leitura e a escrita musica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aulas bem dosadas e vivas – 6 a 7 anos.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04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801</TotalTime>
  <Words>1206</Words>
  <Application>Microsoft Office PowerPoint</Application>
  <PresentationFormat>Widescreen</PresentationFormat>
  <Paragraphs>78</Paragraphs>
  <Slides>14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Berkeley-Book</vt:lpstr>
      <vt:lpstr>Berkeley-BookItalic</vt:lpstr>
      <vt:lpstr>Calibri</vt:lpstr>
      <vt:lpstr>Century Gothic</vt:lpstr>
      <vt:lpstr>Wingdings 3</vt:lpstr>
      <vt:lpstr>Íon</vt:lpstr>
      <vt:lpstr>Edgar Willems</vt:lpstr>
      <vt:lpstr>Ideias</vt:lpstr>
      <vt:lpstr>Ideias</vt:lpstr>
      <vt:lpstr>Vida e Obra</vt:lpstr>
      <vt:lpstr>Vida e Obra</vt:lpstr>
      <vt:lpstr>Willems no Brasil</vt:lpstr>
      <vt:lpstr>Produção Pedagógica</vt:lpstr>
      <vt:lpstr>Proposta Pedagógica</vt:lpstr>
      <vt:lpstr>Proposta Pedagógica</vt:lpstr>
      <vt:lpstr>Apresentação do PowerPoint</vt:lpstr>
      <vt:lpstr>Proposta Pedagógica</vt:lpstr>
      <vt:lpstr>Apresentação do PowerPoint</vt:lpstr>
      <vt:lpstr>Anexos</vt:lpstr>
      <vt:lpstr>Referências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José Eduardo Gramani</dc:title>
  <dc:creator>Gako Games</dc:creator>
  <cp:lastModifiedBy>Gako Games</cp:lastModifiedBy>
  <cp:revision>7</cp:revision>
  <dcterms:created xsi:type="dcterms:W3CDTF">2023-06-03T18:15:43Z</dcterms:created>
  <dcterms:modified xsi:type="dcterms:W3CDTF">2023-09-11T01:23:46Z</dcterms:modified>
</cp:coreProperties>
</file>