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289" r:id="rId2"/>
    <p:sldId id="286" r:id="rId3"/>
    <p:sldId id="285" r:id="rId4"/>
    <p:sldId id="293" r:id="rId5"/>
    <p:sldId id="291" r:id="rId6"/>
    <p:sldId id="277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05B74-9E3C-7A57-B9CF-E90EC3D39536}" v="3" dt="2020-10-06T14:12:03.491"/>
    <p1510:client id="{1383F5B5-3634-171F-5417-83EB8267F746}" v="124" dt="2020-10-06T14:25:14.385"/>
    <p1510:client id="{212BE36D-9E88-9B81-9CBC-A26F1381FA72}" v="721" dt="2020-10-06T03:46:41.790"/>
    <p1510:client id="{22DF261A-2118-E5E3-6E2B-1E0F6CDCD8B0}" v="29" dt="2020-10-06T03:24:13.505"/>
    <p1510:client id="{311A6E64-E108-4EA7-8806-434E9082B9B3}" v="258" dt="2020-10-04T21:01:35.197"/>
    <p1510:client id="{39C6F46A-085A-4CA9-B5E1-088ABD0BF7E4}" v="719" dt="2020-10-06T02:18:14.834"/>
    <p1510:client id="{6A3AE177-9109-0976-5101-5A89590A8C5C}" v="14" dt="2020-10-06T14:42:38.810"/>
    <p1510:client id="{B90C41E3-664A-2A6A-7120-6A5DA62D0D47}" v="582" dt="2020-10-05T16:23:41.038"/>
    <p1510:client id="{E317DFE4-6A09-1153-92E8-2E4E99A261E4}" v="14" dt="2020-10-06T03:34:17.260"/>
    <p1510:client id="{F200F5C3-174C-4DF7-BD07-B96DE5645424}" v="2" dt="2020-10-06T03:33:09.983"/>
    <p1510:client id="{FE0DE3F1-5E8A-4D22-BA15-8C48420B9EB5}" v="3" dt="2020-10-06T03:34:18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0BE44-074E-4A49-9197-F7A734E69E79}" type="datetimeFigureOut">
              <a:rPr lang="pt-BR"/>
              <a:t>06/10/2020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C24B9-0831-4455-9231-3DD135660C9C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04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ed1d3ee59_0_10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6ed1d3ee59_0_10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38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98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f1bce38b0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f1bce38b0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6ed1d3ee59_0_10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6ed1d3ee59_0_10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27400"/>
            <a:ext cx="12463600" cy="6912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10;p2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-91467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720000" y="5679367"/>
            <a:ext cx="480000" cy="4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424033" y="1143867"/>
            <a:ext cx="4466800" cy="15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424033" y="2721055"/>
            <a:ext cx="28872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00000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2540900" y="1755733"/>
            <a:ext cx="71104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cxnSp>
        <p:nvCxnSpPr>
          <p:cNvPr id="79" name="Google Shape;79;p11"/>
          <p:cNvCxnSpPr/>
          <p:nvPr/>
        </p:nvCxnSpPr>
        <p:spPr>
          <a:xfrm rot="10800000">
            <a:off x="-91467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11"/>
          <p:cNvSpPr/>
          <p:nvPr/>
        </p:nvSpPr>
        <p:spPr>
          <a:xfrm>
            <a:off x="960000" y="962000"/>
            <a:ext cx="741200" cy="7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10490800" y="2035467"/>
            <a:ext cx="741200" cy="7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1701195" y="4177240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8771500" y="1223200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960000" y="4809633"/>
            <a:ext cx="102720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3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-200" y="3440000"/>
            <a:ext cx="12192000" cy="3440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8325551" y="2457767"/>
            <a:ext cx="2921600" cy="34616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15270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"/>
          </p:nvPr>
        </p:nvSpPr>
        <p:spPr>
          <a:xfrm>
            <a:off x="4635284" y="2457767"/>
            <a:ext cx="2921600" cy="34616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15270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3"/>
          </p:nvPr>
        </p:nvSpPr>
        <p:spPr>
          <a:xfrm>
            <a:off x="924767" y="2457767"/>
            <a:ext cx="2921600" cy="34616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15270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4"/>
          </p:nvPr>
        </p:nvSpPr>
        <p:spPr>
          <a:xfrm>
            <a:off x="1139800" y="3974433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5"/>
          </p:nvPr>
        </p:nvSpPr>
        <p:spPr>
          <a:xfrm>
            <a:off x="4830000" y="3974433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6"/>
          </p:nvPr>
        </p:nvSpPr>
        <p:spPr>
          <a:xfrm>
            <a:off x="8520200" y="3974433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94" name="Google Shape;94;p13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3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3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3287267" y="499384"/>
            <a:ext cx="5617600" cy="9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976" userDrawn="1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2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0"/>
            <a:ext cx="12192000" cy="18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1" name="Google Shape;101;p14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4"/>
          <p:cNvCxnSpPr/>
          <p:nvPr/>
        </p:nvCxnSpPr>
        <p:spPr>
          <a:xfrm rot="10800000">
            <a:off x="-91467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4"/>
          <p:cNvSpPr/>
          <p:nvPr/>
        </p:nvSpPr>
        <p:spPr>
          <a:xfrm>
            <a:off x="720000" y="56793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02500" y="504067"/>
            <a:ext cx="10984400" cy="8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1265900" y="4067733"/>
            <a:ext cx="25320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2"/>
          </p:nvPr>
        </p:nvSpPr>
        <p:spPr>
          <a:xfrm>
            <a:off x="7721433" y="2168800"/>
            <a:ext cx="23744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3"/>
          </p:nvPr>
        </p:nvSpPr>
        <p:spPr>
          <a:xfrm>
            <a:off x="2314733" y="2618100"/>
            <a:ext cx="25320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4"/>
          </p:nvPr>
        </p:nvSpPr>
        <p:spPr>
          <a:xfrm>
            <a:off x="9068967" y="3723849"/>
            <a:ext cx="23744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5"/>
          </p:nvPr>
        </p:nvSpPr>
        <p:spPr>
          <a:xfrm>
            <a:off x="7642633" y="2533433"/>
            <a:ext cx="2532000" cy="7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6"/>
          </p:nvPr>
        </p:nvSpPr>
        <p:spPr>
          <a:xfrm>
            <a:off x="1265900" y="4431133"/>
            <a:ext cx="2532000" cy="7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7"/>
          </p:nvPr>
        </p:nvSpPr>
        <p:spPr>
          <a:xfrm>
            <a:off x="8993767" y="4095933"/>
            <a:ext cx="2532000" cy="7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8"/>
          </p:nvPr>
        </p:nvSpPr>
        <p:spPr>
          <a:xfrm>
            <a:off x="2314733" y="2981133"/>
            <a:ext cx="2532000" cy="7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TITLE_ONLY_1_1"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15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5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15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960000" y="5331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views and two columns">
  <p:cSld name="ONE_COLUMN_TEXT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1946400" y="4034133"/>
            <a:ext cx="8331600" cy="2010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2"/>
          </p:nvPr>
        </p:nvSpPr>
        <p:spPr>
          <a:xfrm>
            <a:off x="1946400" y="1018333"/>
            <a:ext cx="8331600" cy="2010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2159000" y="1032733"/>
            <a:ext cx="20744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 idx="3"/>
          </p:nvPr>
        </p:nvSpPr>
        <p:spPr>
          <a:xfrm>
            <a:off x="2159000" y="4044200"/>
            <a:ext cx="20744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ONE_COLUMN_TEXT_1_1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-200" y="0"/>
            <a:ext cx="12192000" cy="3440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" name="Google Shape;126;p17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7"/>
          <p:cNvCxnSpPr/>
          <p:nvPr/>
        </p:nvCxnSpPr>
        <p:spPr>
          <a:xfrm rot="10800000">
            <a:off x="-91467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17"/>
          <p:cNvSpPr/>
          <p:nvPr/>
        </p:nvSpPr>
        <p:spPr>
          <a:xfrm>
            <a:off x="720000" y="56793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652400" y="481000"/>
            <a:ext cx="4887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3813803" y="1577768"/>
            <a:ext cx="4564400" cy="15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844" userDrawn="1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ONE_COLUMN_TEXT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-200" y="0"/>
            <a:ext cx="12192000" cy="3440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" name="Google Shape;133;p18"/>
          <p:cNvCxnSpPr/>
          <p:nvPr/>
        </p:nvCxnSpPr>
        <p:spPr>
          <a:xfrm>
            <a:off x="11232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8"/>
          <p:cNvCxnSpPr/>
          <p:nvPr/>
        </p:nvCxnSpPr>
        <p:spPr>
          <a:xfrm rot="10800000">
            <a:off x="-91467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8"/>
          <p:cNvSpPr/>
          <p:nvPr/>
        </p:nvSpPr>
        <p:spPr>
          <a:xfrm>
            <a:off x="10992000" y="56793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ubTitle" idx="1"/>
          </p:nvPr>
        </p:nvSpPr>
        <p:spPr>
          <a:xfrm>
            <a:off x="3813803" y="1577768"/>
            <a:ext cx="4564400" cy="15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3652400" y="481000"/>
            <a:ext cx="4887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844" userDrawn="1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solidFill>
          <a:srgbClr val="0000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5994400" y="5121767"/>
            <a:ext cx="51160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1C232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 Slidesgo, including icons by Flaticon, and infographics &amp; images by Freepik</a:t>
            </a:r>
            <a:endParaRPr sz="1300">
              <a:solidFill>
                <a:srgbClr val="F1C23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5994400" y="1511833"/>
            <a:ext cx="5393600" cy="10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1" name="Google Shape;141;p19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19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1"/>
          </p:nvPr>
        </p:nvSpPr>
        <p:spPr>
          <a:xfrm>
            <a:off x="5994400" y="5564865"/>
            <a:ext cx="56060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2"/>
          </p:nvPr>
        </p:nvSpPr>
        <p:spPr>
          <a:xfrm>
            <a:off x="5994400" y="2616233"/>
            <a:ext cx="5136000" cy="12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subTitle" idx="1"/>
          </p:nvPr>
        </p:nvSpPr>
        <p:spPr>
          <a:xfrm>
            <a:off x="3170865" y="5293933"/>
            <a:ext cx="2394400" cy="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2"/>
          </p:nvPr>
        </p:nvSpPr>
        <p:spPr>
          <a:xfrm>
            <a:off x="6617000" y="5293933"/>
            <a:ext cx="2394400" cy="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cxnSp>
        <p:nvCxnSpPr>
          <p:cNvPr id="149" name="Google Shape;149;p20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20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0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 hasCustomPrompt="1"/>
          </p:nvPr>
        </p:nvSpPr>
        <p:spPr>
          <a:xfrm>
            <a:off x="3334567" y="2021101"/>
            <a:ext cx="2066400" cy="90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title" idx="3" hasCustomPrompt="1"/>
          </p:nvPr>
        </p:nvSpPr>
        <p:spPr>
          <a:xfrm>
            <a:off x="6786024" y="2064553"/>
            <a:ext cx="20664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 idx="4" hasCustomPrompt="1"/>
          </p:nvPr>
        </p:nvSpPr>
        <p:spPr>
          <a:xfrm>
            <a:off x="3334892" y="4329392"/>
            <a:ext cx="20664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 idx="5" hasCustomPrompt="1"/>
          </p:nvPr>
        </p:nvSpPr>
        <p:spPr>
          <a:xfrm>
            <a:off x="6786349" y="4329392"/>
            <a:ext cx="20664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6"/>
          </p:nvPr>
        </p:nvSpPr>
        <p:spPr>
          <a:xfrm>
            <a:off x="2633267" y="2659876"/>
            <a:ext cx="3469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7"/>
          </p:nvPr>
        </p:nvSpPr>
        <p:spPr>
          <a:xfrm>
            <a:off x="6120867" y="2659876"/>
            <a:ext cx="33868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8"/>
          </p:nvPr>
        </p:nvSpPr>
        <p:spPr>
          <a:xfrm>
            <a:off x="6089433" y="4930133"/>
            <a:ext cx="3469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title" idx="9"/>
          </p:nvPr>
        </p:nvSpPr>
        <p:spPr>
          <a:xfrm>
            <a:off x="3287200" y="500184"/>
            <a:ext cx="5617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13"/>
          </p:nvPr>
        </p:nvSpPr>
        <p:spPr>
          <a:xfrm>
            <a:off x="3170900" y="3021367"/>
            <a:ext cx="2394400" cy="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14"/>
          </p:nvPr>
        </p:nvSpPr>
        <p:spPr>
          <a:xfrm>
            <a:off x="6627033" y="3018167"/>
            <a:ext cx="2394400" cy="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15"/>
          </p:nvPr>
        </p:nvSpPr>
        <p:spPr>
          <a:xfrm>
            <a:off x="2631933" y="4930133"/>
            <a:ext cx="3469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200" y="0"/>
            <a:ext cx="12192000" cy="344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354633" y="2698633"/>
            <a:ext cx="1482400" cy="148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Google Shape;18;p3"/>
          <p:cNvCxnSpPr>
            <a:endCxn id="19" idx="0"/>
          </p:cNvCxnSpPr>
          <p:nvPr/>
        </p:nvCxnSpPr>
        <p:spPr>
          <a:xfrm>
            <a:off x="6096000" y="-241800"/>
            <a:ext cx="0" cy="3226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949567" y="4546833"/>
            <a:ext cx="6292800" cy="8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 rot="10800000">
            <a:off x="-91467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5062800" y="2826000"/>
            <a:ext cx="2066400" cy="11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>
            <a:off x="960000" y="1948233"/>
            <a:ext cx="741200" cy="7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9251500" y="1552167"/>
            <a:ext cx="741200" cy="7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4878567" y="2209433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771500" y="2709700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disordered 2">
  <p:cSld name="TITLE_AND_TWO_COLUMNS_1_1_2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1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1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21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1"/>
          </p:nvPr>
        </p:nvSpPr>
        <p:spPr>
          <a:xfrm>
            <a:off x="1440900" y="4962533"/>
            <a:ext cx="24176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2"/>
          </p:nvPr>
        </p:nvSpPr>
        <p:spPr>
          <a:xfrm>
            <a:off x="3866800" y="4032133"/>
            <a:ext cx="25252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3"/>
          </p:nvPr>
        </p:nvSpPr>
        <p:spPr>
          <a:xfrm>
            <a:off x="6297067" y="3126724"/>
            <a:ext cx="25252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4"/>
          </p:nvPr>
        </p:nvSpPr>
        <p:spPr>
          <a:xfrm>
            <a:off x="8719533" y="2197436"/>
            <a:ext cx="25656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5"/>
          </p:nvPr>
        </p:nvSpPr>
        <p:spPr>
          <a:xfrm>
            <a:off x="1440700" y="4517232"/>
            <a:ext cx="24176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subTitle" idx="6"/>
          </p:nvPr>
        </p:nvSpPr>
        <p:spPr>
          <a:xfrm>
            <a:off x="3920600" y="3577100"/>
            <a:ext cx="24176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ubTitle" idx="7"/>
          </p:nvPr>
        </p:nvSpPr>
        <p:spPr>
          <a:xfrm>
            <a:off x="6297067" y="2686076"/>
            <a:ext cx="25252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ubTitle" idx="8"/>
          </p:nvPr>
        </p:nvSpPr>
        <p:spPr>
          <a:xfrm>
            <a:off x="8739733" y="1755920"/>
            <a:ext cx="25252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3287267" y="593367"/>
            <a:ext cx="56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1_2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22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22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22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1674500" y="3853837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2"/>
          </p:nvPr>
        </p:nvSpPr>
        <p:spPr>
          <a:xfrm>
            <a:off x="4810633" y="3853837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3"/>
          </p:nvPr>
        </p:nvSpPr>
        <p:spPr>
          <a:xfrm>
            <a:off x="7985500" y="3853837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3287267" y="499884"/>
            <a:ext cx="5617600" cy="1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4"/>
          </p:nvPr>
        </p:nvSpPr>
        <p:spPr>
          <a:xfrm>
            <a:off x="1731700" y="4355537"/>
            <a:ext cx="24176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5"/>
          </p:nvPr>
        </p:nvSpPr>
        <p:spPr>
          <a:xfrm>
            <a:off x="4894135" y="4355537"/>
            <a:ext cx="24176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6"/>
          </p:nvPr>
        </p:nvSpPr>
        <p:spPr>
          <a:xfrm>
            <a:off x="8056565" y="4355537"/>
            <a:ext cx="24176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_2_1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23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23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Google Shape;193;p23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1"/>
          </p:nvPr>
        </p:nvSpPr>
        <p:spPr>
          <a:xfrm>
            <a:off x="1440900" y="3890917"/>
            <a:ext cx="4655200" cy="21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>
                <a:solidFill>
                  <a:schemeClr val="dk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ubTitle" idx="2"/>
          </p:nvPr>
        </p:nvSpPr>
        <p:spPr>
          <a:xfrm>
            <a:off x="6096000" y="3144984"/>
            <a:ext cx="31032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subTitle" idx="3"/>
          </p:nvPr>
        </p:nvSpPr>
        <p:spPr>
          <a:xfrm>
            <a:off x="1440900" y="3144984"/>
            <a:ext cx="33452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4"/>
          </p:nvPr>
        </p:nvSpPr>
        <p:spPr>
          <a:xfrm>
            <a:off x="6096000" y="3653584"/>
            <a:ext cx="5136000" cy="2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>
                <a:solidFill>
                  <a:schemeClr val="dk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3294133" y="508200"/>
            <a:ext cx="56176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_2_1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Google Shape;201;p24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24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24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subTitle" idx="1"/>
          </p:nvPr>
        </p:nvSpPr>
        <p:spPr>
          <a:xfrm>
            <a:off x="1440900" y="3988053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subTitle" idx="2"/>
          </p:nvPr>
        </p:nvSpPr>
        <p:spPr>
          <a:xfrm>
            <a:off x="4810633" y="3988053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subTitle" idx="3"/>
          </p:nvPr>
        </p:nvSpPr>
        <p:spPr>
          <a:xfrm>
            <a:off x="8130300" y="3988053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ubTitle" idx="4"/>
          </p:nvPr>
        </p:nvSpPr>
        <p:spPr>
          <a:xfrm>
            <a:off x="1440900" y="1772633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subTitle" idx="5"/>
          </p:nvPr>
        </p:nvSpPr>
        <p:spPr>
          <a:xfrm>
            <a:off x="4810633" y="1772633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6"/>
          </p:nvPr>
        </p:nvSpPr>
        <p:spPr>
          <a:xfrm>
            <a:off x="8130300" y="1772633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3287267" y="507967"/>
            <a:ext cx="5617600" cy="9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subTitle" idx="7"/>
          </p:nvPr>
        </p:nvSpPr>
        <p:spPr>
          <a:xfrm>
            <a:off x="1558633" y="2489823"/>
            <a:ext cx="23856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subTitle" idx="8"/>
          </p:nvPr>
        </p:nvSpPr>
        <p:spPr>
          <a:xfrm>
            <a:off x="4903200" y="2489823"/>
            <a:ext cx="23856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subTitle" idx="9"/>
          </p:nvPr>
        </p:nvSpPr>
        <p:spPr>
          <a:xfrm>
            <a:off x="8247767" y="2489823"/>
            <a:ext cx="23856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3"/>
          </p:nvPr>
        </p:nvSpPr>
        <p:spPr>
          <a:xfrm>
            <a:off x="1558633" y="4725367"/>
            <a:ext cx="23856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14"/>
          </p:nvPr>
        </p:nvSpPr>
        <p:spPr>
          <a:xfrm>
            <a:off x="4903200" y="4725367"/>
            <a:ext cx="23856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15"/>
          </p:nvPr>
        </p:nvSpPr>
        <p:spPr>
          <a:xfrm>
            <a:off x="8247767" y="4725367"/>
            <a:ext cx="23856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25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5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25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2025651" y="498300"/>
            <a:ext cx="8148400" cy="929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000000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03100" y="1690767"/>
            <a:ext cx="10384000" cy="3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AutoNum type="arabicPeriod"/>
              <a:defRPr sz="1500">
                <a:solidFill>
                  <a:srgbClr val="FFFFFF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lphaLcPeriod"/>
              <a:defRPr>
                <a:solidFill>
                  <a:srgbClr val="FFFFFF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romanLcPeriod"/>
              <a:defRPr>
                <a:solidFill>
                  <a:srgbClr val="FFFFFF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rabicPeriod"/>
              <a:defRPr>
                <a:solidFill>
                  <a:srgbClr val="FFFFFF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lphaLcPeriod"/>
              <a:defRPr>
                <a:solidFill>
                  <a:srgbClr val="FFFFFF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romanLcPeriod"/>
              <a:defRPr>
                <a:solidFill>
                  <a:srgbClr val="FFFFFF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rabicPeriod"/>
              <a:defRPr>
                <a:solidFill>
                  <a:srgbClr val="FFFFFF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lphaLcPeriod"/>
              <a:defRPr>
                <a:solidFill>
                  <a:srgbClr val="FFFFFF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Font typeface="Muli"/>
              <a:buAutoNum type="romanLcPeriod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29" name="Google Shape;29;p4"/>
          <p:cNvCxnSpPr/>
          <p:nvPr/>
        </p:nvCxnSpPr>
        <p:spPr>
          <a:xfrm>
            <a:off x="11232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4"/>
          <p:cNvCxnSpPr/>
          <p:nvPr/>
        </p:nvCxnSpPr>
        <p:spPr>
          <a:xfrm rot="10800000">
            <a:off x="-91467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4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0992000" y="766000"/>
            <a:ext cx="480000" cy="48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479100" y="502067"/>
            <a:ext cx="112320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/>
          <p:nvPr/>
        </p:nvSpPr>
        <p:spPr>
          <a:xfrm>
            <a:off x="-394500" y="4073100"/>
            <a:ext cx="2879600" cy="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2"/>
          </p:nvPr>
        </p:nvSpPr>
        <p:spPr>
          <a:xfrm>
            <a:off x="903100" y="5586767"/>
            <a:ext cx="6086800" cy="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5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-200" y="0"/>
            <a:ext cx="12192000" cy="344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60958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5"/>
          <p:cNvCxnSpPr/>
          <p:nvPr/>
        </p:nvCxnSpPr>
        <p:spPr>
          <a:xfrm rot="10800000">
            <a:off x="-91467" y="3440000"/>
            <a:ext cx="12533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50600" y="2113633"/>
            <a:ext cx="41272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 idx="2"/>
          </p:nvPr>
        </p:nvSpPr>
        <p:spPr>
          <a:xfrm>
            <a:off x="7119967" y="2113633"/>
            <a:ext cx="41156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7774367" y="3697567"/>
            <a:ext cx="2801600" cy="1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1606700" y="3697567"/>
            <a:ext cx="2801600" cy="1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6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6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6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66933" y="498284"/>
            <a:ext cx="102720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7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7"/>
          <p:cNvCxnSpPr/>
          <p:nvPr/>
        </p:nvCxnSpPr>
        <p:spPr>
          <a:xfrm rot="10800000">
            <a:off x="-91467" y="962000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7"/>
          <p:cNvSpPr/>
          <p:nvPr/>
        </p:nvSpPr>
        <p:spPr>
          <a:xfrm>
            <a:off x="720000" y="766000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321533" y="1872000"/>
            <a:ext cx="4074800" cy="16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6103000" y="0"/>
            <a:ext cx="6088800" cy="6858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1321533" y="3500800"/>
            <a:ext cx="4074800" cy="2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900" b="0"/>
            </a:lvl1pPr>
            <a:lvl2pPr marL="1219170" lvl="1" indent="-423323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5869533" y="390500"/>
            <a:ext cx="5477200" cy="26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9"/>
          <p:cNvCxnSpPr/>
          <p:nvPr/>
        </p:nvCxnSpPr>
        <p:spPr>
          <a:xfrm>
            <a:off x="11232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9"/>
          <p:cNvCxnSpPr/>
          <p:nvPr/>
        </p:nvCxnSpPr>
        <p:spPr>
          <a:xfrm rot="10800000">
            <a:off x="-91467" y="962000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9"/>
          <p:cNvSpPr/>
          <p:nvPr/>
        </p:nvSpPr>
        <p:spPr>
          <a:xfrm>
            <a:off x="10992000" y="766000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0" y="0"/>
            <a:ext cx="3050800" cy="6858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960000" y="481000"/>
            <a:ext cx="4174800" cy="5907200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6001233" y="1743184"/>
            <a:ext cx="4074800" cy="17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1"/>
          </p:nvPr>
        </p:nvSpPr>
        <p:spPr>
          <a:xfrm>
            <a:off x="6001233" y="3503591"/>
            <a:ext cx="3858400" cy="1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2802400" y="3079800"/>
            <a:ext cx="65872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9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69" name="Google Shape;69;p10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0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0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10"/>
          <p:cNvCxnSpPr/>
          <p:nvPr/>
        </p:nvCxnSpPr>
        <p:spPr>
          <a:xfrm>
            <a:off x="11223167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0"/>
          <p:cNvSpPr/>
          <p:nvPr/>
        </p:nvSpPr>
        <p:spPr>
          <a:xfrm>
            <a:off x="10983167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10"/>
          <p:cNvCxnSpPr/>
          <p:nvPr/>
        </p:nvCxnSpPr>
        <p:spPr>
          <a:xfrm rot="10800000">
            <a:off x="-66200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0"/>
          <p:cNvSpPr/>
          <p:nvPr/>
        </p:nvSpPr>
        <p:spPr>
          <a:xfrm>
            <a:off x="720000" y="56793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0983167" y="56793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25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■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Light"/>
              <a:buChar char="■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ctrTitle"/>
          </p:nvPr>
        </p:nvSpPr>
        <p:spPr>
          <a:xfrm>
            <a:off x="996246" y="87761"/>
            <a:ext cx="11191113" cy="97562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5100"/>
              <a:t>MODELAGEM DE SISTEMAS DINÂMICOS</a:t>
            </a:r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1"/>
          </p:nvPr>
        </p:nvSpPr>
        <p:spPr>
          <a:xfrm>
            <a:off x="1129928" y="4392107"/>
            <a:ext cx="4564809" cy="17821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" b="1"/>
              <a:t>Paulo Mateus Corrêa Vianna  </a:t>
            </a:r>
            <a:br>
              <a:rPr lang="en" b="1"/>
            </a:br>
            <a:r>
              <a:rPr lang="en" b="1"/>
              <a:t>Alessandra da Cruz Nunes Moraes</a:t>
            </a:r>
            <a:br>
              <a:rPr lang="en" b="1"/>
            </a:br>
            <a:r>
              <a:rPr lang="en" b="1"/>
              <a:t>Yuri Lopes Pamplona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" b="1"/>
              <a:t>Luiz Ricardo de Sousa Cruz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9B143E-DA9A-437B-BC41-540BD52EC3CC}"/>
              </a:ext>
            </a:extLst>
          </p:cNvPr>
          <p:cNvSpPr txBox="1"/>
          <p:nvPr/>
        </p:nvSpPr>
        <p:spPr>
          <a:xfrm>
            <a:off x="1061453" y="967874"/>
            <a:ext cx="335814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>
                <a:solidFill>
                  <a:srgbClr val="FFFFFF"/>
                </a:solidFill>
                <a:latin typeface="Oswald"/>
              </a:rPr>
              <a:t>PME 3380</a:t>
            </a:r>
            <a:endParaRPr lang="en-US" sz="5000"/>
          </a:p>
        </p:txBody>
      </p:sp>
      <p:sp>
        <p:nvSpPr>
          <p:cNvPr id="4" name="Google Shape;233;p28">
            <a:extLst>
              <a:ext uri="{FF2B5EF4-FFF2-40B4-BE49-F238E27FC236}">
                <a16:creationId xmlns:a16="http://schemas.microsoft.com/office/drawing/2014/main" id="{014A4DA4-5B28-4FAB-B6F6-48393272960B}"/>
              </a:ext>
            </a:extLst>
          </p:cNvPr>
          <p:cNvSpPr txBox="1">
            <a:spLocks/>
          </p:cNvSpPr>
          <p:nvPr/>
        </p:nvSpPr>
        <p:spPr>
          <a:xfrm>
            <a:off x="5477490" y="4397454"/>
            <a:ext cx="4090357" cy="17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1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" b="1" kern="0"/>
              <a:t>10772741</a:t>
            </a:r>
            <a:br>
              <a:rPr lang="en" b="1" kern="0"/>
            </a:br>
            <a:r>
              <a:rPr lang="en" b="1" kern="0"/>
              <a:t>10337209</a:t>
            </a:r>
            <a:br>
              <a:rPr lang="en" b="1" kern="0"/>
            </a:br>
            <a:r>
              <a:rPr lang="en" b="1" kern="0"/>
              <a:t>10853498</a:t>
            </a:r>
            <a:endParaRPr lang="pt-BR" b="1"/>
          </a:p>
          <a:p>
            <a:pPr marL="0" indent="0">
              <a:buClr>
                <a:schemeClr val="dk1"/>
              </a:buClr>
              <a:buSzPts val="1100"/>
            </a:pPr>
            <a:r>
              <a:rPr lang="en" b="1" kern="0"/>
              <a:t>10334961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159156-B6D4-4A2F-ABC7-44F36F15DB82}"/>
              </a:ext>
            </a:extLst>
          </p:cNvPr>
          <p:cNvSpPr txBox="1"/>
          <p:nvPr/>
        </p:nvSpPr>
        <p:spPr>
          <a:xfrm>
            <a:off x="138289" y="6107288"/>
            <a:ext cx="4007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1</a:t>
            </a:r>
            <a:endParaRPr lang="pt-B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93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title"/>
          </p:nvPr>
        </p:nvSpPr>
        <p:spPr>
          <a:xfrm>
            <a:off x="6001233" y="1743184"/>
            <a:ext cx="4074800" cy="176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SzPts val="1100"/>
            </a:pPr>
            <a:r>
              <a:rPr lang="en"/>
              <a:t>PROPOSTA DO</a:t>
            </a:r>
          </a:p>
          <a:p>
            <a:pPr>
              <a:buSzPts val="1100"/>
            </a:pPr>
            <a:r>
              <a:rPr lang="en">
                <a:solidFill>
                  <a:schemeClr val="accent1"/>
                </a:solidFill>
              </a:rPr>
              <a:t>TRABALHO</a:t>
            </a:r>
            <a:endParaRPr lang="pt-BR"/>
          </a:p>
        </p:txBody>
      </p:sp>
      <p:sp>
        <p:nvSpPr>
          <p:cNvPr id="389" name="Google Shape;389;p31"/>
          <p:cNvSpPr txBox="1">
            <a:spLocks noGrp="1"/>
          </p:cNvSpPr>
          <p:nvPr>
            <p:ph type="subTitle" idx="1"/>
          </p:nvPr>
        </p:nvSpPr>
        <p:spPr>
          <a:xfrm>
            <a:off x="6001233" y="3517968"/>
            <a:ext cx="5253003" cy="15180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" b="1"/>
              <a:t>O </a:t>
            </a:r>
            <a:r>
              <a:rPr lang="en" b="1" err="1"/>
              <a:t>objetivo</a:t>
            </a:r>
            <a:r>
              <a:rPr lang="en" b="1"/>
              <a:t> </a:t>
            </a:r>
            <a:r>
              <a:rPr lang="en" b="1" err="1"/>
              <a:t>desse</a:t>
            </a:r>
            <a:r>
              <a:rPr lang="en" b="1"/>
              <a:t> </a:t>
            </a:r>
            <a:r>
              <a:rPr lang="en" b="1" err="1"/>
              <a:t>trabalho</a:t>
            </a:r>
            <a:r>
              <a:rPr lang="en" b="1"/>
              <a:t> é a </a:t>
            </a:r>
            <a:r>
              <a:rPr lang="en" b="1" err="1"/>
              <a:t>descrição</a:t>
            </a:r>
            <a:r>
              <a:rPr lang="en" b="1"/>
              <a:t> e o </a:t>
            </a:r>
            <a:r>
              <a:rPr lang="en" b="1" err="1"/>
              <a:t>estudo</a:t>
            </a:r>
            <a:r>
              <a:rPr lang="en" b="1"/>
              <a:t> dos </a:t>
            </a:r>
            <a:r>
              <a:rPr lang="en" b="1" err="1"/>
              <a:t>mecanismos</a:t>
            </a:r>
            <a:r>
              <a:rPr lang="en" b="1"/>
              <a:t> </a:t>
            </a:r>
            <a:r>
              <a:rPr lang="en" b="1" err="1"/>
              <a:t>utilizados</a:t>
            </a:r>
            <a:r>
              <a:rPr lang="en" b="1"/>
              <a:t> </a:t>
            </a:r>
            <a:r>
              <a:rPr lang="en" b="1" err="1"/>
              <a:t>na</a:t>
            </a:r>
            <a:r>
              <a:rPr lang="en" b="1"/>
              <a:t> </a:t>
            </a:r>
            <a:r>
              <a:rPr lang="en" b="1" err="1"/>
              <a:t>impressora</a:t>
            </a:r>
            <a:r>
              <a:rPr lang="en" b="1"/>
              <a:t> 3D, no que se </a:t>
            </a:r>
            <a:r>
              <a:rPr lang="en" b="1" err="1"/>
              <a:t>refere</a:t>
            </a:r>
            <a:r>
              <a:rPr lang="en" b="1"/>
              <a:t> a </a:t>
            </a:r>
            <a:r>
              <a:rPr lang="en" b="1" err="1"/>
              <a:t>movimentação</a:t>
            </a:r>
            <a:r>
              <a:rPr lang="en" b="1"/>
              <a:t> do </a:t>
            </a:r>
            <a:r>
              <a:rPr lang="en" b="1" err="1"/>
              <a:t>bico</a:t>
            </a:r>
            <a:r>
              <a:rPr lang="en" b="1"/>
              <a:t> </a:t>
            </a:r>
            <a:r>
              <a:rPr lang="en" b="1" err="1"/>
              <a:t>extrusor</a:t>
            </a:r>
            <a:r>
              <a:rPr lang="en" b="1"/>
              <a:t> e da base de </a:t>
            </a:r>
            <a:r>
              <a:rPr lang="en" b="1" err="1"/>
              <a:t>suporte</a:t>
            </a:r>
            <a:endParaRPr lang="pt-BR" b="1" err="1"/>
          </a:p>
        </p:txBody>
      </p:sp>
      <p:pic>
        <p:nvPicPr>
          <p:cNvPr id="2" name="Imagem 2" descr="Desenho técnico&#10;&#10;Descrição gerada automaticamente">
            <a:extLst>
              <a:ext uri="{FF2B5EF4-FFF2-40B4-BE49-F238E27FC236}">
                <a16:creationId xmlns:a16="http://schemas.microsoft.com/office/drawing/2014/main" id="{40FE389C-EF52-4E6F-8118-86F190620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84" y="586874"/>
            <a:ext cx="3999832" cy="56976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D41053E-2620-4289-A175-A838A308F161}"/>
              </a:ext>
            </a:extLst>
          </p:cNvPr>
          <p:cNvSpPr txBox="1"/>
          <p:nvPr/>
        </p:nvSpPr>
        <p:spPr>
          <a:xfrm>
            <a:off x="208845" y="6361288"/>
            <a:ext cx="4007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2</a:t>
            </a:r>
            <a:endParaRPr lang="pt-B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97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"/>
          <p:cNvSpPr txBox="1">
            <a:spLocks noGrp="1"/>
          </p:cNvSpPr>
          <p:nvPr>
            <p:ph type="title"/>
          </p:nvPr>
        </p:nvSpPr>
        <p:spPr>
          <a:xfrm>
            <a:off x="1321533" y="1872000"/>
            <a:ext cx="4074800" cy="162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SzPts val="1100"/>
            </a:pPr>
            <a:r>
              <a:rPr lang="en"/>
              <a:t>IMPORTÂNCIA</a:t>
            </a:r>
            <a:endParaRPr/>
          </a:p>
          <a:p>
            <a:pPr>
              <a:buSzPts val="1100"/>
            </a:pPr>
            <a:r>
              <a:rPr lang="en">
                <a:solidFill>
                  <a:schemeClr val="accent1"/>
                </a:solidFill>
              </a:rPr>
              <a:t>DO TEMA</a:t>
            </a:r>
            <a:endParaRPr/>
          </a:p>
        </p:txBody>
      </p:sp>
      <p:sp>
        <p:nvSpPr>
          <p:cNvPr id="403" name="Google Shape;403;p32"/>
          <p:cNvSpPr txBox="1">
            <a:spLocks noGrp="1"/>
          </p:cNvSpPr>
          <p:nvPr>
            <p:ph type="body" idx="1"/>
          </p:nvPr>
        </p:nvSpPr>
        <p:spPr>
          <a:xfrm>
            <a:off x="1321533" y="3500800"/>
            <a:ext cx="4506120" cy="20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8965" indent="-422910">
              <a:buSzPts val="1400"/>
            </a:pPr>
            <a:r>
              <a:rPr lang="pt-BR" b="1" dirty="0"/>
              <a:t>Saúde</a:t>
            </a:r>
          </a:p>
          <a:p>
            <a:pPr marL="608965" indent="-422910">
              <a:spcBef>
                <a:spcPts val="1333"/>
              </a:spcBef>
              <a:buClr>
                <a:schemeClr val="dk1"/>
              </a:buClr>
              <a:buSzPts val="1400"/>
            </a:pPr>
            <a:r>
              <a:rPr lang="pt-BR" b="1" dirty="0">
                <a:solidFill>
                  <a:schemeClr val="dk1"/>
                </a:solidFill>
              </a:rPr>
              <a:t>Construção civil</a:t>
            </a:r>
          </a:p>
          <a:p>
            <a:pPr marL="608965" indent="-422910">
              <a:spcBef>
                <a:spcPts val="1333"/>
              </a:spcBef>
              <a:buClr>
                <a:schemeClr val="dk1"/>
              </a:buClr>
              <a:buSzPts val="1400"/>
            </a:pPr>
            <a:r>
              <a:rPr lang="pt-BR" b="1" dirty="0">
                <a:solidFill>
                  <a:schemeClr val="dk1"/>
                </a:solidFill>
              </a:rPr>
              <a:t>Prototipagem rápida</a:t>
            </a:r>
          </a:p>
          <a:p>
            <a:pPr marL="608965" indent="-42291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400"/>
            </a:pPr>
            <a:r>
              <a:rPr lang="pt-BR" b="1" dirty="0">
                <a:solidFill>
                  <a:schemeClr val="dk1"/>
                </a:solidFill>
              </a:rPr>
              <a:t>Criação de produtos diversos</a:t>
            </a:r>
          </a:p>
        </p:txBody>
      </p:sp>
      <p:pic>
        <p:nvPicPr>
          <p:cNvPr id="2" name="Imagem 2" descr="Uma imagem contendo no interior, pessoa, mesa, pequeno&#10;&#10;Descrição gerada automaticamente">
            <a:extLst>
              <a:ext uri="{FF2B5EF4-FFF2-40B4-BE49-F238E27FC236}">
                <a16:creationId xmlns:a16="http://schemas.microsoft.com/office/drawing/2014/main" id="{A94A0B6E-E69A-4946-A8AF-A7B11478B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032" y="85759"/>
            <a:ext cx="5871411" cy="3237428"/>
          </a:xfrm>
          <a:prstGeom prst="rect">
            <a:avLst/>
          </a:prstGeom>
        </p:spPr>
      </p:pic>
      <p:pic>
        <p:nvPicPr>
          <p:cNvPr id="7" name="Imagem 7" descr="Uma imagem contendo grama, edifício, homem, em pé&#10;&#10;Descrição gerada automaticamente">
            <a:extLst>
              <a:ext uri="{FF2B5EF4-FFF2-40B4-BE49-F238E27FC236}">
                <a16:creationId xmlns:a16="http://schemas.microsoft.com/office/drawing/2014/main" id="{400C5D79-82D3-44C4-9642-3D1D8E763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032" y="3459957"/>
            <a:ext cx="5871410" cy="33202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760DADD-FE94-4DBB-A0AF-33927069FAD8}"/>
              </a:ext>
            </a:extLst>
          </p:cNvPr>
          <p:cNvSpPr txBox="1"/>
          <p:nvPr/>
        </p:nvSpPr>
        <p:spPr>
          <a:xfrm>
            <a:off x="124178" y="6333066"/>
            <a:ext cx="3725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3</a:t>
            </a:r>
            <a:endParaRPr lang="pt-B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76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3781899" y="526121"/>
            <a:ext cx="5617600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RESUMO </a:t>
            </a:r>
            <a:r>
              <a:rPr lang="en" u="sng">
                <a:solidFill>
                  <a:schemeClr val="accent1"/>
                </a:solidFill>
              </a:rPr>
              <a:t>BIBLIOGRÁFICO</a:t>
            </a:r>
            <a:endParaRPr u="sng">
              <a:solidFill>
                <a:schemeClr val="accent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284F3ACB-CF10-4DF4-86B1-FB3630E7DE04}"/>
              </a:ext>
            </a:extLst>
          </p:cNvPr>
          <p:cNvSpPr/>
          <p:nvPr/>
        </p:nvSpPr>
        <p:spPr>
          <a:xfrm>
            <a:off x="1224951" y="1634706"/>
            <a:ext cx="2214111" cy="20847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latin typeface="Arial"/>
                <a:ea typeface="Arial"/>
                <a:cs typeface="Arial"/>
              </a:rPr>
              <a:t>Avaliação e otimização da exatidão geométrica de impressora 3D utilizando medição por coordenadas</a:t>
            </a:r>
            <a:endParaRPr lang="pt-BR" sz="1600" b="1">
              <a:highlight>
                <a:srgbClr val="000000"/>
              </a:highlight>
              <a:cs typeface="Arial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DCDE229F-AE06-4609-A77A-EC09A3D61028}"/>
              </a:ext>
            </a:extLst>
          </p:cNvPr>
          <p:cNvSpPr/>
          <p:nvPr/>
        </p:nvSpPr>
        <p:spPr>
          <a:xfrm>
            <a:off x="5566913" y="1634706"/>
            <a:ext cx="2214111" cy="20847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b="1">
                <a:ea typeface="+mn-lt"/>
                <a:cs typeface="+mn-lt"/>
              </a:rPr>
              <a:t>Desenvolvimento de uma impressora 3D de baixo custo para prototipagem de objetos</a:t>
            </a:r>
            <a:endParaRPr lang="pt-BR" sz="1600">
              <a:cs typeface="Arial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F0DD906-6C99-47A9-8B9D-47A6A32E2E8C}"/>
              </a:ext>
            </a:extLst>
          </p:cNvPr>
          <p:cNvSpPr/>
          <p:nvPr/>
        </p:nvSpPr>
        <p:spPr>
          <a:xfrm>
            <a:off x="9851366" y="1634706"/>
            <a:ext cx="2214111" cy="20847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b="1" err="1">
                <a:ea typeface="+mn-lt"/>
                <a:cs typeface="+mn-lt"/>
              </a:rPr>
              <a:t>Applicability</a:t>
            </a:r>
            <a:r>
              <a:rPr lang="pt-BR" sz="1600" b="1">
                <a:ea typeface="+mn-lt"/>
                <a:cs typeface="+mn-lt"/>
              </a:rPr>
              <a:t> </a:t>
            </a:r>
            <a:r>
              <a:rPr lang="pt-BR" sz="1600" b="1" err="1">
                <a:ea typeface="+mn-lt"/>
                <a:cs typeface="+mn-lt"/>
              </a:rPr>
              <a:t>and</a:t>
            </a:r>
            <a:r>
              <a:rPr lang="pt-BR" sz="1600" b="1">
                <a:ea typeface="+mn-lt"/>
                <a:cs typeface="+mn-lt"/>
              </a:rPr>
              <a:t> </a:t>
            </a:r>
            <a:r>
              <a:rPr lang="pt-BR" sz="1600" b="1" err="1">
                <a:ea typeface="+mn-lt"/>
                <a:cs typeface="+mn-lt"/>
              </a:rPr>
              <a:t>limitations</a:t>
            </a:r>
            <a:r>
              <a:rPr lang="pt-BR" sz="1600" b="1">
                <a:ea typeface="+mn-lt"/>
                <a:cs typeface="+mn-lt"/>
              </a:rPr>
              <a:t> </a:t>
            </a:r>
            <a:r>
              <a:rPr lang="pt-BR" sz="1600" b="1" err="1">
                <a:ea typeface="+mn-lt"/>
                <a:cs typeface="+mn-lt"/>
              </a:rPr>
              <a:t>of</a:t>
            </a:r>
            <a:r>
              <a:rPr lang="pt-BR" sz="1600" b="1">
                <a:ea typeface="+mn-lt"/>
                <a:cs typeface="+mn-lt"/>
              </a:rPr>
              <a:t> 3d </a:t>
            </a:r>
            <a:r>
              <a:rPr lang="pt-BR" sz="1600" b="1" err="1">
                <a:ea typeface="+mn-lt"/>
                <a:cs typeface="+mn-lt"/>
              </a:rPr>
              <a:t>printing</a:t>
            </a:r>
            <a:r>
              <a:rPr lang="pt-BR" sz="1600" b="1">
                <a:ea typeface="+mn-lt"/>
                <a:cs typeface="+mn-lt"/>
              </a:rPr>
              <a:t> for civil </a:t>
            </a:r>
            <a:r>
              <a:rPr lang="pt-BR" sz="1600" b="1" err="1">
                <a:ea typeface="+mn-lt"/>
                <a:cs typeface="+mn-lt"/>
              </a:rPr>
              <a:t>structures</a:t>
            </a:r>
            <a:r>
              <a:rPr lang="pt-BR" sz="1600" b="1">
                <a:ea typeface="+mn-lt"/>
                <a:cs typeface="+mn-lt"/>
              </a:rPr>
              <a:t>.</a:t>
            </a:r>
            <a:endParaRPr lang="pt-BR" sz="1600">
              <a:cs typeface="Arial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1A794D49-A62C-4C2A-94C2-29892BC79E5D}"/>
              </a:ext>
            </a:extLst>
          </p:cNvPr>
          <p:cNvSpPr/>
          <p:nvPr/>
        </p:nvSpPr>
        <p:spPr>
          <a:xfrm>
            <a:off x="5566912" y="4596441"/>
            <a:ext cx="2214111" cy="20847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b="1">
                <a:ea typeface="+mn-lt"/>
                <a:cs typeface="+mn-lt"/>
              </a:rPr>
              <a:t>Estudo e projeto de melhoria em máquina de impressão 3D</a:t>
            </a:r>
            <a:endParaRPr lang="pt-BR" sz="1600">
              <a:cs typeface="Arial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2DEA3952-62EF-4089-A82B-5ACD27BC4E3E}"/>
              </a:ext>
            </a:extLst>
          </p:cNvPr>
          <p:cNvSpPr/>
          <p:nvPr/>
        </p:nvSpPr>
        <p:spPr>
          <a:xfrm>
            <a:off x="1224951" y="4596442"/>
            <a:ext cx="2214111" cy="20847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b="1">
                <a:ea typeface="+mn-lt"/>
                <a:cs typeface="+mn-lt"/>
              </a:rPr>
              <a:t>Future medicine: The </a:t>
            </a:r>
            <a:r>
              <a:rPr lang="pt-BR" sz="1600" b="1" err="1">
                <a:ea typeface="+mn-lt"/>
                <a:cs typeface="+mn-lt"/>
              </a:rPr>
              <a:t>impact</a:t>
            </a:r>
            <a:r>
              <a:rPr lang="pt-BR" sz="1600" b="1">
                <a:ea typeface="+mn-lt"/>
                <a:cs typeface="+mn-lt"/>
              </a:rPr>
              <a:t> </a:t>
            </a:r>
            <a:r>
              <a:rPr lang="pt-BR" sz="1600" b="1" err="1">
                <a:ea typeface="+mn-lt"/>
                <a:cs typeface="+mn-lt"/>
              </a:rPr>
              <a:t>of</a:t>
            </a:r>
            <a:r>
              <a:rPr lang="pt-BR" sz="1600" b="1">
                <a:ea typeface="+mn-lt"/>
                <a:cs typeface="+mn-lt"/>
              </a:rPr>
              <a:t> 3D </a:t>
            </a:r>
            <a:r>
              <a:rPr lang="pt-BR" sz="1600" b="1" err="1">
                <a:ea typeface="+mn-lt"/>
                <a:cs typeface="+mn-lt"/>
              </a:rPr>
              <a:t>printing</a:t>
            </a:r>
            <a:r>
              <a:rPr lang="pt-BR" sz="1600" b="1">
                <a:ea typeface="+mn-lt"/>
                <a:cs typeface="+mn-lt"/>
              </a:rPr>
              <a:t>.</a:t>
            </a:r>
            <a:endParaRPr lang="pt-BR" sz="1600"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3" y="6304843"/>
            <a:ext cx="414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4</a:t>
            </a:r>
            <a:endParaRPr lang="pt-B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30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"/>
          <p:cNvSpPr txBox="1">
            <a:spLocks noGrp="1"/>
          </p:cNvSpPr>
          <p:nvPr>
            <p:ph type="title"/>
          </p:nvPr>
        </p:nvSpPr>
        <p:spPr>
          <a:xfrm>
            <a:off x="1321533" y="1872000"/>
            <a:ext cx="4074800" cy="162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SzPts val="1100"/>
            </a:pPr>
            <a:r>
              <a:rPr lang="en"/>
              <a:t>ANÁLISE</a:t>
            </a:r>
          </a:p>
          <a:p>
            <a:pPr>
              <a:buSzPts val="1100"/>
            </a:pPr>
            <a:r>
              <a:rPr lang="en">
                <a:solidFill>
                  <a:schemeClr val="accent1"/>
                </a:solidFill>
              </a:rPr>
              <a:t>DO SISTEMA</a:t>
            </a:r>
            <a:endParaRPr/>
          </a:p>
        </p:txBody>
      </p:sp>
      <p:sp>
        <p:nvSpPr>
          <p:cNvPr id="403" name="Google Shape;403;p32"/>
          <p:cNvSpPr txBox="1">
            <a:spLocks noGrp="1"/>
          </p:cNvSpPr>
          <p:nvPr>
            <p:ph type="body" idx="1"/>
          </p:nvPr>
        </p:nvSpPr>
        <p:spPr>
          <a:xfrm>
            <a:off x="1321533" y="3500800"/>
            <a:ext cx="4074800" cy="20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8965" indent="-422910">
              <a:buSzPts val="1400"/>
              <a:buFont typeface="Wingdings"/>
              <a:buChar char="Ø"/>
            </a:pPr>
            <a:r>
              <a:rPr lang="en"/>
              <a:t>Composto de 2 </a:t>
            </a:r>
            <a:r>
              <a:rPr lang="en" err="1"/>
              <a:t>componentes</a:t>
            </a:r>
            <a:r>
              <a:rPr lang="en"/>
              <a:t> </a:t>
            </a:r>
            <a:r>
              <a:rPr lang="en" err="1"/>
              <a:t>principais</a:t>
            </a:r>
            <a:r>
              <a:rPr lang="en"/>
              <a:t>:</a:t>
            </a:r>
          </a:p>
          <a:p>
            <a:pPr marL="608965" indent="-422910">
              <a:buSzPts val="1400"/>
              <a:buFont typeface="Wingdings"/>
              <a:buChar char="§"/>
            </a:pPr>
            <a:endParaRPr lang="en"/>
          </a:p>
          <a:p>
            <a:pPr marL="608965" indent="-422910">
              <a:buSzPts val="1400"/>
              <a:buFont typeface="Wingdings"/>
              <a:buChar char="§"/>
            </a:pPr>
            <a:r>
              <a:rPr lang="en"/>
              <a:t>Extrusor</a:t>
            </a:r>
          </a:p>
          <a:p>
            <a:pPr marL="608965" indent="-422910">
              <a:buSzPts val="1400"/>
              <a:buFont typeface="Wingdings"/>
              <a:buChar char="§"/>
            </a:pPr>
            <a:endParaRPr lang="en"/>
          </a:p>
          <a:p>
            <a:pPr marL="608965" indent="-422910">
              <a:buSzPts val="1400"/>
              <a:buFont typeface="Wingdings"/>
              <a:buChar char="§"/>
            </a:pPr>
            <a:r>
              <a:rPr lang="en"/>
              <a:t>Base de </a:t>
            </a:r>
            <a:r>
              <a:rPr lang="en" err="1"/>
              <a:t>movimentação</a:t>
            </a:r>
            <a:r>
              <a:rPr lang="en"/>
              <a:t> linear</a:t>
            </a:r>
          </a:p>
          <a:p>
            <a:pPr marL="608965" indent="-422910">
              <a:buSzPts val="1400"/>
              <a:buFont typeface="Wingdings"/>
              <a:buChar char="§"/>
            </a:pPr>
            <a:endParaRPr lang="en"/>
          </a:p>
          <a:p>
            <a:pPr marL="608965" indent="-422910">
              <a:buSzPts val="1400"/>
              <a:buFont typeface="Wingdings"/>
              <a:buChar char="§"/>
            </a:pPr>
            <a:endParaRPr lang="en"/>
          </a:p>
        </p:txBody>
      </p:sp>
      <p:pic>
        <p:nvPicPr>
          <p:cNvPr id="4" name="Imagem 4" descr="Uma imagem contendo mesa, grande, estacionado, homem&#10;&#10;Descrição gerada automaticamente">
            <a:extLst>
              <a:ext uri="{FF2B5EF4-FFF2-40B4-BE49-F238E27FC236}">
                <a16:creationId xmlns:a16="http://schemas.microsoft.com/office/drawing/2014/main" id="{1680DBD6-7E8C-46AB-8CC1-E5F7E58A3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023" y="96513"/>
            <a:ext cx="5877462" cy="3257540"/>
          </a:xfrm>
          <a:prstGeom prst="rect">
            <a:avLst/>
          </a:prstGeom>
        </p:spPr>
      </p:pic>
      <p:pic>
        <p:nvPicPr>
          <p:cNvPr id="5" name="Imagem 5" descr="Uma imagem contendo no interior, computer, mesa, computador&#10;&#10;Descrição gerada automaticamente">
            <a:extLst>
              <a:ext uri="{FF2B5EF4-FFF2-40B4-BE49-F238E27FC236}">
                <a16:creationId xmlns:a16="http://schemas.microsoft.com/office/drawing/2014/main" id="{92A12C84-DB9A-493C-B6FD-2409D419E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023" y="3431950"/>
            <a:ext cx="5877463" cy="332964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692C297-6652-4C9E-BC96-76213CED762D}"/>
              </a:ext>
            </a:extLst>
          </p:cNvPr>
          <p:cNvSpPr txBox="1"/>
          <p:nvPr/>
        </p:nvSpPr>
        <p:spPr>
          <a:xfrm>
            <a:off x="53622" y="6389510"/>
            <a:ext cx="4289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5</a:t>
            </a:r>
            <a:endParaRPr lang="pt-B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64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0"/>
          <p:cNvSpPr txBox="1">
            <a:spLocks noGrp="1"/>
          </p:cNvSpPr>
          <p:nvPr>
            <p:ph type="title"/>
          </p:nvPr>
        </p:nvSpPr>
        <p:spPr>
          <a:xfrm>
            <a:off x="966933" y="5078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u="sng">
                <a:solidFill>
                  <a:schemeClr val="accent1"/>
                </a:solidFill>
              </a:rPr>
              <a:t>MOVIMENTOS</a:t>
            </a:r>
            <a:endParaRPr lang="pt-BR" err="1"/>
          </a:p>
        </p:txBody>
      </p:sp>
      <p:pic>
        <p:nvPicPr>
          <p:cNvPr id="3" name="Imagem 3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8CD56104-6146-4A06-9974-8425D5FE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453" y="1272486"/>
            <a:ext cx="3489923" cy="2530234"/>
          </a:xfrm>
          <a:prstGeom prst="rect">
            <a:avLst/>
          </a:prstGeom>
        </p:spPr>
      </p:pic>
      <p:sp>
        <p:nvSpPr>
          <p:cNvPr id="5" name="Google Shape;403;p32">
            <a:extLst>
              <a:ext uri="{FF2B5EF4-FFF2-40B4-BE49-F238E27FC236}">
                <a16:creationId xmlns:a16="http://schemas.microsoft.com/office/drawing/2014/main" id="{48126823-A99C-41F4-8FC0-71539B1F2B61}"/>
              </a:ext>
            </a:extLst>
          </p:cNvPr>
          <p:cNvSpPr txBox="1">
            <a:spLocks/>
          </p:cNvSpPr>
          <p:nvPr/>
        </p:nvSpPr>
        <p:spPr>
          <a:xfrm>
            <a:off x="1264024" y="3745215"/>
            <a:ext cx="4074800" cy="20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indent="-422910">
              <a:buSzPts val="1400"/>
              <a:buFont typeface="Wingdings"/>
              <a:buChar char="Ø"/>
            </a:pPr>
            <a:r>
              <a:rPr lang="en" kern="0"/>
              <a:t>Base</a:t>
            </a:r>
          </a:p>
          <a:p>
            <a:pPr marL="608965" indent="-422910">
              <a:buSzPts val="1400"/>
              <a:buFont typeface="Wingdings"/>
              <a:buChar char="§"/>
            </a:pPr>
            <a:endParaRPr lang="en" kern="0"/>
          </a:p>
          <a:p>
            <a:pPr marL="608965" indent="-422910">
              <a:buSzPts val="1400"/>
              <a:buFont typeface="Wingdings"/>
              <a:buChar char="§"/>
            </a:pPr>
            <a:r>
              <a:rPr lang="en" kern="0"/>
              <a:t>Se </a:t>
            </a:r>
            <a:r>
              <a:rPr lang="en" kern="0" err="1"/>
              <a:t>movimenta</a:t>
            </a:r>
            <a:r>
              <a:rPr lang="en" kern="0"/>
              <a:t> </a:t>
            </a:r>
            <a:r>
              <a:rPr lang="en" kern="0" err="1"/>
              <a:t>apenas</a:t>
            </a:r>
            <a:r>
              <a:rPr lang="en" kern="0"/>
              <a:t> no </a:t>
            </a:r>
            <a:r>
              <a:rPr lang="en" kern="0" err="1"/>
              <a:t>eixo</a:t>
            </a:r>
            <a:r>
              <a:rPr lang="en" kern="0"/>
              <a:t> Z</a:t>
            </a:r>
          </a:p>
          <a:p>
            <a:pPr marL="608965" indent="-422910">
              <a:buSzPts val="1400"/>
              <a:buFont typeface="Wingdings"/>
              <a:buChar char="§"/>
            </a:pPr>
            <a:endParaRPr lang="en" kern="0"/>
          </a:p>
          <a:p>
            <a:pPr marL="608965" indent="-422910">
              <a:buSzPts val="1400"/>
              <a:buFont typeface="Wingdings"/>
              <a:buChar char="§"/>
            </a:pPr>
            <a:endParaRPr lang="en" kern="0"/>
          </a:p>
        </p:txBody>
      </p:sp>
      <p:sp>
        <p:nvSpPr>
          <p:cNvPr id="6" name="Google Shape;403;p32">
            <a:extLst>
              <a:ext uri="{FF2B5EF4-FFF2-40B4-BE49-F238E27FC236}">
                <a16:creationId xmlns:a16="http://schemas.microsoft.com/office/drawing/2014/main" id="{314CF175-2709-4964-AE36-140CDABD5BCE}"/>
              </a:ext>
            </a:extLst>
          </p:cNvPr>
          <p:cNvSpPr txBox="1">
            <a:spLocks/>
          </p:cNvSpPr>
          <p:nvPr/>
        </p:nvSpPr>
        <p:spPr>
          <a:xfrm>
            <a:off x="1264024" y="5125442"/>
            <a:ext cx="4074800" cy="20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indent="-422910">
              <a:buSzPts val="1400"/>
              <a:buFont typeface="Wingdings"/>
              <a:buChar char="Ø"/>
            </a:pPr>
            <a:r>
              <a:rPr lang="en" kern="0" err="1"/>
              <a:t>Extrusão</a:t>
            </a:r>
          </a:p>
          <a:p>
            <a:pPr marL="608965" indent="-422910">
              <a:buSzPts val="1400"/>
              <a:buFont typeface="Wingdings"/>
              <a:buChar char="Ø"/>
            </a:pPr>
            <a:endParaRPr lang="en" kern="0"/>
          </a:p>
          <a:p>
            <a:pPr marL="608965" indent="-422910">
              <a:buSzPts val="1400"/>
              <a:buFont typeface="Wingdings"/>
              <a:buChar char="§"/>
            </a:pPr>
            <a:r>
              <a:rPr lang="en" kern="0"/>
              <a:t>Se </a:t>
            </a:r>
            <a:r>
              <a:rPr lang="en" kern="0" err="1"/>
              <a:t>movimenta</a:t>
            </a:r>
            <a:r>
              <a:rPr lang="en" kern="0"/>
              <a:t> </a:t>
            </a:r>
            <a:r>
              <a:rPr lang="en" kern="0" err="1"/>
              <a:t>nos</a:t>
            </a:r>
            <a:r>
              <a:rPr lang="en" kern="0"/>
              <a:t> </a:t>
            </a:r>
            <a:r>
              <a:rPr lang="en" kern="0" err="1"/>
              <a:t>eixos</a:t>
            </a:r>
            <a:r>
              <a:rPr lang="en" kern="0"/>
              <a:t> x e y</a:t>
            </a:r>
          </a:p>
          <a:p>
            <a:pPr marL="608965" indent="-422910">
              <a:buSzPts val="1400"/>
              <a:buFont typeface="Wingdings"/>
              <a:buChar char="§"/>
            </a:pPr>
            <a:endParaRPr lang="en" kern="0"/>
          </a:p>
          <a:p>
            <a:pPr marL="608965" indent="-422910">
              <a:buSzPts val="1400"/>
              <a:buFont typeface="Wingdings"/>
              <a:buChar char="§"/>
            </a:pPr>
            <a:endParaRPr lang="en" kern="0"/>
          </a:p>
        </p:txBody>
      </p:sp>
      <p:pic>
        <p:nvPicPr>
          <p:cNvPr id="4" name="Imagem 6" descr="Uma imagem contendo guindaste&#10;&#10;Descrição gerada automaticamente">
            <a:extLst>
              <a:ext uri="{FF2B5EF4-FFF2-40B4-BE49-F238E27FC236}">
                <a16:creationId xmlns:a16="http://schemas.microsoft.com/office/drawing/2014/main" id="{BA780E5D-96AC-4271-8353-A43EDB82D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136" y="1405610"/>
            <a:ext cx="4339086" cy="378798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449F42E-70D2-45A3-9A7D-72400CFC3B97}"/>
              </a:ext>
            </a:extLst>
          </p:cNvPr>
          <p:cNvSpPr txBox="1"/>
          <p:nvPr/>
        </p:nvSpPr>
        <p:spPr>
          <a:xfrm>
            <a:off x="7269192" y="5328249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>
                <a:cs typeface="Arial"/>
              </a:rPr>
              <a:t>3 Graus de liberdade</a:t>
            </a:r>
          </a:p>
          <a:p>
            <a:pPr marL="285750" indent="-285750">
              <a:buFont typeface="Arial"/>
              <a:buChar char="•"/>
            </a:pPr>
            <a:endParaRPr lang="pt-BR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cs typeface="Arial"/>
              </a:rPr>
              <a:t>Ordem do sistema 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618458-86ED-4E49-B35F-3D3DA87B43F7}"/>
              </a:ext>
            </a:extLst>
          </p:cNvPr>
          <p:cNvSpPr txBox="1"/>
          <p:nvPr/>
        </p:nvSpPr>
        <p:spPr>
          <a:xfrm>
            <a:off x="166511" y="6389510"/>
            <a:ext cx="4148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6</a:t>
            </a:r>
            <a:endParaRPr lang="pt-B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38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55"/>
          <p:cNvSpPr txBox="1">
            <a:spLocks noGrp="1"/>
          </p:cNvSpPr>
          <p:nvPr>
            <p:ph type="title"/>
          </p:nvPr>
        </p:nvSpPr>
        <p:spPr>
          <a:xfrm>
            <a:off x="1272721" y="1239690"/>
            <a:ext cx="5393600" cy="109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OBRIGADO!</a:t>
            </a:r>
            <a:endParaRPr lang="en" u="sng">
              <a:solidFill>
                <a:schemeClr val="accent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FCBF590-B683-4CBB-B4A2-1FEC7E13C854}"/>
              </a:ext>
            </a:extLst>
          </p:cNvPr>
          <p:cNvSpPr/>
          <p:nvPr/>
        </p:nvSpPr>
        <p:spPr>
          <a:xfrm>
            <a:off x="5706836" y="4931229"/>
            <a:ext cx="5783035" cy="9116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000000"/>
              </a:highlight>
              <a:cs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CB62FB-A638-49F0-98BA-C42B8AB6D7FE}"/>
              </a:ext>
            </a:extLst>
          </p:cNvPr>
          <p:cNvSpPr txBox="1"/>
          <p:nvPr/>
        </p:nvSpPr>
        <p:spPr>
          <a:xfrm>
            <a:off x="4724400" y="320039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Clique para adicionar texto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FD3835-3EA8-45AF-B314-D079B841654A}"/>
              </a:ext>
            </a:extLst>
          </p:cNvPr>
          <p:cNvSpPr txBox="1"/>
          <p:nvPr/>
        </p:nvSpPr>
        <p:spPr>
          <a:xfrm>
            <a:off x="154164" y="6320719"/>
            <a:ext cx="3443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</a:rPr>
              <a:t>7</a:t>
            </a:r>
            <a:endParaRPr lang="pt-BR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091591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Pitch Deck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1C232"/>
      </a:accent1>
      <a:accent2>
        <a:srgbClr val="BF9000"/>
      </a:accent2>
      <a:accent3>
        <a:srgbClr val="7F6000"/>
      </a:accent3>
      <a:accent4>
        <a:srgbClr val="FFD966"/>
      </a:accent4>
      <a:accent5>
        <a:srgbClr val="FFE599"/>
      </a:accent5>
      <a:accent6>
        <a:srgbClr val="D9D9D9"/>
      </a:accent6>
      <a:hlink>
        <a:srgbClr val="7F6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7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Minimalist Pitch Deck by Slidesgo</vt:lpstr>
      <vt:lpstr>MODELAGEM DE SISTEMAS DINÂMICOS</vt:lpstr>
      <vt:lpstr>PROPOSTA DO TRABALHO</vt:lpstr>
      <vt:lpstr>IMPORTÂNCIA DO TEMA</vt:lpstr>
      <vt:lpstr>RESUMO BIBLIOGRÁFICO</vt:lpstr>
      <vt:lpstr>ANÁLISE DO SISTEMA</vt:lpstr>
      <vt:lpstr>MOVIMENTOS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revision>7</cp:revision>
  <dcterms:created xsi:type="dcterms:W3CDTF">2020-10-04T20:18:49Z</dcterms:created>
  <dcterms:modified xsi:type="dcterms:W3CDTF">2020-10-06T14:42:48Z</dcterms:modified>
</cp:coreProperties>
</file>