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6E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19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4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2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1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0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yiN8f5W59U" TargetMode="External" /><Relationship Id="rId3" Type="http://schemas.openxmlformats.org/officeDocument/2006/relationships/hyperlink" Target="https://youtu.be/M5ce15s4NYc" TargetMode="External" /><Relationship Id="rId7" Type="http://schemas.openxmlformats.org/officeDocument/2006/relationships/hyperlink" Target="https://youtu.be/viPLLjpujOU" TargetMode="External" /><Relationship Id="rId2" Type="http://schemas.openxmlformats.org/officeDocument/2006/relationships/hyperlink" Target="https://youtu.be/wrtpjZK8AJA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youtu.be/cokCgWPRZPg" TargetMode="External" /><Relationship Id="rId5" Type="http://schemas.openxmlformats.org/officeDocument/2006/relationships/hyperlink" Target="https://youtu.be/ILKJcsET-NM" TargetMode="External" /><Relationship Id="rId4" Type="http://schemas.openxmlformats.org/officeDocument/2006/relationships/hyperlink" Target="https://youtu.be/8ssh_B0-WB8" TargetMode="External" /><Relationship Id="rId9" Type="http://schemas.openxmlformats.org/officeDocument/2006/relationships/hyperlink" Target="https://youtu.be/aXyE3hH2-_E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9E57C-CBC7-4246-9AD8-948066A7E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629" y="509150"/>
            <a:ext cx="9440034" cy="1381434"/>
          </a:xfrm>
        </p:spPr>
        <p:txBody>
          <a:bodyPr/>
          <a:lstStyle/>
          <a:p>
            <a:r>
              <a:rPr lang="pt-BR" dirty="0"/>
              <a:t>A História do Violino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75A264-250D-4E10-A178-A7D7A0A67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379133"/>
            <a:ext cx="9440034" cy="3969717"/>
          </a:xfrm>
        </p:spPr>
        <p:txBody>
          <a:bodyPr/>
          <a:lstStyle/>
          <a:p>
            <a:r>
              <a:rPr lang="pt-BR"/>
              <a:t>Discentes: </a:t>
            </a:r>
            <a:r>
              <a:rPr lang="pt-BR" dirty="0"/>
              <a:t>Luiz Marcelo Rodrigues Silva   N</a:t>
            </a:r>
            <a:r>
              <a:rPr lang="pt-BR"/>
              <a:t>° USP 11913392</a:t>
            </a:r>
          </a:p>
          <a:p>
            <a:r>
              <a:rPr lang="pt-BR"/>
              <a:t>      Fernando Vidal Munhoz N°USP 11777154</a:t>
            </a:r>
          </a:p>
          <a:p>
            <a:r>
              <a:rPr lang="pt-BR"/>
              <a:t>           Larissa Januário dos Santos N° USP 11777196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75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F066-C5A6-4EDF-93B5-C3A4C86B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Violino e as Sonatas Barrocas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9067D5-ACB3-46DB-9A83-E786F3BA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sonata é um tipo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música </a:t>
            </a: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escrita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instrumentos solistas.</a:t>
            </a:r>
            <a:endParaRPr lang="pt-BR" sz="19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9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valorização das Sonatas foi crucial para o desenvolvimento do violino.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9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período barroco as sonatas eram compostas para instrumentistas de cordas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 sopros. O músico </a:t>
            </a: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as executava era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denominado músico </a:t>
            </a: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solista.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9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compositores que mais </a:t>
            </a: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destacaram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nesta época foram: </a:t>
            </a: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Bach, Vivaldi, Handel, </a:t>
            </a:r>
            <a:r>
              <a:rPr lang="pt-BR" sz="19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Arcangelo Corelli, dentre </a:t>
            </a:r>
            <a:r>
              <a:rPr lang="pt-BR" sz="19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49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2BC26-BDF4-4369-A4BB-69A07EAA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Compositores do Período Barroco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8592CE-9F3E-42F0-B9B4-6DA16A08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7254021" cy="4058751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Johann Sebastian Bach (1685-1750) 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Filho de professor de violino </a:t>
            </a:r>
            <a:r>
              <a:rPr lang="pt-BR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viola, o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mesmo possuía aula dos </a:t>
            </a:r>
            <a:r>
              <a:rPr lang="pt-BR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respectivos instrumentos,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além das aulas de teoria musical.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Trabalhou como músico violinista na corte </a:t>
            </a:r>
            <a:r>
              <a:rPr lang="pt-BR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príncipe em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Weimar.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Bach compôs seis sonatas e partitas </a:t>
            </a:r>
            <a:r>
              <a:rPr lang="pt-BR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violino, estando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entre elas três </a:t>
            </a:r>
            <a:r>
              <a:rPr lang="pt-BR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sonatas da chiesa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três partitas.</a:t>
            </a:r>
          </a:p>
          <a:p>
            <a:endParaRPr lang="pt-BR" sz="2400" dirty="0"/>
          </a:p>
        </p:txBody>
      </p:sp>
      <p:pic>
        <p:nvPicPr>
          <p:cNvPr id="1026" name="Picture 2" descr="Johann Sebastian Bach – Wikipédia, a enciclopédia livre">
            <a:extLst>
              <a:ext uri="{FF2B5EF4-FFF2-40B4-BE49-F238E27FC236}">
                <a16:creationId xmlns:a16="http://schemas.microsoft.com/office/drawing/2014/main" id="{9C2DDE15-53A6-4748-BDAA-C7D38252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16" y="1445767"/>
            <a:ext cx="3805881" cy="50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D470B8-7285-406C-B74D-96B1CAD6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17839"/>
            <a:ext cx="7402302" cy="5173362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i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Antônio Vivaldi (1678-1741):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Nasceu em Veneza e aprendeu a tocar violino com seu pai o qual era violinista na Basílica de São Marcos.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 influenciador de Johan Sebastian Bach e Haydn.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 Quatro Estações” é uma </a:t>
            </a:r>
            <a:r>
              <a:rPr lang="pt-BR" sz="2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 onde há atuação </a:t>
            </a:r>
            <a:r>
              <a:rPr lang="pt-BR" sz="240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violino, sendo </a:t>
            </a:r>
            <a:r>
              <a:rPr lang="pt-BR" sz="2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música mais conhecida do período barroco.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Vivaldi conseguiu transmitir sons cotidianos para o violino na criação de tal obra.</a:t>
            </a:r>
          </a:p>
          <a:p>
            <a:endParaRPr lang="pt-BR" sz="2400" dirty="0"/>
          </a:p>
        </p:txBody>
      </p:sp>
      <p:pic>
        <p:nvPicPr>
          <p:cNvPr id="2050" name="Picture 2" descr="Antonio Vivaldi – Wikipédia, a enciclopédia livre">
            <a:extLst>
              <a:ext uri="{FF2B5EF4-FFF2-40B4-BE49-F238E27FC236}">
                <a16:creationId xmlns:a16="http://schemas.microsoft.com/office/drawing/2014/main" id="{D5DD6BA0-4B12-48A5-B2E3-98CD3207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36" y="617839"/>
            <a:ext cx="3361038" cy="51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4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78381E-027E-4A63-B9EE-258FBCB5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79622"/>
            <a:ext cx="7427016" cy="526397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Arcangelo Corelli (1653 – 1713):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Produziu sonatas a solo, sonatas a trio, </a:t>
            </a:r>
            <a:r>
              <a:rPr lang="pt-BR" sz="2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composições  </a:t>
            </a: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influência por </a:t>
            </a:r>
            <a:r>
              <a:rPr lang="pt-BR" sz="2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toda Europa, sendo </a:t>
            </a: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 compositor dedicado exclusivamente à música instrumental.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1682 se converteu em primeiro violinista da orquestra de capela da igreja de São Luis dos Franceses em Roma.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Estudou violino com destacados mestres como Giovanni Benvenuti e Leonardo Brugnoli.</a:t>
            </a:r>
          </a:p>
          <a:p>
            <a:endParaRPr lang="pt-BR" sz="2400" dirty="0"/>
          </a:p>
        </p:txBody>
      </p:sp>
      <p:pic>
        <p:nvPicPr>
          <p:cNvPr id="3074" name="Picture 2" descr="Arcangelo Corelli, 1653-1713 | Music composers, Art music, Famous musicals">
            <a:extLst>
              <a:ext uri="{FF2B5EF4-FFF2-40B4-BE49-F238E27FC236}">
                <a16:creationId xmlns:a16="http://schemas.microsoft.com/office/drawing/2014/main" id="{C92627BF-5E57-4114-8733-F0A30C0A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695" y="852616"/>
            <a:ext cx="2914651" cy="52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9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23744-E354-4589-82C0-71624BE2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partir do </a:t>
            </a:r>
            <a:r>
              <a:rPr lang="pt-BR"/>
              <a:t>século XIX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D5368-698E-4C94-986C-A6EC93981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</a:pPr>
            <a:r>
              <a:rPr lang="pt-BR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Escala do instrumento mais comprida para permitir notas mais agudas.</a:t>
            </a:r>
          </a:p>
          <a:p>
            <a:pPr marL="285750" indent="-285750">
              <a:lnSpc>
                <a:spcPct val="107000"/>
              </a:lnSpc>
            </a:pPr>
            <a:r>
              <a:rPr lang="pt-BR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 foi inclinando um pouco mais para produzir maior volume (popularização das orquestras cada vez maiores). </a:t>
            </a:r>
          </a:p>
          <a:p>
            <a:pPr marL="285750" indent="-285750">
              <a:lnSpc>
                <a:spcPct val="107000"/>
              </a:lnSpc>
            </a:pPr>
            <a:r>
              <a:rPr lang="pt-BR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Quase todos os violinos antigos modificados. Braços alongados em 1cm. Barra harmônica mais pesada para permitir maior tensão nas cordas.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pt-BR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queixeira foi inventada no início do século XIX por Louis </a:t>
            </a:r>
            <a:r>
              <a:rPr lang="pt-BR" sz="1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Spohr</a:t>
            </a:r>
            <a:r>
              <a:rPr lang="pt-BR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8430B6-09D3-4527-ADC5-9DB71E69E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366056"/>
            <a:ext cx="4263081" cy="2362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6EAD3D-163E-4DC8-BED4-ECD0BB43AF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29600" y="3429000"/>
            <a:ext cx="3731136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7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B3C8AB-ECE0-4B3B-A600-19F88D4F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98" y="484417"/>
            <a:ext cx="10353762" cy="4058751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Nos séculos XIX e XX o eixo de fabricação espalhou-se e esta aumentou aceleradamente  na França, Alemanha, </a:t>
            </a:r>
            <a:r>
              <a:rPr lang="pt-B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Tirol</a:t>
            </a: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(Áustria) e Boêmia (República Tcheca). Atualmente, Bulgária e China tornaram-se grandes fabricantes.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8922E0-11BD-4D87-8F5B-949ADC90D2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1965" y="1697838"/>
            <a:ext cx="3944427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92E0B-8388-4880-BADF-FCDEB2D0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502454"/>
            <a:ext cx="10353762" cy="4058751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Violino </a:t>
            </a:r>
            <a:r>
              <a:rPr lang="pt-B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Stroh</a:t>
            </a: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violinofone</a:t>
            </a: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surgiu no final do séc. XIX, com o início dos estúdios de  gravação, e caiu em completo desuso com a música eletroacústica.  Utilizou amplificação mecânica semelhante a de um gramofone não eletrificado.</a:t>
            </a:r>
          </a:p>
          <a:p>
            <a:pPr marL="457200">
              <a:lnSpc>
                <a:spcPct val="107000"/>
              </a:lnSpc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86AB57-E891-4A82-AB18-E69155A3A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69059" y="2296794"/>
            <a:ext cx="6549081" cy="30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C6A7AD-7D37-4941-B32F-BBBCE293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669769"/>
            <a:ext cx="9443244" cy="1261400"/>
          </a:xfrm>
        </p:spPr>
        <p:txBody>
          <a:bodyPr/>
          <a:lstStyle/>
          <a:p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Violino eletrônico se desenvolve no séc. XX. Podem ser tocados com ou sem amplificação e equalização. Normalmente não possuem corpo sólido e podem ter de 4 até 7 cordas, afinadas em quintas até abaixo do habitual G3.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5185CA-E762-46FE-AE34-26CC144CB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565821" y="747585"/>
            <a:ext cx="3212756" cy="65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897FF4-9BD0-4242-8F0A-D1EBAE1C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40259"/>
            <a:ext cx="10353762" cy="4950941"/>
          </a:xfrm>
        </p:spPr>
        <p:txBody>
          <a:bodyPr>
            <a:normAutofit fontScale="25000" lnSpcReduction="20000"/>
          </a:bodyPr>
          <a:lstStyle/>
          <a:p>
            <a:pPr marL="457200">
              <a:lnSpc>
                <a:spcPct val="107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https://youtu.be/wrtpjZK8AJA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Edino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Krieger, Pequeno Concerto para Violino. Camerata de Florianópolis, II Festival de Música Contemporânea Brasileira </a:t>
            </a:r>
            <a:r>
              <a:rPr lang="pt-BR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Edino</a:t>
            </a:r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Krieger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https://youtu.be/M5ce15s4NYc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CORELLI (Andrew Manze &amp; Richard Egarr); 12 Sonatas para violino op. 5.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https://youtu.be/8ssh_B0-WB8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VIVALDI (Fabio Biondi Europa Galante); 6 Concertos para violino (I concerti dell'Addio).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https://youtu.be/ILKJcsET-NM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J. S. BACH (Sato e Deans – Netherlands Bach Society); Concerto para dois violinos BWV 1043, Dm.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https://youtu.be/cokCgWPRZPg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BEETHOVEN (Itzhak Perlman – Filarmônica de Berlim); Concerto para Violino em D.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https://youtu.be/viPLLjpujOU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BRAHMS, Trio n° 1 em Bb, op. 08.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1800" u="sng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https://youtu.be/tyiN8f5W59U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NICOLLO PAGANINI, LA CAMPANELLA, Rondó do Concerto em Bm, op. 07, David Garret.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1800" u="sng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https://youtu.be/aXyE3hH2-_E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TCHAIKOVSKY, Concerto op. 35, Janine Jansen, 2019.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17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5B692-C0C1-4146-9ECD-CA638968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origem do Violino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2CC60-9075-4187-BC27-1B27AC94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7006887" cy="4058751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</a:rPr>
              <a:t>A origem do violino compõe um vasto buraco na historia da música.</a:t>
            </a:r>
          </a:p>
          <a:p>
            <a:pPr algn="just"/>
            <a:r>
              <a:rPr lang="pt-BR" dirty="0">
                <a:effectLst/>
              </a:rPr>
              <a:t>As únicas </a:t>
            </a:r>
            <a:r>
              <a:rPr lang="pt-BR">
                <a:effectLst/>
              </a:rPr>
              <a:t>coisas de que se sabe sobre </a:t>
            </a:r>
            <a:r>
              <a:rPr lang="pt-BR" dirty="0">
                <a:effectLst/>
              </a:rPr>
              <a:t>o violino </a:t>
            </a:r>
            <a:r>
              <a:rPr lang="pt-BR">
                <a:effectLst/>
              </a:rPr>
              <a:t>é que surgiu </a:t>
            </a:r>
            <a:r>
              <a:rPr lang="pt-BR" dirty="0">
                <a:effectLst/>
              </a:rPr>
              <a:t>no inicio do Sec. XVI na Itália e sem autor próprio.</a:t>
            </a:r>
          </a:p>
          <a:p>
            <a:r>
              <a:rPr lang="pt-BR" dirty="0">
                <a:effectLst/>
              </a:rPr>
              <a:t>A primeira representação de um violino foi em uma pintura do Gaudezio Ferrari (1480-1546), mas era em seu estado primitivo, como uma alusão de um novo instrumento.</a:t>
            </a:r>
          </a:p>
          <a:p>
            <a:r>
              <a:rPr lang="pt-BR" dirty="0">
                <a:effectLst/>
              </a:rPr>
              <a:t>Mas antes do Sec. XVI</a:t>
            </a:r>
            <a:r>
              <a:rPr lang="pt-BR">
                <a:effectLst/>
              </a:rPr>
              <a:t>, existiam vários </a:t>
            </a:r>
            <a:r>
              <a:rPr lang="pt-BR" dirty="0">
                <a:effectLst/>
              </a:rPr>
              <a:t>instrumentos de cordas friccionadas, que muitos consideram como os ancestrais do violino.</a:t>
            </a:r>
          </a:p>
        </p:txBody>
      </p:sp>
      <p:pic>
        <p:nvPicPr>
          <p:cNvPr id="1026" name="Picture 2" descr="Gaudenzio Ferrari - Wikipedia">
            <a:extLst>
              <a:ext uri="{FF2B5EF4-FFF2-40B4-BE49-F238E27FC236}">
                <a16:creationId xmlns:a16="http://schemas.microsoft.com/office/drawing/2014/main" id="{67C3802A-75C0-4F24-AA4F-8EE44CB7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1" y="1580050"/>
            <a:ext cx="3706299" cy="42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D5DC5FA-D37C-4ACB-BCD7-6BB8538D887A}"/>
              </a:ext>
            </a:extLst>
          </p:cNvPr>
          <p:cNvSpPr/>
          <p:nvPr/>
        </p:nvSpPr>
        <p:spPr>
          <a:xfrm>
            <a:off x="10404389" y="2644346"/>
            <a:ext cx="1222591" cy="1097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50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9CC9A-FE31-4DBC-8A54-531DAE9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Ancestrais do Violino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CD7D49-7AEF-4B98-BDA7-088391CC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858605" cy="4058751"/>
          </a:xfrm>
        </p:spPr>
        <p:txBody>
          <a:bodyPr>
            <a:normAutofit/>
          </a:bodyPr>
          <a:lstStyle/>
          <a:p>
            <a:r>
              <a:rPr lang="pt-BR" sz="2800" dirty="0"/>
              <a:t>Rabeb:</a:t>
            </a:r>
          </a:p>
          <a:p>
            <a:pPr marL="36900" indent="0">
              <a:buNone/>
            </a:pPr>
            <a:r>
              <a:rPr lang="pt-BR" dirty="0"/>
              <a:t>A </a:t>
            </a:r>
            <a:r>
              <a:rPr lang="pt-BR"/>
              <a:t>rabeb é um dos ancestrais  </a:t>
            </a:r>
            <a:r>
              <a:rPr lang="pt-BR" dirty="0"/>
              <a:t>de todos </a:t>
            </a:r>
            <a:r>
              <a:rPr lang="pt-BR"/>
              <a:t>os instrumentos de </a:t>
            </a:r>
            <a:r>
              <a:rPr lang="pt-BR" dirty="0"/>
              <a:t>cordas e arcos.</a:t>
            </a:r>
          </a:p>
          <a:p>
            <a:pPr marL="36900" indent="0" algn="just">
              <a:buNone/>
            </a:pPr>
            <a:r>
              <a:rPr lang="pt-BR" dirty="0"/>
              <a:t>Foi o primeiro instrumento de arco a ser </a:t>
            </a:r>
            <a:r>
              <a:rPr lang="pt-BR"/>
              <a:t>reconhecido (Séc. </a:t>
            </a:r>
            <a:r>
              <a:rPr lang="pt-BR" dirty="0"/>
              <a:t>VIII).</a:t>
            </a:r>
          </a:p>
          <a:p>
            <a:pPr marL="36900" indent="0">
              <a:buNone/>
            </a:pPr>
            <a:r>
              <a:rPr lang="pt-BR" dirty="0"/>
              <a:t>É um instrumento Árabe, que se espalhou para o Oriente médio, Norte da África e Europa devido </a:t>
            </a:r>
            <a:r>
              <a:rPr lang="pt-BR"/>
              <a:t>ao comércio  </a:t>
            </a:r>
            <a:r>
              <a:rPr lang="pt-BR" dirty="0"/>
              <a:t>islâmico.</a:t>
            </a:r>
          </a:p>
          <a:p>
            <a:pPr marL="36900" indent="0">
              <a:buNone/>
            </a:pPr>
            <a:r>
              <a:rPr lang="pt-BR" dirty="0"/>
              <a:t>Existem três tipos principais de Rabeb.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3E45230-BBC0-46FC-B751-77F9D9EC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32448"/>
            <a:ext cx="3495157" cy="40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2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D87EAB-0929-4399-8030-032147B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68411"/>
            <a:ext cx="6574400" cy="5511113"/>
          </a:xfrm>
        </p:spPr>
        <p:txBody>
          <a:bodyPr/>
          <a:lstStyle/>
          <a:p>
            <a:r>
              <a:rPr lang="pt-BR" sz="2800" dirty="0"/>
              <a:t>Vielle</a:t>
            </a:r>
          </a:p>
          <a:p>
            <a:pPr marL="36900" indent="0" algn="just">
              <a:buNone/>
            </a:pPr>
            <a:r>
              <a:rPr lang="pt-BR" dirty="0"/>
              <a:t>É um instrumento de cordas do período medieval, muito semelhante ao violino moderno.</a:t>
            </a:r>
          </a:p>
          <a:p>
            <a:pPr marL="36900" indent="0">
              <a:buNone/>
            </a:pPr>
            <a:endParaRPr lang="pt-BR" dirty="0"/>
          </a:p>
          <a:p>
            <a:pPr marL="36900" indent="0">
              <a:buNone/>
            </a:pPr>
            <a:endParaRPr lang="pt-BR" dirty="0"/>
          </a:p>
          <a:p>
            <a:pPr marL="36900" indent="0">
              <a:buNone/>
            </a:pPr>
            <a:r>
              <a:rPr lang="pt-BR" dirty="0"/>
              <a:t>Seu corpo era um pouco mais longo e profundo, tinha de três  a cinco cordas de tripa de carneiro, com um pegbox em formato de folha com os pinos de ajuste frontal.</a:t>
            </a:r>
          </a:p>
          <a:p>
            <a:pPr marL="36900" indent="0">
              <a:buNone/>
            </a:pPr>
            <a:endParaRPr lang="pt-BR" dirty="0"/>
          </a:p>
          <a:p>
            <a:pPr marL="36900" indent="0">
              <a:buNone/>
            </a:pPr>
            <a:endParaRPr lang="pt-BR" dirty="0"/>
          </a:p>
          <a:p>
            <a:pPr marL="36900" indent="0">
              <a:buNone/>
            </a:pPr>
            <a:r>
              <a:rPr lang="pt-BR" dirty="0"/>
              <a:t>A forma mais comum era oval, </a:t>
            </a:r>
            <a:r>
              <a:rPr lang="pt-BR"/>
              <a:t>mas às vezes tinha </a:t>
            </a:r>
            <a:r>
              <a:rPr lang="pt-BR" dirty="0"/>
              <a:t>um formato de 8.</a:t>
            </a:r>
          </a:p>
          <a:p>
            <a:pPr marL="36900" indent="0">
              <a:buNone/>
            </a:pPr>
            <a:endParaRPr lang="pt-BR" dirty="0"/>
          </a:p>
        </p:txBody>
      </p:sp>
      <p:pic>
        <p:nvPicPr>
          <p:cNvPr id="3074" name="Picture 2" descr="Waisted Vielle | Unprofitable Instruments">
            <a:extLst>
              <a:ext uri="{FF2B5EF4-FFF2-40B4-BE49-F238E27FC236}">
                <a16:creationId xmlns:a16="http://schemas.microsoft.com/office/drawing/2014/main" id="{0E28EBE8-F85A-4DC3-A735-4BCF135A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5" y="778476"/>
            <a:ext cx="3933567" cy="53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5DB8CA-EFD8-4CE4-8E57-40BC4E5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83" y="892188"/>
            <a:ext cx="7063346" cy="5335616"/>
          </a:xfrm>
        </p:spPr>
        <p:txBody>
          <a:bodyPr/>
          <a:lstStyle/>
          <a:p>
            <a:r>
              <a:rPr lang="pt-BR" sz="2800" dirty="0"/>
              <a:t>Lira Da Braccio</a:t>
            </a:r>
          </a:p>
          <a:p>
            <a:pPr marL="36900" indent="0">
              <a:buNone/>
            </a:pPr>
            <a:r>
              <a:rPr lang="pt-BR" dirty="0"/>
              <a:t>A lira da braccio foi citada pela primeira vez em 1533 por Giovanni Maria </a:t>
            </a:r>
            <a:r>
              <a:rPr lang="pt-BR" dirty="0">
                <a:effectLst/>
              </a:rPr>
              <a:t>Lanfranco.</a:t>
            </a:r>
          </a:p>
          <a:p>
            <a:pPr marL="36900" indent="0" algn="just">
              <a:buNone/>
            </a:pPr>
            <a:r>
              <a:rPr lang="pt-BR" dirty="0">
                <a:effectLst/>
              </a:rPr>
              <a:t>Lira foi criada para acompanhar versos cantados por poetas humanistas, e era popular nas cidades-estado do norte da Itália, como Florença, Ferrara, Mântua, Veneza.</a:t>
            </a:r>
          </a:p>
          <a:p>
            <a:pPr marL="36900" indent="0">
              <a:buNone/>
            </a:pPr>
            <a:r>
              <a:rPr lang="pt-BR" dirty="0">
                <a:effectLst/>
              </a:rPr>
              <a:t>O instrumento tinha o formato essencialmente de um violino, mas com uma escala mais larga e uma ponte </a:t>
            </a:r>
            <a:r>
              <a:rPr lang="pt-BR">
                <a:effectLst/>
              </a:rPr>
              <a:t>mais plana. </a:t>
            </a:r>
            <a:r>
              <a:rPr lang="pt-BR" dirty="0">
                <a:effectLst/>
              </a:rPr>
              <a:t>Geralmente, ele tinha sete cordas, cinco delas afinadas como um violino, com duas cordas fora da escala que serviam como drones e geralmente eram afinados em oitavas.</a:t>
            </a:r>
          </a:p>
          <a:p>
            <a:pPr marL="36900" indent="0">
              <a:buNone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dirty="0">
                <a:effectLst/>
              </a:rPr>
              <a:t>A escala larga e a ponte plana, junto com arcos longos e fortemente curvos, facilitaram a execução de acordes no instrumento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E6DE84-61F7-440F-A7A9-6FFBB4C7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37" y="892188"/>
            <a:ext cx="3193880" cy="53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B1CCA-3F24-4500-A9B7-83449E56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do </a:t>
            </a:r>
            <a:r>
              <a:rPr lang="pt-BR"/>
              <a:t>Violino Barroco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8D7B05-B69B-4927-AF13-2E148FC6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732449"/>
            <a:ext cx="6191340" cy="4058751"/>
          </a:xfrm>
        </p:spPr>
        <p:txBody>
          <a:bodyPr>
            <a:normAutofit fontScale="92500"/>
          </a:bodyPr>
          <a:lstStyle/>
          <a:p>
            <a:r>
              <a:rPr lang="pt-BR" dirty="0"/>
              <a:t>É muito parecido com o violino </a:t>
            </a:r>
            <a:r>
              <a:rPr lang="pt-BR"/>
              <a:t>moderno mas tem </a:t>
            </a:r>
            <a:r>
              <a:rPr lang="pt-BR" dirty="0"/>
              <a:t>algumas divergências na sua estrutura.</a:t>
            </a:r>
          </a:p>
          <a:p>
            <a:pPr algn="just"/>
            <a:r>
              <a:rPr lang="pt-BR" dirty="0"/>
              <a:t>O braço é mais curto e tem um ângulo diferente do violino moderno, além disso o instrumento não utiliza queixeira, nem de espaleira, fazendo como que fique bem mais leve, facilitando o seu manuseio pelo músico.</a:t>
            </a:r>
          </a:p>
          <a:p>
            <a:pPr algn="just"/>
            <a:r>
              <a:rPr lang="pt-BR" dirty="0"/>
              <a:t>O cavalete do violino barroco também é muito peculiar, com um desenho específico e uma curva que se adapta ao ângulo de seu braço e espelho.</a:t>
            </a:r>
          </a:p>
          <a:p>
            <a:pPr algn="just"/>
            <a:r>
              <a:rPr lang="pt-BR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pt-BR" dirty="0"/>
              <a:t>As cordas,</a:t>
            </a:r>
            <a:r>
              <a:rPr lang="pt-BR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dirty="0"/>
              <a:t>são feitas de tripa de animais como carneiro, ou mesmo de boi, e produzem um som mais suave.</a:t>
            </a:r>
          </a:p>
          <a:p>
            <a:pPr algn="just"/>
            <a:endParaRPr lang="pt-BR" dirty="0"/>
          </a:p>
        </p:txBody>
      </p:sp>
      <p:pic>
        <p:nvPicPr>
          <p:cNvPr id="5124" name="Picture 4" descr="Violino | Musica Brasilis">
            <a:extLst>
              <a:ext uri="{FF2B5EF4-FFF2-40B4-BE49-F238E27FC236}">
                <a16:creationId xmlns:a16="http://schemas.microsoft.com/office/drawing/2014/main" id="{5C4F3900-BD6F-4F7E-9CD3-2FFDDB37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84" y="1580050"/>
            <a:ext cx="3890574" cy="42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BAE3F-2F1D-4363-A942-793FB4A7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8920"/>
            <a:ext cx="9905998" cy="1025610"/>
          </a:xfrm>
        </p:spPr>
        <p:txBody>
          <a:bodyPr/>
          <a:lstStyle/>
          <a:p>
            <a:r>
              <a:rPr lang="pt-BR" dirty="0">
                <a:solidFill>
                  <a:srgbClr val="E6E1CE"/>
                </a:solidFill>
              </a:rPr>
              <a:t>Principais famílias Luthiers do violino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166C30-0B59-4285-B708-315521795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34531"/>
            <a:ext cx="9905998" cy="445667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b="1" dirty="0"/>
              <a:t>Família Amati: </a:t>
            </a:r>
            <a:r>
              <a:rPr lang="pt-BR" sz="1900" dirty="0"/>
              <a:t>Família italiana que fabricou violinos em Cremona nos séculos XVI e XVII</a:t>
            </a:r>
            <a:r>
              <a:rPr lang="pt-BR" sz="1900"/>
              <a:t>. Graças a </a:t>
            </a:r>
            <a:r>
              <a:rPr lang="pt-BR" sz="1900" dirty="0"/>
              <a:t>eles a cidade de </a:t>
            </a:r>
            <a:r>
              <a:rPr lang="pt-BR" sz="1900"/>
              <a:t>Cremona tornou-se </a:t>
            </a:r>
            <a:r>
              <a:rPr lang="pt-BR" sz="1900" dirty="0"/>
              <a:t>o berço </a:t>
            </a:r>
            <a:r>
              <a:rPr lang="pt-BR" sz="1900"/>
              <a:t>do violino, </a:t>
            </a:r>
            <a:r>
              <a:rPr lang="pt-BR" sz="1900" dirty="0"/>
              <a:t>fazendo com que muitos luthiers utilizassem a Itália como referência na estruturação do instrumento.</a:t>
            </a:r>
          </a:p>
          <a:p>
            <a:pPr marL="0" indent="0">
              <a:buNone/>
            </a:pPr>
            <a:endParaRPr lang="pt-BR" sz="1800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i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DA1F80-798C-44C8-9EBD-26E3C3EAD9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93773"/>
            <a:ext cx="4555524" cy="38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114CC3-F461-43E9-843F-DC9383B6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56055"/>
            <a:ext cx="10353762" cy="523514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b="1" dirty="0"/>
              <a:t>Família Stradivari: </a:t>
            </a:r>
            <a:r>
              <a:rPr lang="pt-BR" sz="1900" dirty="0"/>
              <a:t>Antônio </a:t>
            </a:r>
            <a:r>
              <a:rPr lang="pt-BR" sz="1900"/>
              <a:t>Stradivari foi o </a:t>
            </a:r>
            <a:r>
              <a:rPr lang="pt-BR" sz="1900" dirty="0"/>
              <a:t>luthier que mais se destacou na produção do instrumento. </a:t>
            </a:r>
            <a:r>
              <a:rPr lang="pt-BR" sz="1900"/>
              <a:t>Sua fábrica  de </a:t>
            </a:r>
            <a:r>
              <a:rPr lang="pt-BR" sz="1900" dirty="0"/>
              <a:t>violinos também era localizada </a:t>
            </a:r>
            <a:r>
              <a:rPr lang="pt-BR" sz="1900"/>
              <a:t>em Cremona. Antônio </a:t>
            </a:r>
            <a:r>
              <a:rPr lang="pt-BR" sz="1900" dirty="0"/>
              <a:t>Stradivari foi discípulo de Niccolò Amati mas colocava sua própria marca nos violinos em que fabricava.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1C6AF8-F37F-447B-B60E-90AE279028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36" y="2088293"/>
            <a:ext cx="6443790" cy="39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06BF5-8399-41DC-819A-78EE2813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607984"/>
            <a:ext cx="10353762" cy="5459184"/>
          </a:xfrm>
        </p:spPr>
        <p:txBody>
          <a:bodyPr/>
          <a:lstStyle/>
          <a:p>
            <a:r>
              <a:rPr lang="pt-BR" sz="1900" b="1" dirty="0"/>
              <a:t>Família Guarneri: </a:t>
            </a:r>
            <a:r>
              <a:rPr lang="pt-BR" sz="1900" dirty="0"/>
              <a:t>Também foi discípulo de Amati e trabalhou </a:t>
            </a:r>
            <a:r>
              <a:rPr lang="pt-BR" sz="1900"/>
              <a:t>junto com Antonio </a:t>
            </a:r>
            <a:r>
              <a:rPr lang="pt-BR" sz="1900" dirty="0"/>
              <a:t>Stradivari, contudo a sua fabricação de violinos não era tão </a:t>
            </a:r>
            <a:r>
              <a:rPr lang="pt-BR" sz="1900"/>
              <a:t>elegante quanto a de Stradivari, </a:t>
            </a:r>
            <a:r>
              <a:rPr lang="pt-BR" sz="1900" dirty="0"/>
              <a:t>entretanto se destacaram pela solidez da fabricação.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DC45F0-8A2E-45D4-BD64-1999090D70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2187146"/>
            <a:ext cx="9873049" cy="4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10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181</TotalTime>
  <Words>1110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Ardósia</vt:lpstr>
      <vt:lpstr>A História do Violino</vt:lpstr>
      <vt:lpstr>A origem do Violino</vt:lpstr>
      <vt:lpstr>Ancestrais do Violino</vt:lpstr>
      <vt:lpstr>Apresentação do PowerPoint</vt:lpstr>
      <vt:lpstr>Apresentação do PowerPoint</vt:lpstr>
      <vt:lpstr>Estrutura do Violino Barroco</vt:lpstr>
      <vt:lpstr>Principais famílias Luthiers do violino</vt:lpstr>
      <vt:lpstr>Apresentação do PowerPoint</vt:lpstr>
      <vt:lpstr>Apresentação do PowerPoint</vt:lpstr>
      <vt:lpstr>Violino e as Sonatas Barrocas</vt:lpstr>
      <vt:lpstr>Compositores do Período Barroco</vt:lpstr>
      <vt:lpstr>Apresentação do PowerPoint</vt:lpstr>
      <vt:lpstr>Apresentação do PowerPoint</vt:lpstr>
      <vt:lpstr>A partir do século XIX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Marcelo Rodrigues Silva</dc:creator>
  <cp:lastModifiedBy>Fernando Vidal Munhoz</cp:lastModifiedBy>
  <cp:revision>24</cp:revision>
  <dcterms:created xsi:type="dcterms:W3CDTF">2020-10-30T00:08:19Z</dcterms:created>
  <dcterms:modified xsi:type="dcterms:W3CDTF">2020-11-23T00:32:32Z</dcterms:modified>
</cp:coreProperties>
</file>