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9" r:id="rId13"/>
    <p:sldId id="271" r:id="rId14"/>
    <p:sldId id="272" r:id="rId15"/>
    <p:sldId id="270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19" r:id="rId44"/>
    <p:sldId id="320" r:id="rId45"/>
    <p:sldId id="321" r:id="rId46"/>
    <p:sldId id="301" r:id="rId47"/>
    <p:sldId id="323" r:id="rId48"/>
    <p:sldId id="322" r:id="rId49"/>
    <p:sldId id="310" r:id="rId50"/>
    <p:sldId id="302" r:id="rId51"/>
    <p:sldId id="303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08" r:id="rId60"/>
    <p:sldId id="318" r:id="rId61"/>
    <p:sldId id="287" r:id="rId62"/>
    <p:sldId id="325" r:id="rId63"/>
    <p:sldId id="324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37B5"/>
    <a:srgbClr val="EF4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36" autoAdjust="0"/>
  </p:normalViewPr>
  <p:slideViewPr>
    <p:cSldViewPr snapToGrid="0">
      <p:cViewPr varScale="1">
        <p:scale>
          <a:sx n="63" d="100"/>
          <a:sy n="63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de\Google%20Drive\Doutorado\ESALQ\Disciplinas\Citricultura\Semin&#225;rio\FAOSTAT_data_11-27-2020%20(Recuperado)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de\Google%20Drive\Doutorado\ESALQ\Disciplinas\Citricultura\Semin&#225;rio\FAOSTAT_data_11-27-2020%20(Recuperado)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/>
              <a:t>Produção de Laranjas (ton)</a:t>
            </a:r>
          </a:p>
        </c:rich>
      </c:tx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Laranja!$C$1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Laranja!$B$2:$B$12</c:f>
              <c:strCache>
                <c:ptCount val="11"/>
                <c:pt idx="0">
                  <c:v>Brazil</c:v>
                </c:pt>
                <c:pt idx="1">
                  <c:v>China</c:v>
                </c:pt>
                <c:pt idx="2">
                  <c:v>India</c:v>
                </c:pt>
                <c:pt idx="3">
                  <c:v>EUA</c:v>
                </c:pt>
                <c:pt idx="4">
                  <c:v>México</c:v>
                </c:pt>
                <c:pt idx="5">
                  <c:v>Espanha</c:v>
                </c:pt>
                <c:pt idx="6">
                  <c:v>Egito</c:v>
                </c:pt>
                <c:pt idx="7">
                  <c:v>Indonesia</c:v>
                </c:pt>
                <c:pt idx="8">
                  <c:v>Turquia</c:v>
                </c:pt>
                <c:pt idx="9">
                  <c:v>Irã</c:v>
                </c:pt>
                <c:pt idx="10">
                  <c:v>Austrália</c:v>
                </c:pt>
              </c:strCache>
            </c:strRef>
          </c:cat>
          <c:val>
            <c:numRef>
              <c:f>Laranja!$C$2:$C$12</c:f>
              <c:numCache>
                <c:formatCode>General</c:formatCode>
                <c:ptCount val="11"/>
                <c:pt idx="0">
                  <c:v>16713534</c:v>
                </c:pt>
                <c:pt idx="1">
                  <c:v>9246305</c:v>
                </c:pt>
                <c:pt idx="2">
                  <c:v>8367000</c:v>
                </c:pt>
                <c:pt idx="3">
                  <c:v>4833480</c:v>
                </c:pt>
                <c:pt idx="4">
                  <c:v>4737990</c:v>
                </c:pt>
                <c:pt idx="5">
                  <c:v>3639853</c:v>
                </c:pt>
                <c:pt idx="6">
                  <c:v>3246483</c:v>
                </c:pt>
                <c:pt idx="7">
                  <c:v>2510442</c:v>
                </c:pt>
                <c:pt idx="8">
                  <c:v>1900000</c:v>
                </c:pt>
                <c:pt idx="9">
                  <c:v>1889252</c:v>
                </c:pt>
                <c:pt idx="10">
                  <c:v>378233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9-4729-BB1F-9F8EBE06D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2386511"/>
        <c:axId val="582386095"/>
      </c:barChart>
      <c:catAx>
        <c:axId val="58238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82386095"/>
        <c:crosses val="autoZero"/>
        <c:auto val="1"/>
        <c:lblAlgn val="ctr"/>
        <c:lblOffset val="100"/>
        <c:noMultiLvlLbl val="0"/>
      </c:catAx>
      <c:valAx>
        <c:axId val="58238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82386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dirty="0"/>
              <a:t>Produção de </a:t>
            </a:r>
            <a:r>
              <a:rPr lang="pt-BR" dirty="0" smtClean="0"/>
              <a:t>Tangerinas </a:t>
            </a:r>
            <a:r>
              <a:rPr lang="pt-BR" dirty="0"/>
              <a:t>(</a:t>
            </a:r>
            <a:r>
              <a:rPr lang="pt-BR" dirty="0" err="1"/>
              <a:t>ton</a:t>
            </a:r>
            <a:r>
              <a:rPr lang="pt-BR" dirty="0"/>
              <a:t>)</a:t>
            </a:r>
          </a:p>
        </c:rich>
      </c:tx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Tangerina!$C$1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Tangerina!$B$2:$B$12</c:f>
              <c:strCache>
                <c:ptCount val="11"/>
                <c:pt idx="0">
                  <c:v>China</c:v>
                </c:pt>
                <c:pt idx="1">
                  <c:v>Espanha</c:v>
                </c:pt>
                <c:pt idx="2">
                  <c:v>Turquia</c:v>
                </c:pt>
                <c:pt idx="3">
                  <c:v>Marrocos</c:v>
                </c:pt>
                <c:pt idx="4">
                  <c:v>Egito</c:v>
                </c:pt>
                <c:pt idx="5">
                  <c:v>Brasil</c:v>
                </c:pt>
                <c:pt idx="6">
                  <c:v>EUA</c:v>
                </c:pt>
                <c:pt idx="7">
                  <c:v>Japão</c:v>
                </c:pt>
                <c:pt idx="8">
                  <c:v>Itália</c:v>
                </c:pt>
                <c:pt idx="9">
                  <c:v>Coreia</c:v>
                </c:pt>
                <c:pt idx="10">
                  <c:v>Austrália</c:v>
                </c:pt>
              </c:strCache>
            </c:strRef>
          </c:cat>
          <c:val>
            <c:numRef>
              <c:f>Tangerina!$C$2:$C$12</c:f>
              <c:numCache>
                <c:formatCode>General</c:formatCode>
                <c:ptCount val="11"/>
                <c:pt idx="0">
                  <c:v>19213648</c:v>
                </c:pt>
                <c:pt idx="1">
                  <c:v>1978581</c:v>
                </c:pt>
                <c:pt idx="2">
                  <c:v>1650000</c:v>
                </c:pt>
                <c:pt idx="3">
                  <c:v>1208789</c:v>
                </c:pt>
                <c:pt idx="4">
                  <c:v>1068351</c:v>
                </c:pt>
                <c:pt idx="5">
                  <c:v>996872</c:v>
                </c:pt>
                <c:pt idx="6">
                  <c:v>804670</c:v>
                </c:pt>
                <c:pt idx="7">
                  <c:v>773700</c:v>
                </c:pt>
                <c:pt idx="8">
                  <c:v>699832</c:v>
                </c:pt>
                <c:pt idx="9">
                  <c:v>646218</c:v>
                </c:pt>
                <c:pt idx="10">
                  <c:v>593572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7-4D07-BABE-628A15B58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2386511"/>
        <c:axId val="582386095"/>
      </c:barChart>
      <c:catAx>
        <c:axId val="58238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82386095"/>
        <c:crosses val="autoZero"/>
        <c:auto val="1"/>
        <c:lblAlgn val="ctr"/>
        <c:lblOffset val="100"/>
        <c:noMultiLvlLbl val="0"/>
      </c:catAx>
      <c:valAx>
        <c:axId val="58238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82386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D9531-BD79-4D23-B204-7CBC2F427748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554A1-EBB2-4001-B3D1-6FF47E56C1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07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Genomics of the origin and evolution of Citrus</a:t>
            </a:r>
          </a:p>
          <a:p>
            <a:r>
              <a:rPr lang="en-US" dirty="0" smtClean="0">
                <a:effectLst/>
              </a:rPr>
              <a:t>O </a:t>
            </a:r>
            <a:r>
              <a:rPr lang="en-US" dirty="0" err="1" smtClean="0">
                <a:effectLst/>
              </a:rPr>
              <a:t>citros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nativos</a:t>
            </a:r>
            <a:r>
              <a:rPr lang="en-US" dirty="0" smtClean="0">
                <a:effectLst/>
              </a:rPr>
              <a:t> da </a:t>
            </a:r>
            <a:r>
              <a:rPr lang="en-US" dirty="0" err="1" smtClean="0">
                <a:effectLst/>
              </a:rPr>
              <a:t>Austrália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muito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provavelmente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vinheram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por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meio</a:t>
            </a:r>
            <a:r>
              <a:rPr lang="en-US" baseline="0" dirty="0" smtClean="0">
                <a:effectLst/>
              </a:rPr>
              <a:t> de </a:t>
            </a:r>
            <a:r>
              <a:rPr lang="en-US" baseline="0" dirty="0" err="1" smtClean="0">
                <a:effectLst/>
              </a:rPr>
              <a:t>flutuação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ou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transporte</a:t>
            </a:r>
            <a:r>
              <a:rPr lang="en-US" baseline="0" dirty="0" smtClean="0">
                <a:effectLst/>
              </a:rPr>
              <a:t> de </a:t>
            </a:r>
            <a:r>
              <a:rPr lang="en-US" baseline="0" dirty="0" err="1" smtClean="0">
                <a:effectLst/>
              </a:rPr>
              <a:t>animais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pelo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estréito</a:t>
            </a:r>
            <a:r>
              <a:rPr lang="en-US" baseline="0" dirty="0" smtClean="0">
                <a:effectLst/>
              </a:rPr>
              <a:t> de Wallace.</a:t>
            </a:r>
          </a:p>
          <a:p>
            <a:r>
              <a:rPr lang="en-US" baseline="0" dirty="0" err="1" smtClean="0">
                <a:effectLst/>
              </a:rPr>
              <a:t>Isso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ocorreu</a:t>
            </a:r>
            <a:r>
              <a:rPr lang="en-US" baseline="0" dirty="0" smtClean="0">
                <a:effectLst/>
              </a:rPr>
              <a:t> no </a:t>
            </a:r>
            <a:r>
              <a:rPr lang="en-US" baseline="0" dirty="0" err="1" smtClean="0">
                <a:effectLst/>
              </a:rPr>
              <a:t>Piloceno</a:t>
            </a:r>
            <a:endParaRPr lang="en-US" baseline="0" dirty="0" smtClean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83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</a:p>
          <a:p>
            <a:r>
              <a:rPr lang="pt-BR" baseline="0" dirty="0" smtClean="0"/>
              <a:t>58% dos pomares do tipo suco são mais velhos que 21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988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664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159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918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151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Das plantas cítricas,</a:t>
            </a:r>
            <a:r>
              <a:rPr lang="pt-BR" baseline="0" dirty="0" smtClean="0"/>
              <a:t> tangerinas e </a:t>
            </a:r>
            <a:r>
              <a:rPr lang="pt-BR" baseline="0" dirty="0" err="1" smtClean="0"/>
              <a:t>tangelos</a:t>
            </a:r>
            <a:r>
              <a:rPr lang="pt-BR" baseline="0" dirty="0" smtClean="0"/>
              <a:t> tem a melhor distribuição de idade entre planta (aproximadamente 30% pra cada)</a:t>
            </a:r>
          </a:p>
          <a:p>
            <a:r>
              <a:rPr lang="pt-BR" baseline="0" dirty="0" smtClean="0"/>
              <a:t>Somente 1% das plantas em fase de declínio (40+ anos).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15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512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828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57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440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Genomics of the origin and evolution of Citrus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04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Semelhante ao caso das tangerinas e </a:t>
            </a:r>
            <a:r>
              <a:rPr lang="pt-BR" dirty="0" err="1" smtClean="0"/>
              <a:t>pomelos</a:t>
            </a:r>
            <a:r>
              <a:rPr lang="pt-BR" baseline="0" dirty="0" smtClean="0"/>
              <a:t> em proporção de idade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1072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697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Das plantas cítricas,</a:t>
            </a:r>
            <a:r>
              <a:rPr lang="pt-BR" baseline="0" dirty="0" smtClean="0"/>
              <a:t> tangerinas e </a:t>
            </a:r>
            <a:r>
              <a:rPr lang="pt-BR" baseline="0" dirty="0" err="1" smtClean="0"/>
              <a:t>tangelos</a:t>
            </a:r>
            <a:r>
              <a:rPr lang="pt-BR" baseline="0" dirty="0" smtClean="0"/>
              <a:t> tem a melhor distribuição de idade entre planta (aproximadamente 30% pra cada)</a:t>
            </a:r>
          </a:p>
          <a:p>
            <a:r>
              <a:rPr lang="pt-BR" baseline="0" dirty="0" smtClean="0"/>
              <a:t>Somente 1% das plantas em fase de declínio (40+ anos).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069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13-39% de pomares maduros</a:t>
            </a:r>
            <a:r>
              <a:rPr lang="pt-BR" baseline="0" dirty="0" smtClean="0"/>
              <a:t>, entre 13-39 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992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Pythophthora</a:t>
            </a:r>
            <a:r>
              <a:rPr lang="pt-BR" baseline="0" dirty="0" smtClean="0"/>
              <a:t> é a causadora da </a:t>
            </a:r>
            <a:r>
              <a:rPr lang="pt-BR" baseline="0" dirty="0" err="1" smtClean="0"/>
              <a:t>Gomose</a:t>
            </a:r>
            <a:r>
              <a:rPr lang="pt-BR" baseline="0" dirty="0" smtClean="0"/>
              <a:t> dos </a:t>
            </a:r>
            <a:r>
              <a:rPr lang="pt-BR" baseline="0" dirty="0" err="1" smtClean="0"/>
              <a:t>citrus</a:t>
            </a:r>
            <a:endParaRPr lang="pt-BR" dirty="0" smtClean="0"/>
          </a:p>
          <a:p>
            <a:r>
              <a:rPr lang="pt-BR" dirty="0" smtClean="0"/>
              <a:t>https://dictionaryofsydney.org/entry/oranges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438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Pythophthora</a:t>
            </a:r>
            <a:r>
              <a:rPr lang="pt-BR" baseline="0" dirty="0" smtClean="0"/>
              <a:t> é a causadora da </a:t>
            </a:r>
            <a:r>
              <a:rPr lang="pt-BR" baseline="0" dirty="0" err="1" smtClean="0"/>
              <a:t>Gomose</a:t>
            </a:r>
            <a:r>
              <a:rPr lang="pt-BR" baseline="0" dirty="0" smtClean="0"/>
              <a:t> dos </a:t>
            </a:r>
            <a:r>
              <a:rPr lang="pt-BR" baseline="0" dirty="0" err="1" smtClean="0"/>
              <a:t>citrus</a:t>
            </a:r>
            <a:endParaRPr lang="pt-BR" dirty="0" smtClean="0"/>
          </a:p>
          <a:p>
            <a:r>
              <a:rPr lang="pt-BR" dirty="0" smtClean="0"/>
              <a:t>https://dictionaryofsydney.org/entry/oranges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087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Pythophthora</a:t>
            </a:r>
            <a:r>
              <a:rPr lang="pt-BR" baseline="0" dirty="0" smtClean="0"/>
              <a:t> é a causadora da </a:t>
            </a:r>
            <a:r>
              <a:rPr lang="pt-BR" baseline="0" dirty="0" err="1" smtClean="0"/>
              <a:t>Gomose</a:t>
            </a:r>
            <a:r>
              <a:rPr lang="pt-BR" baseline="0" dirty="0" smtClean="0"/>
              <a:t> dos </a:t>
            </a:r>
            <a:r>
              <a:rPr lang="pt-BR" baseline="0" dirty="0" err="1" smtClean="0"/>
              <a:t>citrus</a:t>
            </a:r>
            <a:endParaRPr lang="pt-BR" dirty="0" smtClean="0"/>
          </a:p>
          <a:p>
            <a:r>
              <a:rPr lang="pt-BR" dirty="0" smtClean="0"/>
              <a:t>https://dictionaryofsydney.org/entry/oranges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288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368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2012</a:t>
            </a:r>
            <a:r>
              <a:rPr lang="pt-BR" baseline="0" dirty="0" smtClean="0"/>
              <a:t> a erosão causou um prejuízo estimado de $5,8 bi.</a:t>
            </a:r>
          </a:p>
          <a:p>
            <a:r>
              <a:rPr lang="pt-BR" baseline="0" dirty="0" smtClean="0"/>
              <a:t>Em algumas regiões (South </a:t>
            </a:r>
            <a:r>
              <a:rPr lang="pt-BR" baseline="0" dirty="0" err="1" smtClean="0"/>
              <a:t>Australia</a:t>
            </a:r>
            <a:r>
              <a:rPr lang="pt-BR" baseline="0" dirty="0" smtClean="0"/>
              <a:t>) a salinidade é o principal problema agrícola.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689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446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Genomics of the origin and evolution of Citrus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40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553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634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179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recomendado para o Sul da Austrália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64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recomendado para o Sul da Austrália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9073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recomendado para o Sul da Austrália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808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recomendado para o Sul da Austrália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193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recomendado para o Sul da Austrália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3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recomendado para o Sul da Austrália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6050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recomendado para o Sul da Austrália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362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Genomics of the origin and evolution of Citrus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3845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7791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Trunk</a:t>
            </a:r>
            <a:r>
              <a:rPr lang="pt-BR" dirty="0" smtClean="0"/>
              <a:t> </a:t>
            </a:r>
            <a:r>
              <a:rPr lang="pt-BR" dirty="0" err="1" smtClean="0"/>
              <a:t>Guards</a:t>
            </a:r>
            <a:r>
              <a:rPr lang="pt-BR" dirty="0" smtClean="0"/>
              <a:t>:</a:t>
            </a:r>
            <a:r>
              <a:rPr lang="pt-BR" baseline="0" dirty="0" smtClean="0"/>
              <a:t> Proteção contra invertebrados, principalmente coelhos. Checagem rotineira é necessária caso ocorra podridão.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1189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Trunk</a:t>
            </a:r>
            <a:r>
              <a:rPr lang="pt-BR" dirty="0" smtClean="0"/>
              <a:t> </a:t>
            </a:r>
            <a:r>
              <a:rPr lang="pt-BR" dirty="0" err="1" smtClean="0"/>
              <a:t>Guards</a:t>
            </a:r>
            <a:r>
              <a:rPr lang="pt-BR" dirty="0" smtClean="0"/>
              <a:t>:</a:t>
            </a:r>
            <a:r>
              <a:rPr lang="pt-BR" baseline="0" dirty="0" smtClean="0"/>
              <a:t> Proteção contra invertebrados, principalmente coelhos. Checagem rotineira é necessária caso ocorra podridão.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2293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Frost fans or wind machines are widely used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frost protection for various horticultural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crops. They work by mixing the warmer air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is 10–15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above the soil surface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colder air close to the ground.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4–6 hectares can be protected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one machine (Figure 8).</a:t>
            </a:r>
            <a:r>
              <a:rPr lang="en-US" dirty="0" smtClean="0"/>
              <a:t> </a:t>
            </a:r>
          </a:p>
          <a:p>
            <a:r>
              <a:rPr lang="en-US" dirty="0" smtClean="0"/>
              <a:t>O solo </a:t>
            </a:r>
            <a:r>
              <a:rPr lang="en-US" dirty="0" err="1" smtClean="0"/>
              <a:t>úmido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consegue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calor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liberar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maneira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gradual.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2987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 cepas do vírus causam várias doenças, incluindo corrosão do tronco da toranja, corrosão do caule da laranja e rápido declínio das variedades de laranja e tangerina em porta-enxertos de laranja azeda. O CTV é a razão pela qual a laranja azeda e a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sevilha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lisa não são usadas como porta-enxertos para essas mudas na Austrália. A corrosão do caule da laranja (OSP) ocorre apenas em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é ilegal mover rebentos cítricos ou árvores da interestadual de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corrosão do caule da toranja afeta principalmente os rebentos da toranja e as cepas OSP do CTV causam sintomas nas mandarinas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Ortanique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Sunburst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Osceola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Nova,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Malvasio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Page. Embora outros mandarins possam ser infectados por OSP, eles são altamente tolerantes.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9137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 cepas do vírus causam várias doenças, incluindo corrosão do tronco da toranja, corrosão do caule da laranja e rápido declínio das variedades de laranja e tangerina em porta-enxertos de laranja azeda. O CTV é a razão pela qual a laranja azeda e a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sevilha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lisa não são usadas como porta-enxertos para essas mudas na Austrália. A corrosão do caule da laranja (OSP) ocorre apenas em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é ilegal mover rebentos cítricos ou árvores da interestadual de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corrosão do caule da toranja afeta principalmente os rebentos da toranja e as cepas OSP do CTV causam sintomas nas mandarinas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Ortanique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Sunburst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Osceola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Nova,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Malvasio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Page. Embora outros mandarins possam ser infectados por OSP, eles são altamente tolerantes.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8662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 cepas do vírus causam várias doenças, incluindo corrosão do tronco da toranja, corrosão do caule da laranja e rápido declínio das variedades de laranja e tangerina em porta-enxertos de laranja azeda. O CTV é a razão pela qual a laranja azeda e a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sevilha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lisa não são usadas como porta-enxertos para essas mudas na Austrália. A corrosão do caule da laranja (OSP) ocorre apenas em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é ilegal mover rebentos cítricos ou árvores da interestadual de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corrosão do caule da toranja afeta principalmente os rebentos da toranja e as cepas OSP do CTV causam sintomas nas mandarinas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Ortanique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Sunburst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Osceola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Nova,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Malvasio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Page. Embora outros mandarins possam ser infectados por OSP, eles são altamente tolerantes.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1861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 cepas do vírus causam várias doenças, incluindo corrosão do tronco da toranja, corrosão do caule da laranja e rápido declínio das variedades de laranja e tangerina em porta-enxertos de laranja azeda. O CTV é a razão pela qual a laranja azeda e a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sevilha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lisa não são usadas como porta-enxertos para essas mudas na Austrália. A corrosão do caule da laranja (OSP) ocorre apenas em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é ilegal mover rebentos cítricos ou árvores da interestadual de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corrosão do caule da toranja afeta principalmente os rebentos da toranja e as cepas OSP do CTV causam sintomas nas mandarinas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Ortanique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Sunburst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Osceola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Nova,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Malvasio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Page. Embora outros mandarins possam ser infectados por OSP, eles são altamente tolerantes.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2688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Phytophthora</a:t>
            </a:r>
            <a:r>
              <a:rPr lang="pt-BR" dirty="0" smtClean="0"/>
              <a:t> era do grupo dos </a:t>
            </a:r>
            <a:r>
              <a:rPr lang="pt-BR" dirty="0" err="1" smtClean="0"/>
              <a:t>Oomicetos</a:t>
            </a:r>
            <a:r>
              <a:rPr lang="pt-BR" baseline="0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6080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834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Genomics of the origin and evolution of Citrus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581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Os sintomas surgem nos frutos ainda na árvore ou após a colheita.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6583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8462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7991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117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5188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0316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3756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7702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Ataque de fungo de cabeça</a:t>
            </a:r>
            <a:r>
              <a:rPr lang="pt-BR" baseline="0" dirty="0" smtClean="0"/>
              <a:t> vermelha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2104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Pythophthora</a:t>
            </a:r>
            <a:r>
              <a:rPr lang="pt-BR" baseline="0" dirty="0" smtClean="0"/>
              <a:t> é a causadora da </a:t>
            </a:r>
            <a:r>
              <a:rPr lang="pt-BR" baseline="0" dirty="0" err="1" smtClean="0"/>
              <a:t>Gomose</a:t>
            </a:r>
            <a:r>
              <a:rPr lang="pt-BR" baseline="0" dirty="0" smtClean="0"/>
              <a:t> dos </a:t>
            </a:r>
            <a:r>
              <a:rPr lang="pt-BR" baseline="0" dirty="0" err="1" smtClean="0"/>
              <a:t>citrus</a:t>
            </a:r>
            <a:endParaRPr lang="pt-BR" dirty="0" smtClean="0"/>
          </a:p>
          <a:p>
            <a:r>
              <a:rPr lang="pt-BR" dirty="0" smtClean="0"/>
              <a:t>https://dictionaryofsydney.org/entry/oranges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712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https://dictionaryofsydney.org/entry/oranges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464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Pythophthora</a:t>
            </a:r>
            <a:r>
              <a:rPr lang="pt-BR" baseline="0" dirty="0" smtClean="0"/>
              <a:t> é a causadora da </a:t>
            </a:r>
            <a:r>
              <a:rPr lang="pt-BR" baseline="0" dirty="0" err="1" smtClean="0"/>
              <a:t>Gomose</a:t>
            </a:r>
            <a:r>
              <a:rPr lang="pt-BR" baseline="0" dirty="0" smtClean="0"/>
              <a:t> dos </a:t>
            </a:r>
            <a:r>
              <a:rPr lang="pt-BR" baseline="0" dirty="0" err="1" smtClean="0"/>
              <a:t>citrus</a:t>
            </a:r>
            <a:endParaRPr lang="pt-BR" dirty="0" smtClean="0"/>
          </a:p>
          <a:p>
            <a:r>
              <a:rPr lang="pt-BR" dirty="0" smtClean="0"/>
              <a:t>https://dictionaryofsydney.org/entry/oranges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2351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Pythophthora</a:t>
            </a:r>
            <a:r>
              <a:rPr lang="pt-BR" baseline="0" dirty="0" smtClean="0"/>
              <a:t> é a causadora da </a:t>
            </a:r>
            <a:r>
              <a:rPr lang="pt-BR" baseline="0" dirty="0" err="1" smtClean="0"/>
              <a:t>Gomose</a:t>
            </a:r>
            <a:r>
              <a:rPr lang="pt-BR" baseline="0" dirty="0" smtClean="0"/>
              <a:t> dos </a:t>
            </a:r>
            <a:r>
              <a:rPr lang="pt-BR" baseline="0" dirty="0" err="1" smtClean="0"/>
              <a:t>citrus</a:t>
            </a:r>
            <a:endParaRPr lang="pt-BR" dirty="0" smtClean="0"/>
          </a:p>
          <a:p>
            <a:r>
              <a:rPr lang="pt-BR" dirty="0" smtClean="0"/>
              <a:t>https://dictionaryofsydney.org/entry/oranges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83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Pythophthora</a:t>
            </a:r>
            <a:r>
              <a:rPr lang="pt-BR" baseline="0" dirty="0" smtClean="0"/>
              <a:t> é a causadora da </a:t>
            </a:r>
            <a:r>
              <a:rPr lang="pt-BR" baseline="0" dirty="0" err="1" smtClean="0"/>
              <a:t>Gomose</a:t>
            </a:r>
            <a:r>
              <a:rPr lang="pt-BR" baseline="0" dirty="0" smtClean="0"/>
              <a:t> dos </a:t>
            </a:r>
            <a:r>
              <a:rPr lang="pt-BR" baseline="0" dirty="0" err="1" smtClean="0"/>
              <a:t>citrus</a:t>
            </a:r>
            <a:endParaRPr lang="pt-BR" dirty="0" smtClean="0"/>
          </a:p>
          <a:p>
            <a:r>
              <a:rPr lang="pt-BR" dirty="0" smtClean="0"/>
              <a:t>https://dictionaryofsydney.org/entry/oranges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43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Aumento 21%</a:t>
            </a:r>
            <a:r>
              <a:rPr lang="pt-BR" baseline="0" dirty="0" smtClean="0"/>
              <a:t> da área plantada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26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Aumento 21%</a:t>
            </a:r>
            <a:r>
              <a:rPr lang="pt-BR" baseline="0" dirty="0" smtClean="0"/>
              <a:t> da área plantada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554A1-EBB2-4001-B3D1-6FF47E56C1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54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47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61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40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9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94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96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9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07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58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15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42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5A437-A032-497C-A000-3FEAD49739EF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15509-8F07-4296-B079-CF9AB529EE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56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www.ga.gov.au/home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itrusaustralia.com.au/" TargetMode="External"/><Relationship Id="rId11" Type="http://schemas.openxmlformats.org/officeDocument/2006/relationships/image" Target="../media/image95.png"/><Relationship Id="rId5" Type="http://schemas.openxmlformats.org/officeDocument/2006/relationships/hyperlink" Target="https://www.dpi.nsw.gov.au/" TargetMode="External"/><Relationship Id="rId10" Type="http://schemas.openxmlformats.org/officeDocument/2006/relationships/image" Target="../media/image94.png"/><Relationship Id="rId4" Type="http://schemas.openxmlformats.org/officeDocument/2006/relationships/hyperlink" Target="https://cisr.ucr.edu/invasive-species/light-brown-apple-moth" TargetMode="External"/><Relationship Id="rId9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7854" y="2036617"/>
            <a:ext cx="9144000" cy="1888981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Aspectos Gerais da 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8982" y="4821238"/>
            <a:ext cx="9144000" cy="1655762"/>
          </a:xfrm>
        </p:spPr>
        <p:txBody>
          <a:bodyPr/>
          <a:lstStyle/>
          <a:p>
            <a:pPr algn="l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Discente: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. Janderson Pedro da Silva</a:t>
            </a:r>
          </a:p>
          <a:p>
            <a:pPr algn="l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Docente: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Profº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Dr. Francisco de Assis Alves Mourão Filho</a:t>
            </a:r>
          </a:p>
          <a:p>
            <a:pPr algn="l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Disciplina: Citricultura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Search: Esalq/Usp Logo Vectors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82" y="720501"/>
            <a:ext cx="1868777" cy="8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5" y="191940"/>
            <a:ext cx="1290969" cy="189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01116"/>
            <a:ext cx="2881585" cy="244934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53675" y="4950464"/>
            <a:ext cx="2050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27.000 ha plantados</a:t>
            </a:r>
            <a:endParaRPr lang="pt-BR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07818" y="6440199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922" y="1602354"/>
            <a:ext cx="2257740" cy="17909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739762" y="3499169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Tamanho médio dos pomares: 21 ha</a:t>
            </a:r>
            <a:endParaRPr lang="pt-B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4455025" y="4117245"/>
            <a:ext cx="6163535" cy="1541105"/>
            <a:chOff x="4455025" y="4069987"/>
            <a:chExt cx="6163535" cy="1541105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5025" y="4069987"/>
              <a:ext cx="6163535" cy="1228896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6"/>
            <a:srcRect l="772" b="18067"/>
            <a:stretch/>
          </p:blipFill>
          <p:spPr>
            <a:xfrm>
              <a:off x="4455319" y="5298884"/>
              <a:ext cx="6163241" cy="312208"/>
            </a:xfrm>
            <a:prstGeom prst="rect">
              <a:avLst/>
            </a:prstGeom>
          </p:spPr>
        </p:pic>
      </p:grpSp>
      <p:sp>
        <p:nvSpPr>
          <p:cNvPr id="16" name="CaixaDeTexto 15"/>
          <p:cNvSpPr txBox="1"/>
          <p:nvPr/>
        </p:nvSpPr>
        <p:spPr>
          <a:xfrm>
            <a:off x="4675908" y="5647784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– 4</a:t>
            </a:r>
          </a:p>
          <a:p>
            <a:pPr algn="ctr"/>
            <a:r>
              <a: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50194" y="566225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12</a:t>
            </a:r>
          </a:p>
          <a:p>
            <a:pPr algn="ctr"/>
            <a:r>
              <a:rPr lang="pt-B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endParaRPr lang="pt-B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8188608" y="5647291"/>
            <a:ext cx="95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– 39</a:t>
            </a:r>
          </a:p>
          <a:p>
            <a:pPr algn="ctr"/>
            <a:r>
              <a:rPr lang="pt-B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endParaRPr lang="pt-B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9779868" y="5658931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</a:t>
            </a:r>
          </a:p>
          <a:p>
            <a:pPr algn="ctr"/>
            <a:r>
              <a:rPr lang="pt-B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endParaRPr lang="pt-B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2621784" y="4656784"/>
            <a:ext cx="6948429" cy="2122511"/>
            <a:chOff x="4827934" y="2972992"/>
            <a:chExt cx="6948429" cy="2122511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7934" y="2972992"/>
              <a:ext cx="6948429" cy="2122511"/>
            </a:xfrm>
            <a:prstGeom prst="rect">
              <a:avLst/>
            </a:prstGeom>
          </p:spPr>
        </p:pic>
        <p:sp>
          <p:nvSpPr>
            <p:cNvPr id="11" name="Elipse 10"/>
            <p:cNvSpPr/>
            <p:nvPr/>
          </p:nvSpPr>
          <p:spPr>
            <a:xfrm>
              <a:off x="7702221" y="3616036"/>
              <a:ext cx="998434" cy="10832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517288" y="3865262"/>
              <a:ext cx="144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27.000 ha plantados</a:t>
              </a:r>
              <a:endPara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143" y="1429551"/>
            <a:ext cx="5858289" cy="2905711"/>
          </a:xfrm>
          <a:prstGeom prst="rect">
            <a:avLst/>
          </a:prstGeom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62% dos hectares plantados na Austrália (16.757 ha);</a:t>
            </a:r>
          </a:p>
          <a:p>
            <a:pPr marL="0" indent="0" algn="just">
              <a:buNone/>
            </a:pPr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62% plantadas com tipo </a:t>
            </a:r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Navel</a:t>
            </a:r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(10.338 ha) e 38% com tipo suco;</a:t>
            </a:r>
          </a:p>
          <a:p>
            <a:pPr marL="0" indent="0" algn="just">
              <a:buNone/>
            </a:pPr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Riverina</a:t>
            </a:r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a província com mais ha plantados (7.587 ha).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089684" y="1597852"/>
            <a:ext cx="2012631" cy="695422"/>
            <a:chOff x="838200" y="1836400"/>
            <a:chExt cx="2012631" cy="69542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836400"/>
              <a:ext cx="866896" cy="695422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611389" y="1984056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Laranjas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784" y="4007353"/>
            <a:ext cx="7706801" cy="2343477"/>
          </a:xfrm>
          <a:prstGeom prst="rect">
            <a:avLst/>
          </a:prstGeom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Navel</a:t>
            </a: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Variedades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precoces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089684" y="1597852"/>
            <a:ext cx="2012631" cy="695422"/>
            <a:chOff x="838200" y="1836400"/>
            <a:chExt cx="2012631" cy="69542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836400"/>
              <a:ext cx="866896" cy="695422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611389" y="1984056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Laranjas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6" name="Picture 4" descr="https://www.victoriancitrusfarms.com.au/wp-content/uploads/2018/10/l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72" y="3261242"/>
            <a:ext cx="3891140" cy="251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844074" y="573756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https://specialtyproduce.com/sppics/1218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44" y="2846530"/>
            <a:ext cx="3891140" cy="29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2766446" y="5776853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Navelina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04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Navel</a:t>
            </a: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Meia estação e tardia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089684" y="1597852"/>
            <a:ext cx="2012631" cy="695422"/>
            <a:chOff x="838200" y="1836400"/>
            <a:chExt cx="2012631" cy="69542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836400"/>
              <a:ext cx="866896" cy="695422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611389" y="1984056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Laranjas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844074" y="5737560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Lane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766446" y="5776853"/>
            <a:ext cx="1529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i2.wp.com/paradisenursery.com/wp-content/uploads/2014/04/Washington-navel-Oranges-opened-Darker.jpg?resize=350%2C350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90" y="2884428"/>
            <a:ext cx="289242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3.amazonaws.com/mygardenlife.com/plant-library/full/5524_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71" y="2884428"/>
            <a:ext cx="3141807" cy="28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Navel</a:t>
            </a:r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Sanguineas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089684" y="1597852"/>
            <a:ext cx="2012631" cy="695422"/>
            <a:chOff x="838200" y="1836400"/>
            <a:chExt cx="2012631" cy="69542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836400"/>
              <a:ext cx="866896" cy="695422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611389" y="1984056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Laranjas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4" name="Picture 10" descr="Laranja Cara Cara - Portal Embr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33" y="2852953"/>
            <a:ext cx="4065443" cy="30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808613" y="5976908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 </a:t>
            </a:r>
            <a:r>
              <a:rPr lang="pt-BR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lood Orange 'Moro' (Citrus sinensis) | My Garden Li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66" y="2815516"/>
            <a:ext cx="4065443" cy="312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564087" y="5980835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Arnold (Moro)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59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Doces</a:t>
            </a: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089684" y="1597852"/>
            <a:ext cx="2012631" cy="695422"/>
            <a:chOff x="838200" y="1836400"/>
            <a:chExt cx="2012631" cy="69542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836400"/>
              <a:ext cx="866896" cy="695422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611389" y="1984056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Laranjas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844074" y="5737560"/>
            <a:ext cx="115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Valencia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766446" y="5776853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Salustiana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32" name="Picture 12" descr="Organic Salustiana Oran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03" y="2723666"/>
            <a:ext cx="2892425" cy="289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uda Laranja Valência Enxerto - Dancruz Plan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74" y="2895176"/>
            <a:ext cx="2881677" cy="28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 dos hectares plantados na Austrália (7.465 ha);</a:t>
            </a:r>
          </a:p>
          <a:p>
            <a:pPr marL="0" indent="0" algn="just">
              <a:buNone/>
            </a:pPr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Queensland</a:t>
            </a:r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a província com mais ha plantados (3.810 ha).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4266143" y="1597852"/>
            <a:ext cx="3659713" cy="695422"/>
            <a:chOff x="5184764" y="1597852"/>
            <a:chExt cx="3659713" cy="695422"/>
          </a:xfrm>
        </p:grpSpPr>
        <p:sp>
          <p:nvSpPr>
            <p:cNvPr id="5" name="CaixaDeTexto 4"/>
            <p:cNvSpPr txBox="1"/>
            <p:nvPr/>
          </p:nvSpPr>
          <p:spPr>
            <a:xfrm>
              <a:off x="5918291" y="1745508"/>
              <a:ext cx="29261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Tangerinas e </a:t>
              </a:r>
              <a:r>
                <a:rPr lang="pt-BR" sz="2000" b="1" dirty="0" err="1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Tangelos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4764" y="1597852"/>
              <a:ext cx="733527" cy="695422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975" y="3725790"/>
            <a:ext cx="7645575" cy="2451173"/>
          </a:xfrm>
          <a:prstGeom prst="rect">
            <a:avLst/>
          </a:prstGeom>
        </p:spPr>
      </p:pic>
      <p:pic>
        <p:nvPicPr>
          <p:cNvPr id="9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3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Variedades precoces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547612" y="572998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266143" y="1597852"/>
            <a:ext cx="3659713" cy="695422"/>
            <a:chOff x="5184764" y="1597852"/>
            <a:chExt cx="3659713" cy="695422"/>
          </a:xfrm>
        </p:grpSpPr>
        <p:sp>
          <p:nvSpPr>
            <p:cNvPr id="13" name="CaixaDeTexto 12"/>
            <p:cNvSpPr txBox="1"/>
            <p:nvPr/>
          </p:nvSpPr>
          <p:spPr>
            <a:xfrm>
              <a:off x="5918291" y="1745508"/>
              <a:ext cx="29261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Tangerinas e </a:t>
              </a:r>
              <a:r>
                <a:rPr lang="pt-BR" sz="2000" b="1" dirty="0" err="1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Tangelos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4764" y="1597852"/>
              <a:ext cx="733527" cy="695422"/>
            </a:xfrm>
            <a:prstGeom prst="rect">
              <a:avLst/>
            </a:prstGeom>
          </p:spPr>
        </p:pic>
      </p:grpSp>
      <p:pic>
        <p:nvPicPr>
          <p:cNvPr id="6152" name="Picture 8" descr="https://www.organicherbsandseedlings.com.au/wp-content/uploads/Mandar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55" y="2764164"/>
            <a:ext cx="4084487" cy="303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Variedade de meia estação: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547612" y="5729984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Afourer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266143" y="1597852"/>
            <a:ext cx="3659713" cy="695422"/>
            <a:chOff x="5184764" y="1597852"/>
            <a:chExt cx="3659713" cy="695422"/>
          </a:xfrm>
        </p:grpSpPr>
        <p:sp>
          <p:nvSpPr>
            <p:cNvPr id="13" name="CaixaDeTexto 12"/>
            <p:cNvSpPr txBox="1"/>
            <p:nvPr/>
          </p:nvSpPr>
          <p:spPr>
            <a:xfrm>
              <a:off x="5918291" y="1745508"/>
              <a:ext cx="29261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Tangerinas e </a:t>
              </a:r>
              <a:r>
                <a:rPr lang="pt-BR" sz="2000" b="1" dirty="0" err="1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Tangelos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4764" y="1597852"/>
              <a:ext cx="733527" cy="695422"/>
            </a:xfrm>
            <a:prstGeom prst="rect">
              <a:avLst/>
            </a:prstGeom>
          </p:spPr>
        </p:pic>
      </p:grpSp>
      <p:pic>
        <p:nvPicPr>
          <p:cNvPr id="6158" name="Picture 14" descr="https://encrypted-tbn0.gstatic.com/images?q=tbn:ANd9GcRyMJ82WMebtHdYFBA3oeZZv7Cp3aqn4LnR1w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66" y="2919195"/>
            <a:ext cx="4006868" cy="28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Tópicos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Origem e distribuição.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Clima e Solo na Austrália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cultivo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</a:p>
        </p:txBody>
      </p:sp>
      <p:pic>
        <p:nvPicPr>
          <p:cNvPr id="5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Variedade tardia.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547612" y="5729984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Murcott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266143" y="1597852"/>
            <a:ext cx="3659713" cy="695422"/>
            <a:chOff x="5184764" y="1597852"/>
            <a:chExt cx="3659713" cy="695422"/>
          </a:xfrm>
        </p:grpSpPr>
        <p:sp>
          <p:nvSpPr>
            <p:cNvPr id="13" name="CaixaDeTexto 12"/>
            <p:cNvSpPr txBox="1"/>
            <p:nvPr/>
          </p:nvSpPr>
          <p:spPr>
            <a:xfrm>
              <a:off x="5918291" y="1745508"/>
              <a:ext cx="29261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Tangerinas e </a:t>
              </a:r>
              <a:r>
                <a:rPr lang="pt-BR" sz="2000" b="1" dirty="0" err="1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Tangelos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4764" y="1597852"/>
              <a:ext cx="733527" cy="695422"/>
            </a:xfrm>
            <a:prstGeom prst="rect">
              <a:avLst/>
            </a:prstGeom>
          </p:spPr>
        </p:pic>
      </p:grpSp>
      <p:pic>
        <p:nvPicPr>
          <p:cNvPr id="8196" name="Picture 4" descr="https://goodfruitguide.co.uk/wp-content/uploads/Mandarin-Murcott-ES-cut-DSC_0511-cr-sq-30-2016_02_22-12_13_01-UT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14" y="2804546"/>
            <a:ext cx="2878569" cy="287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Tangelo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554024" y="5593030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Minneola</a:t>
            </a:r>
            <a:endParaRPr 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266143" y="1597852"/>
            <a:ext cx="3659713" cy="695422"/>
            <a:chOff x="5184764" y="1597852"/>
            <a:chExt cx="3659713" cy="695422"/>
          </a:xfrm>
        </p:grpSpPr>
        <p:sp>
          <p:nvSpPr>
            <p:cNvPr id="13" name="CaixaDeTexto 12"/>
            <p:cNvSpPr txBox="1"/>
            <p:nvPr/>
          </p:nvSpPr>
          <p:spPr>
            <a:xfrm>
              <a:off x="5918291" y="1745508"/>
              <a:ext cx="29261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Tangerinas e </a:t>
              </a:r>
              <a:r>
                <a:rPr lang="pt-BR" sz="2000" b="1" dirty="0" err="1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Tangelos</a:t>
              </a:r>
              <a:endPara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4764" y="1597852"/>
              <a:ext cx="733527" cy="695422"/>
            </a:xfrm>
            <a:prstGeom prst="rect">
              <a:avLst/>
            </a:prstGeom>
          </p:spPr>
        </p:pic>
      </p:grpSp>
      <p:pic>
        <p:nvPicPr>
          <p:cNvPr id="9218" name="Picture 2" descr="https://www.specialtyproduce.com/sppics/27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92" y="2863520"/>
            <a:ext cx="3695989" cy="2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 dos hectares plantados na Austrália (2.309 ha);</a:t>
            </a:r>
          </a:p>
          <a:p>
            <a:pPr marL="0" indent="0" algn="just">
              <a:buNone/>
            </a:pPr>
            <a:r>
              <a:rPr lang="pt-BR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Queensland</a:t>
            </a: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a província com mais ha plantados (1.325 ha).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4274831" y="1555373"/>
            <a:ext cx="3642338" cy="628738"/>
            <a:chOff x="4332827" y="1631194"/>
            <a:chExt cx="3642338" cy="628738"/>
          </a:xfrm>
        </p:grpSpPr>
        <p:sp>
          <p:nvSpPr>
            <p:cNvPr id="5" name="CaixaDeTexto 4"/>
            <p:cNvSpPr txBox="1"/>
            <p:nvPr/>
          </p:nvSpPr>
          <p:spPr>
            <a:xfrm>
              <a:off x="4999670" y="1745508"/>
              <a:ext cx="29754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Limões e Limas ácidas</a:t>
              </a:r>
              <a:endParaRPr lang="pt-BR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2827" y="1631194"/>
              <a:ext cx="666843" cy="628738"/>
            </a:xfrm>
            <a:prstGeom prst="rect">
              <a:avLst/>
            </a:prstGeom>
          </p:spPr>
        </p:pic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810" y="4014486"/>
            <a:ext cx="7916380" cy="2162477"/>
          </a:xfrm>
          <a:prstGeom prst="rect">
            <a:avLst/>
          </a:prstGeom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Variedade de </a:t>
            </a: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Limões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Limas ácidas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122517" y="6022157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Limão </a:t>
            </a:r>
            <a:r>
              <a:rPr lang="pt-BR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Eureka</a:t>
            </a:r>
            <a:endParaRPr lang="pt-BR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4274831" y="1555373"/>
            <a:ext cx="3642338" cy="628738"/>
            <a:chOff x="4332827" y="1631194"/>
            <a:chExt cx="3642338" cy="628738"/>
          </a:xfrm>
        </p:grpSpPr>
        <p:sp>
          <p:nvSpPr>
            <p:cNvPr id="11" name="CaixaDeTexto 10"/>
            <p:cNvSpPr txBox="1"/>
            <p:nvPr/>
          </p:nvSpPr>
          <p:spPr>
            <a:xfrm>
              <a:off x="4999670" y="1745508"/>
              <a:ext cx="29754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Limões e Limas ácidas</a:t>
              </a:r>
              <a:endParaRPr lang="pt-BR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2827" y="1631194"/>
              <a:ext cx="666843" cy="628738"/>
            </a:xfrm>
            <a:prstGeom prst="rect">
              <a:avLst/>
            </a:prstGeom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53" y="2846680"/>
            <a:ext cx="3083359" cy="308335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62" y="2846680"/>
            <a:ext cx="4554688" cy="284668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338863" y="5938843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 ácida </a:t>
            </a:r>
            <a:r>
              <a:rPr lang="pt-BR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</a:t>
            </a:r>
            <a:endParaRPr lang="pt-BR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dos hectares plantados na Austrália (375 ha);</a:t>
            </a:r>
          </a:p>
          <a:p>
            <a:pPr marL="0" indent="0" algn="just">
              <a:buNone/>
            </a:pPr>
            <a:r>
              <a:rPr lang="pt-BR" sz="2000" dirty="0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Murray Valley é a província com mais ha plantados (103 ha).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4456669" y="1607378"/>
            <a:ext cx="3130761" cy="676369"/>
            <a:chOff x="4456669" y="1607378"/>
            <a:chExt cx="3130761" cy="676369"/>
          </a:xfrm>
        </p:grpSpPr>
        <p:sp>
          <p:nvSpPr>
            <p:cNvPr id="5" name="CaixaDeTexto 4"/>
            <p:cNvSpPr txBox="1"/>
            <p:nvPr/>
          </p:nvSpPr>
          <p:spPr>
            <a:xfrm>
              <a:off x="4999670" y="1745508"/>
              <a:ext cx="2587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rgbClr val="E737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Toranjas e </a:t>
              </a:r>
              <a:r>
                <a:rPr lang="pt-BR" sz="2000" b="1" dirty="0" err="1" smtClean="0">
                  <a:solidFill>
                    <a:srgbClr val="E737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Pomelos</a:t>
              </a:r>
              <a:endParaRPr lang="pt-BR" b="1" dirty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6669" y="1607378"/>
              <a:ext cx="543001" cy="676369"/>
            </a:xfrm>
            <a:prstGeom prst="rect">
              <a:avLst/>
            </a:prstGeom>
          </p:spPr>
        </p:pic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451" y="3857472"/>
            <a:ext cx="8461098" cy="2319491"/>
          </a:xfrm>
          <a:prstGeom prst="rect">
            <a:avLst/>
          </a:prstGeom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Variedades de </a:t>
            </a:r>
            <a:r>
              <a:rPr lang="pt-BR" sz="2000" dirty="0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Toranjas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498486"/>
            <a:ext cx="262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782709" y="5892085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pt-BR" sz="2000" dirty="0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Grapefruit</a:t>
            </a:r>
            <a:endParaRPr lang="pt-BR" sz="2000" dirty="0" smtClean="0">
              <a:solidFill>
                <a:srgbClr val="E737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dirty="0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Ruby (Sunrise)</a:t>
            </a:r>
            <a:endParaRPr lang="pt-BR" sz="2000" dirty="0">
              <a:solidFill>
                <a:srgbClr val="E737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271927" y="5923823"/>
            <a:ext cx="2048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pt-BR" sz="2000" dirty="0" err="1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Grapefruit</a:t>
            </a:r>
            <a:endParaRPr lang="pt-BR" sz="2000" dirty="0" smtClean="0">
              <a:solidFill>
                <a:srgbClr val="E737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dirty="0" err="1" smtClean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Marsh</a:t>
            </a:r>
            <a:endParaRPr lang="pt-BR" sz="2000" dirty="0">
              <a:solidFill>
                <a:srgbClr val="E737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456669" y="1607378"/>
            <a:ext cx="3130761" cy="676369"/>
            <a:chOff x="4456669" y="1607378"/>
            <a:chExt cx="3130761" cy="676369"/>
          </a:xfrm>
        </p:grpSpPr>
        <p:sp>
          <p:nvSpPr>
            <p:cNvPr id="13" name="CaixaDeTexto 12"/>
            <p:cNvSpPr txBox="1"/>
            <p:nvPr/>
          </p:nvSpPr>
          <p:spPr>
            <a:xfrm>
              <a:off x="4999670" y="1745508"/>
              <a:ext cx="2587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rgbClr val="E737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Toranjas e </a:t>
              </a:r>
              <a:r>
                <a:rPr lang="pt-BR" sz="2000" b="1" dirty="0" err="1" smtClean="0">
                  <a:solidFill>
                    <a:srgbClr val="E737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Pomelos</a:t>
              </a:r>
              <a:endParaRPr lang="pt-BR" b="1" dirty="0">
                <a:solidFill>
                  <a:srgbClr val="E737B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6669" y="1607378"/>
              <a:ext cx="543001" cy="676369"/>
            </a:xfrm>
            <a:prstGeom prst="rect">
              <a:avLst/>
            </a:prstGeom>
          </p:spPr>
        </p:pic>
      </p:grpSp>
      <p:pic>
        <p:nvPicPr>
          <p:cNvPr id="11268" name="Picture 4" descr="https://www.comenaranjas.com/images/stories/virtuemart/product/pomelo-star-rub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89" y="2844320"/>
            <a:ext cx="3094523" cy="30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arsh Grapefruit — Citrus M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73" y="3055111"/>
            <a:ext cx="3524468" cy="272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57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mundo, a Austrália não se encontra entre o maiores produtores de citros 24ª em produção de laranjas e  27ª em produção de tangerinas.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042085"/>
              </p:ext>
            </p:extLst>
          </p:nvPr>
        </p:nvGraphicFramePr>
        <p:xfrm>
          <a:off x="838200" y="2572615"/>
          <a:ext cx="5133109" cy="360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935966"/>
              </p:ext>
            </p:extLst>
          </p:nvPr>
        </p:nvGraphicFramePr>
        <p:xfrm>
          <a:off x="6096000" y="2689296"/>
          <a:ext cx="5133109" cy="3370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98474" y="6488668"/>
            <a:ext cx="361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Fonte: FAOSTAT, dados de 2018.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Hoje: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Citricultura é um dos setores mais importantes da agricultura australiana;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Embora tenha pequena relevância no cenário global, a citricultura australiana move cerca de 650.000 toneladas de frutas cítricas.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Apesar da pequena produção, as frutas australianas são consideradas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premmium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Exportação: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572891"/>
            <a:ext cx="7672351" cy="2879848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8607533" y="3737976"/>
            <a:ext cx="3158836" cy="2576875"/>
            <a:chOff x="8607533" y="3737976"/>
            <a:chExt cx="3158836" cy="2576875"/>
          </a:xfrm>
        </p:grpSpPr>
        <p:sp>
          <p:nvSpPr>
            <p:cNvPr id="6" name="CaixaDeTexto 5"/>
            <p:cNvSpPr txBox="1"/>
            <p:nvPr/>
          </p:nvSpPr>
          <p:spPr>
            <a:xfrm>
              <a:off x="8607533" y="5391521"/>
              <a:ext cx="31588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$277.6 milhões </a:t>
              </a:r>
            </a:p>
            <a:p>
              <a:pPr algn="ctr"/>
              <a:r>
                <a:rPr lang="pt-B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t-BR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Citrus</a:t>
              </a:r>
              <a:r>
                <a:rPr lang="pt-B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r>
                <a:rPr lang="pt-B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2017).</a:t>
              </a:r>
            </a:p>
            <a:p>
              <a:pPr algn="ctr"/>
              <a:endParaRPr lang="pt-BR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8857901" y="3737976"/>
              <a:ext cx="2464136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China: 46,512t</a:t>
              </a:r>
            </a:p>
            <a:p>
              <a:pPr algn="ctr"/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Japão: 28,214t</a:t>
              </a:r>
            </a:p>
            <a:p>
              <a:pPr algn="ctr"/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Hong Kong: 13,338t</a:t>
              </a:r>
            </a:p>
            <a:p>
              <a:pPr algn="ctr"/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EUA: 8,520t</a:t>
              </a:r>
            </a:p>
            <a:p>
              <a:pPr algn="ctr"/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Malásia: 7,299t</a:t>
              </a:r>
              <a:endParaRPr lang="pt-BR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2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Clima e solo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Clima: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Latitude: 10º e 43º S; Longitude: 113º e 153º E.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Temperatura: menos zero a 40º.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Precipitação média anual: 553 mm.</a:t>
            </a:r>
          </a:p>
        </p:txBody>
      </p:sp>
      <p:pic>
        <p:nvPicPr>
          <p:cNvPr id="12290" name="Picture 2" descr="https://www.ga.gov.au/__data/assets/image/0003/12567/GA142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3" y="2929478"/>
            <a:ext cx="5258161" cy="36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ga.gov.au/__data/assets/image/0005/12569/GA142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29478"/>
            <a:ext cx="5258161" cy="36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82672" y="4234347"/>
            <a:ext cx="430887" cy="23364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1600" dirty="0" err="1" smtClean="0"/>
              <a:t>Geoscience</a:t>
            </a:r>
            <a:r>
              <a:rPr lang="pt-BR" sz="1600" dirty="0" smtClean="0"/>
              <a:t> </a:t>
            </a:r>
            <a:r>
              <a:rPr lang="pt-BR" sz="1600" dirty="0" err="1" smtClean="0"/>
              <a:t>Australia</a:t>
            </a:r>
            <a:r>
              <a:rPr lang="pt-BR" sz="1600" dirty="0" smtClean="0"/>
              <a:t>, 2020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9008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Agrupar 20"/>
          <p:cNvGrpSpPr/>
          <p:nvPr/>
        </p:nvGrpSpPr>
        <p:grpSpPr>
          <a:xfrm>
            <a:off x="2694265" y="858982"/>
            <a:ext cx="9123662" cy="5999018"/>
            <a:chOff x="3456265" y="1274618"/>
            <a:chExt cx="8320797" cy="5422699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165" y="1274618"/>
              <a:ext cx="6338454" cy="5422699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1346175" y="2378487"/>
              <a:ext cx="430887" cy="37984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Fonte: </a:t>
              </a:r>
              <a:r>
                <a:rPr lang="pt-BR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Peel</a:t>
              </a:r>
              <a:r>
                <a:rPr lang="pt-BR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pt-BR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Finlayson</a:t>
              </a:r>
              <a:r>
                <a:rPr lang="pt-BR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pt-BR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Mcmahon</a:t>
              </a:r>
              <a:r>
                <a:rPr lang="pt-BR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(2007</a:t>
              </a:r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7342910" y="3801301"/>
              <a:ext cx="2149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BWh</a:t>
              </a:r>
              <a:r>
                <a:rPr lang="pt-BR" dirty="0" smtClean="0"/>
                <a:t>: Árido e quente</a:t>
              </a:r>
              <a:endParaRPr lang="pt-BR" dirty="0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9290906" y="3126899"/>
              <a:ext cx="1781639" cy="584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err="1" smtClean="0"/>
                <a:t>CSb</a:t>
              </a:r>
              <a:r>
                <a:rPr lang="pt-BR" dirty="0" smtClean="0"/>
                <a:t>: Mediterrâneo</a:t>
              </a:r>
            </a:p>
            <a:p>
              <a:pPr algn="ctr"/>
              <a:r>
                <a:rPr lang="pt-BR" dirty="0"/>
                <a:t>c</a:t>
              </a:r>
              <a:r>
                <a:rPr lang="pt-BR" dirty="0" smtClean="0"/>
                <a:t>om verão seco</a:t>
              </a:r>
              <a:endParaRPr lang="pt-BR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7886726" y="2021910"/>
              <a:ext cx="1457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Af</a:t>
              </a:r>
              <a:r>
                <a:rPr lang="pt-BR" dirty="0" smtClean="0"/>
                <a:t>: Equatorial</a:t>
              </a:r>
              <a:endParaRPr lang="pt-BR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892526" y="6100988"/>
              <a:ext cx="257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Cfb</a:t>
              </a:r>
              <a:r>
                <a:rPr lang="pt-BR" dirty="0" smtClean="0"/>
                <a:t>: Oceânico temperado</a:t>
              </a:r>
              <a:endParaRPr lang="pt-BR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766035" y="5200821"/>
              <a:ext cx="2313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Cfa</a:t>
              </a:r>
              <a:r>
                <a:rPr lang="pt-BR" dirty="0" smtClean="0"/>
                <a:t>: Subtropical úmido</a:t>
              </a:r>
              <a:endParaRPr lang="pt-BR" dirty="0"/>
            </a:p>
          </p:txBody>
        </p:sp>
        <p:cxnSp>
          <p:nvCxnSpPr>
            <p:cNvPr id="16" name="Conector de Seta Reta 15"/>
            <p:cNvCxnSpPr>
              <a:stCxn id="14" idx="3"/>
            </p:cNvCxnSpPr>
            <p:nvPr/>
          </p:nvCxnSpPr>
          <p:spPr>
            <a:xfrm flipV="1">
              <a:off x="9079553" y="4719000"/>
              <a:ext cx="1782411" cy="666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CaixaDeTexto 17"/>
            <p:cNvSpPr txBox="1"/>
            <p:nvPr/>
          </p:nvSpPr>
          <p:spPr>
            <a:xfrm>
              <a:off x="3456265" y="4719000"/>
              <a:ext cx="1959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BSk</a:t>
              </a:r>
              <a:r>
                <a:rPr lang="pt-BR" dirty="0" smtClean="0"/>
                <a:t>: Semiárido frio</a:t>
              </a:r>
              <a:endParaRPr lang="pt-BR" dirty="0"/>
            </a:p>
          </p:txBody>
        </p:sp>
        <p:cxnSp>
          <p:nvCxnSpPr>
            <p:cNvPr id="19" name="Conector de Seta Reta 18"/>
            <p:cNvCxnSpPr/>
            <p:nvPr/>
          </p:nvCxnSpPr>
          <p:spPr>
            <a:xfrm flipV="1">
              <a:off x="5368948" y="4669986"/>
              <a:ext cx="1225816" cy="1951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Clima e solo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4440053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Clima: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Segundo a classificação de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Köppen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08983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Origem e distribuição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Segundo Wu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(2018).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6" name="Picture 2" descr="citrus dispersal ro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7531"/>
            <a:ext cx="5028412" cy="433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995" y="1954428"/>
            <a:ext cx="4194260" cy="354272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4197927" y="5209310"/>
            <a:ext cx="1510146" cy="1454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>
            <a:stCxn id="5" idx="6"/>
          </p:cNvCxnSpPr>
          <p:nvPr/>
        </p:nvCxnSpPr>
        <p:spPr>
          <a:xfrm flipV="1">
            <a:off x="5708073" y="5188888"/>
            <a:ext cx="3518266" cy="7477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7545588" y="562276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Limas ácidas australianas</a:t>
            </a:r>
            <a:endParaRPr lang="pt-B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Clima e solo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Solos: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Solos de formação antiga e com baixo teor de natural de matéria orgânica e nutrientes;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Solos bastante suscetíveis a erosão;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Solos salinos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103" y="2009259"/>
            <a:ext cx="5796299" cy="469634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181667" y="4555011"/>
            <a:ext cx="461665" cy="215058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Ivushkin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(2018).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porta enxerto ideal varia conforme as características do solo, da profundidade e do histórico de uso da terra;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porta enxerto afeta tanto o tempo de colheita quanto a qualidade do frutos;</a:t>
            </a: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Segundo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Hardy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(2004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“Prioridade”: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Produção e qualidade de fruto;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Tolerância à sais;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Tolerância a doenças;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Compatibilidade. </a:t>
            </a:r>
          </a:p>
        </p:txBody>
      </p:sp>
      <p:sp>
        <p:nvSpPr>
          <p:cNvPr id="4" name="Seta em Curva para a Esquerda 3"/>
          <p:cNvSpPr/>
          <p:nvPr/>
        </p:nvSpPr>
        <p:spPr>
          <a:xfrm>
            <a:off x="4017818" y="3228109"/>
            <a:ext cx="221673" cy="623455"/>
          </a:xfrm>
          <a:prstGeom prst="curved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Tolerância relativa de porta enxertos de citros à salinidade e tipos de solo: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543" y="1865456"/>
            <a:ext cx="9622913" cy="4121442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073236" y="4932218"/>
            <a:ext cx="886691" cy="34636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073236" y="3940031"/>
            <a:ext cx="886691" cy="34636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475545" y="4932218"/>
            <a:ext cx="886691" cy="34636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475544" y="4568971"/>
            <a:ext cx="886691" cy="34636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284543" y="599229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Hardy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(2004)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8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Tolerância relativa de porta enxertos de citros nematoides e doenças: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346" y="1890560"/>
            <a:ext cx="9781307" cy="428640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205346" y="617696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Hardy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(2004)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55965" y="6443128"/>
            <a:ext cx="2055371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pt-B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Bowman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Joubert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(2020)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5965" y="1274618"/>
            <a:ext cx="10524258" cy="516851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438400" y="5624945"/>
            <a:ext cx="387927" cy="19396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5278583" y="5626433"/>
            <a:ext cx="387927" cy="19396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438400" y="1565565"/>
            <a:ext cx="387927" cy="81251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5278583" y="1565565"/>
            <a:ext cx="387927" cy="81250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0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r>
              <a:rPr lang="pt-BR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pt-BR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trifoliata</a:t>
            </a:r>
            <a:r>
              <a:rPr lang="pt-BR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(34%):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Tolerância a solos com pH e salinidade elevada;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Tolera solos pesados;</a:t>
            </a:r>
          </a:p>
          <a:p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Incompatíve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com Limão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Eureka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Boa qualidade de frutos e elevada produção;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Resistência à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Phytophtora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CTV e nematoide dos citros;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Tolerância à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Cachexia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Xiloporose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Intolerância à  morte súbita.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r>
              <a:rPr lang="pt-BR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Citrange</a:t>
            </a:r>
            <a:r>
              <a:rPr lang="pt-BR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Carizzo</a:t>
            </a:r>
            <a:r>
              <a:rPr lang="pt-BR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(34%):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Versatilidade quanto a textura do solo, exceto muito pesados;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Tolerância moderada à salinidade e intolerante a solos alcalinos;</a:t>
            </a:r>
          </a:p>
          <a:p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Incompatíve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com Limão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Eureka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Boa qualidade de frutos e elevada produção;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Tolerância à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Phytophtora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resistência a CTV 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Xiloporose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Intolerância ao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Exocorte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Sucetibilidade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morte súbita e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citrus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blight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(Declínio).</a:t>
            </a: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98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r>
              <a:rPr lang="pt-BR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Citrange</a:t>
            </a:r>
            <a:r>
              <a:rPr lang="pt-BR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Benton</a:t>
            </a:r>
            <a:r>
              <a:rPr lang="pt-BR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(12%):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Produtividade moderada e boa qualidade de fruto;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Adequado ao plantio adensado;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Tolerante à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Phytophtora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Xiloporose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nematoide dos citros e resistente ao CTV;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Intolerante a solos muito alcalinos e salino;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Suscetível ao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Exocorte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0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r>
              <a:rPr lang="pt-BR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Citrange</a:t>
            </a:r>
            <a:r>
              <a:rPr lang="pt-BR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C-35 (10%):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Produtividade moderada e boa qualidade de fruto;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Tolerante à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Phytophtora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Xiloporose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nematoide dos citros e CTV;</a:t>
            </a:r>
          </a:p>
          <a:p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Intolerânte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solos muito alcalinos e salino;</a:t>
            </a: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Suscetível ao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Exocorte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1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8911" y="1274617"/>
            <a:ext cx="2999509" cy="4902345"/>
          </a:xfrm>
        </p:spPr>
        <p:txBody>
          <a:bodyPr/>
          <a:lstStyle/>
          <a:p>
            <a:r>
              <a:rPr lang="pt-BR" b="1" i="1" dirty="0" smtClean="0">
                <a:solidFill>
                  <a:schemeClr val="accent2"/>
                </a:solidFill>
              </a:rPr>
              <a:t>Compatibilidade: Tangerinas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420" y="1101286"/>
            <a:ext cx="8379616" cy="5686168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0" y="2696947"/>
            <a:ext cx="3478300" cy="2226029"/>
            <a:chOff x="0" y="2696947"/>
            <a:chExt cx="3478300" cy="2226029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696947"/>
              <a:ext cx="3048425" cy="2057687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>
            <a:xfrm>
              <a:off x="1898073" y="3944370"/>
              <a:ext cx="1468582" cy="33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8082" y="4586291"/>
              <a:ext cx="1468582" cy="33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2964491" y="4423387"/>
              <a:ext cx="513809" cy="33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68082" y="6418699"/>
            <a:ext cx="2601994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Hardy</a:t>
            </a:r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(2017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6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Segundo Wu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(2018).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38" y="1728167"/>
            <a:ext cx="5906324" cy="4448796"/>
          </a:xfrm>
          <a:prstGeom prst="rect">
            <a:avLst/>
          </a:prstGeom>
        </p:spPr>
      </p:pic>
      <p:pic>
        <p:nvPicPr>
          <p:cNvPr id="6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3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3816927" cy="4902345"/>
          </a:xfrm>
        </p:spPr>
        <p:txBody>
          <a:bodyPr/>
          <a:lstStyle/>
          <a:p>
            <a:r>
              <a:rPr lang="pt-BR" b="1" i="1" dirty="0" smtClean="0">
                <a:solidFill>
                  <a:schemeClr val="accent6"/>
                </a:solidFill>
              </a:rPr>
              <a:t>Compatibilidade: Limões e Limas ácidas.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50" y="1051047"/>
            <a:ext cx="6247507" cy="555202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2" y="4047150"/>
            <a:ext cx="5238367" cy="1896451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8082" y="641841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Hardy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(2004)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373" y="123389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Porta enxertos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8911" y="1032883"/>
            <a:ext cx="6973380" cy="5144080"/>
          </a:xfrm>
        </p:spPr>
        <p:txBody>
          <a:bodyPr/>
          <a:lstStyle/>
          <a:p>
            <a:r>
              <a:rPr lang="pt-BR" b="1" i="1" dirty="0" smtClean="0">
                <a:solidFill>
                  <a:schemeClr val="accent2"/>
                </a:solidFill>
              </a:rPr>
              <a:t>Compatibilidade: Laranjas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87926" y="6176963"/>
            <a:ext cx="336962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South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Australian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Institute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(PIRSA)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1" t="349" r="504"/>
          <a:stretch/>
        </p:blipFill>
        <p:spPr>
          <a:xfrm>
            <a:off x="5787537" y="1032882"/>
            <a:ext cx="5891845" cy="5734509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966074" y="1771980"/>
            <a:ext cx="3693787" cy="3307777"/>
            <a:chOff x="966074" y="1771980"/>
            <a:chExt cx="3693787" cy="3307777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6074" y="1771980"/>
              <a:ext cx="3693787" cy="2148856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2595" y="3920836"/>
              <a:ext cx="2174961" cy="1158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5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Cultivo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Implementação e cuidados:</a:t>
            </a:r>
          </a:p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Época de plantio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Primavera e Outono para a maioria das áreas.</a:t>
            </a: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Área propensas a geadas (Laranjas e Toranjas &gt; Limões e Limas ácidas) e temperatura menores que 14 °C;</a:t>
            </a: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Terrenos com declividade maior que &gt;20% e com potencial de alagamento;</a:t>
            </a:r>
          </a:p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Orientação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Norte;</a:t>
            </a:r>
          </a:p>
          <a:p>
            <a:pPr algn="just"/>
            <a:r>
              <a:rPr lang="pt-BR" sz="2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Solos bem drenados, com pelo menos 60 cm de profundidade e de preferencia arenosos;</a:t>
            </a:r>
          </a:p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Salinidade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Dependendo do nível usar porta enxerto adequado;</a:t>
            </a:r>
          </a:p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6,0-7,0. Evitar solos com pH menores que 5,0 e maiores que 8,0 (Correção necessária);</a:t>
            </a:r>
          </a:p>
          <a:p>
            <a:pPr algn="just"/>
            <a:r>
              <a:rPr lang="pt-BR" sz="2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Remover restos de culturas antes da implementação.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Espaçamento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 entre 6 e 7 m entre fileiras e 3 a 4 m entre plantas. (5 entre fileiras e 2,5 m entre plantas, em cultivo adensado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4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Cultivo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Implementação e cuidados: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Vento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 Evitar áreas com vento forte e frio (derrubada de frutos e danos mecânicos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Uso de proteção de caule (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Trunk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Guards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até o segundo ano;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1175641" y="2479969"/>
            <a:ext cx="9931394" cy="4167230"/>
            <a:chOff x="1175641" y="2355274"/>
            <a:chExt cx="9931394" cy="4167230"/>
          </a:xfrm>
        </p:grpSpPr>
        <p:grpSp>
          <p:nvGrpSpPr>
            <p:cNvPr id="14" name="Agrupar 13"/>
            <p:cNvGrpSpPr/>
            <p:nvPr/>
          </p:nvGrpSpPr>
          <p:grpSpPr>
            <a:xfrm>
              <a:off x="1175641" y="2355274"/>
              <a:ext cx="9914741" cy="4125666"/>
              <a:chOff x="1175641" y="2355274"/>
              <a:chExt cx="9914741" cy="4125666"/>
            </a:xfrm>
          </p:grpSpPr>
          <p:pic>
            <p:nvPicPr>
              <p:cNvPr id="4" name="Imagem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9946" y="2355274"/>
                <a:ext cx="5089549" cy="3821690"/>
              </a:xfrm>
              <a:prstGeom prst="rect">
                <a:avLst/>
              </a:prstGeom>
            </p:spPr>
          </p:pic>
          <p:sp>
            <p:nvSpPr>
              <p:cNvPr id="5" name="Retângulo 4"/>
              <p:cNvSpPr/>
              <p:nvPr/>
            </p:nvSpPr>
            <p:spPr>
              <a:xfrm>
                <a:off x="3719946" y="6125137"/>
                <a:ext cx="3657070" cy="355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pt-BR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Fonte: Greg </a:t>
                </a:r>
                <a:r>
                  <a:rPr lang="pt-BR" sz="1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Moulds</a:t>
                </a:r>
                <a:endPara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aixaDeTexto 5"/>
              <p:cNvSpPr txBox="1"/>
              <p:nvPr/>
            </p:nvSpPr>
            <p:spPr>
              <a:xfrm>
                <a:off x="1175641" y="3541124"/>
                <a:ext cx="1672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Quebra vento</a:t>
                </a:r>
                <a:endParaRPr lang="pt-B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" name="Conector de Seta Reta 8"/>
              <p:cNvCxnSpPr/>
              <p:nvPr/>
            </p:nvCxnSpPr>
            <p:spPr>
              <a:xfrm>
                <a:off x="2847894" y="3893301"/>
                <a:ext cx="1474724" cy="52629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ixaDeTexto 10"/>
              <p:cNvSpPr txBox="1"/>
              <p:nvPr/>
            </p:nvSpPr>
            <p:spPr>
              <a:xfrm>
                <a:off x="9405241" y="2806833"/>
                <a:ext cx="1685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Trunk</a:t>
                </a:r>
                <a:r>
                  <a:rPr lang="pt-BR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Guards</a:t>
                </a:r>
                <a:endParaRPr lang="pt-BR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Conector de Seta Reta 11"/>
              <p:cNvCxnSpPr/>
              <p:nvPr/>
            </p:nvCxnSpPr>
            <p:spPr>
              <a:xfrm flipH="1">
                <a:off x="7841673" y="3176165"/>
                <a:ext cx="1558030" cy="171449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ProFlex E-Z Protect Tree Trunk Protector (6-Pack)-1131-6C - The Home Depo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4" t="10425" r="29940" b="8121"/>
            <a:stretch/>
          </p:blipFill>
          <p:spPr bwMode="auto">
            <a:xfrm>
              <a:off x="9646468" y="3601371"/>
              <a:ext cx="1460567" cy="292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057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Cultivo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Implementação e cuidados: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Frio:</a:t>
            </a:r>
          </a:p>
        </p:txBody>
      </p:sp>
      <p:grpSp>
        <p:nvGrpSpPr>
          <p:cNvPr id="16" name="Agrupar 15"/>
          <p:cNvGrpSpPr/>
          <p:nvPr/>
        </p:nvGrpSpPr>
        <p:grpSpPr>
          <a:xfrm>
            <a:off x="233516" y="2249054"/>
            <a:ext cx="11724968" cy="2953472"/>
            <a:chOff x="507073" y="2167804"/>
            <a:chExt cx="11724968" cy="2953472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3"/>
            <a:srcRect l="2676" t="2126" b="1473"/>
            <a:stretch/>
          </p:blipFill>
          <p:spPr>
            <a:xfrm>
              <a:off x="8062086" y="2184111"/>
              <a:ext cx="4169955" cy="2937165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073" y="2184111"/>
              <a:ext cx="3591142" cy="2937164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8215" y="2167804"/>
              <a:ext cx="3963871" cy="2953472"/>
            </a:xfrm>
            <a:prstGeom prst="rect">
              <a:avLst/>
            </a:prstGeom>
          </p:spPr>
        </p:pic>
      </p:grpSp>
      <p:sp>
        <p:nvSpPr>
          <p:cNvPr id="18" name="Retângulo 17"/>
          <p:cNvSpPr/>
          <p:nvPr/>
        </p:nvSpPr>
        <p:spPr>
          <a:xfrm>
            <a:off x="167588" y="5202525"/>
            <a:ext cx="3657070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Hardy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(2017).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5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Cultivo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Implementação e cuidados: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Frio: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304432" y="2184111"/>
            <a:ext cx="6955717" cy="4327525"/>
            <a:chOff x="2843058" y="1849438"/>
            <a:chExt cx="6955717" cy="4327525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7855" y="1849438"/>
              <a:ext cx="3470920" cy="4327525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058" y="1849438"/>
              <a:ext cx="3484797" cy="4327525"/>
            </a:xfrm>
            <a:prstGeom prst="rect">
              <a:avLst/>
            </a:prstGeom>
          </p:spPr>
        </p:pic>
      </p:grpSp>
      <p:sp>
        <p:nvSpPr>
          <p:cNvPr id="9" name="Retângulo 8"/>
          <p:cNvSpPr/>
          <p:nvPr/>
        </p:nvSpPr>
        <p:spPr>
          <a:xfrm>
            <a:off x="304432" y="6521369"/>
            <a:ext cx="3657070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Hardy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(2017).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592659" y="2184111"/>
            <a:ext cx="41425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Colheita antes do inverno;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Manter o solo úmido;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Remover qualquer impedimento para o movimento do ar frio;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Não implementar áreas no inverno;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Não promover fluxos vegetativos no inverno;</a:t>
            </a:r>
          </a:p>
        </p:txBody>
      </p:sp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4555895" cy="4902345"/>
          </a:xfrm>
        </p:spPr>
        <p:txBody>
          <a:bodyPr>
            <a:normAutofit/>
          </a:bodyPr>
          <a:lstStyle/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preocupação na produção de citros no mundo;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Austrália apresenta vantagem nesse quesito, pois é uma zona livre de doenças e pragas que em outras regiões do mundo apresentam grandes prejuízos;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5694219" y="545240"/>
            <a:ext cx="6137562" cy="6312766"/>
            <a:chOff x="5694219" y="365125"/>
            <a:chExt cx="6137562" cy="6312766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8074" y="365125"/>
              <a:ext cx="6084396" cy="3886742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/>
            <a:srcRect b="25537"/>
            <a:stretch/>
          </p:blipFill>
          <p:spPr>
            <a:xfrm>
              <a:off x="5694219" y="4251867"/>
              <a:ext cx="6137562" cy="2426024"/>
            </a:xfrm>
            <a:prstGeom prst="rect">
              <a:avLst/>
            </a:prstGeom>
          </p:spPr>
        </p:pic>
      </p:grpSp>
      <p:sp>
        <p:nvSpPr>
          <p:cNvPr id="9" name="Retângulo 8"/>
          <p:cNvSpPr/>
          <p:nvPr/>
        </p:nvSpPr>
        <p:spPr>
          <a:xfrm>
            <a:off x="41198" y="6064169"/>
            <a:ext cx="565302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onte: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citrus biosecurity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surveillance strategy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2018–2028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9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4555895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preocupação na produção de citros no mundo;</a:t>
            </a: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Austrália apresenta vantagem nesse quesito, pois é uma zona livre de doenças e pragas que em outras regiões do mundo apresentam grandes danos;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5860473" y="979302"/>
            <a:ext cx="6137564" cy="4324953"/>
            <a:chOff x="5860473" y="979302"/>
            <a:chExt cx="6137564" cy="432495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0473" y="979302"/>
              <a:ext cx="6123709" cy="590632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4328" y="1569934"/>
              <a:ext cx="6123709" cy="3734321"/>
            </a:xfrm>
            <a:prstGeom prst="rect">
              <a:avLst/>
            </a:prstGeom>
          </p:spPr>
        </p:pic>
      </p:grpSp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3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Citrus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Tristeza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(CTV):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Diferentes cepas do vírus: Corrosão do caule em laranja e toranja e declínio rápido em variedade de laranja e porta enxertos de laranjas azeda;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 o motivo pela qual Laranja azeda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Seville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não são usadas como porta enxertos na Austrália;</a:t>
            </a:r>
          </a:p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Agente causal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vírus é disseminado em borbulhas infectadas e pelo pulgão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preto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dos citros (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Toxoptera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citricida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0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Citrus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Tristeza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(CTV):</a:t>
            </a:r>
          </a:p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Sintomas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trofia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da árvore, morte de galhos, amarelecimento e ondulação das folhas e frutos pequenos ou tortos. Se a casca for removida, podem ser vistos sulcos ou corrosões finas na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madeira.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declínio rápido causado por CTV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ocorre na Austrália, pois os laranja azeda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Seville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não são usados como porta enxerto.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280640" y="3737515"/>
            <a:ext cx="5136486" cy="2994539"/>
            <a:chOff x="1707659" y="3529697"/>
            <a:chExt cx="5136486" cy="2994539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7659" y="3529697"/>
              <a:ext cx="5136486" cy="2647266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1707659" y="6187605"/>
              <a:ext cx="3369629" cy="336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Fonte: </a:t>
              </a:r>
              <a:r>
                <a:rPr lang="pt-BR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Hardy</a:t>
              </a:r>
              <a:r>
                <a:rPr lang="pt-BR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BR" sz="16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et al</a:t>
              </a:r>
              <a:r>
                <a:rPr lang="pt-BR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(2017</a:t>
              </a: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5417126" y="3737515"/>
            <a:ext cx="3369629" cy="2994539"/>
            <a:chOff x="8099670" y="3529697"/>
            <a:chExt cx="3369629" cy="2994539"/>
          </a:xfrm>
        </p:grpSpPr>
        <p:pic>
          <p:nvPicPr>
            <p:cNvPr id="2050" name="Picture 2" descr="Pulgão preto dos citros (Toxoptera citricida)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6" b="1"/>
            <a:stretch/>
          </p:blipFill>
          <p:spPr bwMode="auto">
            <a:xfrm>
              <a:off x="8099670" y="3529697"/>
              <a:ext cx="2845421" cy="265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8099670" y="6187605"/>
              <a:ext cx="3369629" cy="336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Fonte: </a:t>
              </a:r>
              <a:r>
                <a:rPr lang="pt-BR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Agrolink</a:t>
              </a:r>
              <a:endPara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8478982" y="3783875"/>
            <a:ext cx="3713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Remoção e destruição de plantas contaminadas;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Mudas de sadias;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usar L. azeda nem S. </a:t>
            </a:r>
            <a:r>
              <a:rPr lang="pt-BR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Seville</a:t>
            </a: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mudas de </a:t>
            </a:r>
            <a:r>
              <a:rPr lang="pt-BR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Queensland</a:t>
            </a: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Limas ácidas australianas</a:t>
            </a:r>
          </a:p>
          <a:p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esert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lime (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Eremocitros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glauca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9" name="Agrupar 8"/>
          <p:cNvGrpSpPr/>
          <p:nvPr/>
        </p:nvGrpSpPr>
        <p:grpSpPr>
          <a:xfrm>
            <a:off x="2563091" y="2313710"/>
            <a:ext cx="7065818" cy="3652694"/>
            <a:chOff x="5721927" y="1588365"/>
            <a:chExt cx="6289964" cy="3241965"/>
          </a:xfrm>
        </p:grpSpPr>
        <p:pic>
          <p:nvPicPr>
            <p:cNvPr id="2054" name="Picture 6" descr="Australian Desert Lime, Eremocitrus glauca cv. Australian Desert Lime  (Sapindales: Rutaceae) - 55066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927" y="1588365"/>
              <a:ext cx="2431473" cy="324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pernity: Citrus glauca - by kurakongol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473" y="1588366"/>
              <a:ext cx="1847850" cy="324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Citrus glauca - Wikiped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4323" y="1588366"/>
              <a:ext cx="2017568" cy="3241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8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Brown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rot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hibernalis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Sintomas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Infecções nas folhas que se iniciam como manchas marrons escuras e espalhadas. Frutos contaminados uma coloração de casca marrom que se espalha rapidamente. Frutas contaminadas geralmente caem das árvores;</a:t>
            </a: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Agente causal: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hibernalis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transmitido via solo e água.</a:t>
            </a: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830532" y="3130142"/>
            <a:ext cx="10443113" cy="3141107"/>
            <a:chOff x="830532" y="3130142"/>
            <a:chExt cx="10443113" cy="3141107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532" y="3130142"/>
              <a:ext cx="3567928" cy="2730332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8460" y="3130142"/>
              <a:ext cx="3652490" cy="2730332"/>
            </a:xfrm>
            <a:prstGeom prst="rect">
              <a:avLst/>
            </a:prstGeom>
          </p:spPr>
        </p:pic>
        <p:pic>
          <p:nvPicPr>
            <p:cNvPr id="2050" name="Picture 2" descr="http://hpc.ilri.cgiar.org/beca/training/IMBB_2016/Phytophtora_CD_update/key/A%20Lucid%20Key%20to%20the%20Common%20Species%20of%20Phytophthora/Media/Html/images/Phytophthora_hibernalis/P,hibernali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0950" y="3130142"/>
              <a:ext cx="3222695" cy="273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838200" y="5915446"/>
              <a:ext cx="4329545" cy="355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Fonte: </a:t>
              </a:r>
              <a:r>
                <a:rPr lang="pt-BR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Citrus</a:t>
              </a:r>
              <a:r>
                <a:rPr lang="pt-BR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BR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Plant</a:t>
              </a:r>
              <a:r>
                <a:rPr lang="pt-BR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BR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Protection</a:t>
              </a:r>
              <a:r>
                <a:rPr lang="pt-BR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BR" sz="16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Guide</a:t>
              </a:r>
              <a:r>
                <a:rPr lang="pt-BR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2020</a:t>
              </a:r>
              <a:endPara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8050950" y="5915446"/>
              <a:ext cx="2888672" cy="355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Fonte: </a:t>
              </a:r>
              <a:r>
                <a:rPr lang="pt-BR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Erwin e Ribeiro (1996)</a:t>
              </a:r>
              <a:endPara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838199" y="3266615"/>
            <a:ext cx="10435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Levantamento da copa;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Caracóis e formigas podem transportar solo contendo esporos;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4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Mancha-de-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septória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Septoria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citri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Maior ocorrência no interior da Austrália, principalmente em áreas onde a aplicação de fungicidas cúpricos não foi aplicado antes das chuvas de outubro.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infecção geralmente ocorre durante o verão e outono, mas os sintomas só ocorrem no inverno (inicio do período de geadas), ou após a colheita quando os frutos são armazenados em ambiente refrigerado.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Agente Causal: Fungo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Septoria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citri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Sintomas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 Depressões ou caroços geralmente redondos aparecem na superfície dos frutos. Inicialmente castanho-claro as depressões se tornam marrom escuro ou preto à medida que o fruto amadurece.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0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Mancha-de-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septória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Septoria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citri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sp>
        <p:nvSpPr>
          <p:cNvPr id="6" name="Retângulo 5"/>
          <p:cNvSpPr/>
          <p:nvPr/>
        </p:nvSpPr>
        <p:spPr>
          <a:xfrm>
            <a:off x="98935" y="1472689"/>
            <a:ext cx="448136" cy="310069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Hardy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(2017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52504" y="2069851"/>
            <a:ext cx="4239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 de fungicida cúpricos entre Fevereiro e Março.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de proteção contra o congelamento.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Colheita antes de geadas.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Levantamento de copa.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Limpeza de ramos mortos.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71" y="2039380"/>
            <a:ext cx="3639058" cy="253400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039" y="2039380"/>
            <a:ext cx="3681197" cy="2525713"/>
          </a:xfrm>
          <a:prstGeom prst="rect">
            <a:avLst/>
          </a:prstGeom>
        </p:spPr>
      </p:pic>
      <p:pic>
        <p:nvPicPr>
          <p:cNvPr id="3074" name="Picture 2" descr="https://ars.els-cdn.com/content/image/1-s2.0-S0166061614600063-gr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0" y="4694369"/>
            <a:ext cx="5772329" cy="19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6319399" y="6283918"/>
            <a:ext cx="4313737" cy="33855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/>
              <a:t>Quaedvlieg</a:t>
            </a:r>
            <a:r>
              <a:rPr lang="pt-BR" sz="1600" dirty="0" smtClean="0"/>
              <a:t> </a:t>
            </a:r>
            <a:r>
              <a:rPr lang="pt-BR" sz="1600" dirty="0"/>
              <a:t>et al</a:t>
            </a:r>
            <a:r>
              <a:rPr lang="pt-BR" sz="1600" dirty="0" smtClean="0"/>
              <a:t>. (2013</a:t>
            </a:r>
            <a:r>
              <a:rPr lang="pt-BR" sz="1600" dirty="0"/>
              <a:t>)</a:t>
            </a:r>
          </a:p>
        </p:txBody>
      </p:sp>
      <p:pic>
        <p:nvPicPr>
          <p:cNvPr id="12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0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Mosca mediterrânea (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Medfly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Ceratitis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capitata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Presente somente no Oeste da Austrália.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Medidas de quarentena impedem que entre em outras regiões.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Ataca a maioria das variedades cítricas em especial Tangerinas.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Danos: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A mosca perfura a casca durante a postura dos ovos e a larva se alimenta da polpa. Frutas picadas podem cair. Frutos danificados podem ser invadidos por doenças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fúngicas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como bolores e podridões, cujos esporos podem ser transportados pelas moscas.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Mosca mediterrânea (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Medfly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Ceratitis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capitata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545998" y="2184111"/>
            <a:ext cx="7112410" cy="2886654"/>
            <a:chOff x="838200" y="1805418"/>
            <a:chExt cx="7112410" cy="288665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l="10338" r="17430"/>
            <a:stretch/>
          </p:blipFill>
          <p:spPr>
            <a:xfrm>
              <a:off x="838200" y="1805419"/>
              <a:ext cx="3629891" cy="2886653"/>
            </a:xfrm>
            <a:prstGeom prst="rect">
              <a:avLst/>
            </a:prstGeom>
          </p:spPr>
        </p:pic>
        <p:pic>
          <p:nvPicPr>
            <p:cNvPr id="4098" name="Picture 2" descr="Mediterranean fruit fly information and biosecurit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091" y="1805418"/>
              <a:ext cx="3482519" cy="2886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tângulo 6"/>
          <p:cNvSpPr/>
          <p:nvPr/>
        </p:nvSpPr>
        <p:spPr>
          <a:xfrm>
            <a:off x="545998" y="5070764"/>
            <a:ext cx="2519574" cy="35580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Hardy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(2017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etângulo 7"/>
          <p:cNvSpPr/>
          <p:nvPr/>
        </p:nvSpPr>
        <p:spPr>
          <a:xfrm>
            <a:off x="4175888" y="5070764"/>
            <a:ext cx="3941617" cy="35580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Florida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Division of Plant Industry 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692478" y="2165349"/>
            <a:ext cx="4263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Higiene do pomar é critico.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Armadilhas para monitoramento.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Remover outras plantas hospedeiras.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Destruir plantas infestadas.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Remover frutos no chão.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químico.</a:t>
            </a:r>
          </a:p>
        </p:txBody>
      </p:sp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5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Queensland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Qfly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Bactrocera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tryoni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Praga mais importante da citricultura australiana.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Ataca a maioria das variedades de plantas cítricas, em especial as de tangerina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tangores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ataque ocorre em frutas verdes, mas frutas maduras também pode ser atacadas.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Danos: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 larvas fazem túneis no interior da fruta. Caso a infestação seja muito grande, as frutas podem cair das plantas; </a:t>
            </a: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Frutos atacados pela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Qfly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facilitam o ataque de fungos.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Queensland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Qfly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Bactrocera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tryoni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6651" r="19121"/>
          <a:stretch/>
        </p:blipFill>
        <p:spPr>
          <a:xfrm>
            <a:off x="491838" y="1817065"/>
            <a:ext cx="2625436" cy="25038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274" y="1817065"/>
            <a:ext cx="3326987" cy="250381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38" y="4320880"/>
            <a:ext cx="3129341" cy="239853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621179" y="6363607"/>
            <a:ext cx="2519574" cy="35580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Hardy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(2017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089805" y="1817065"/>
            <a:ext cx="4263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Higiene do pomar é critico.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Armadilhas para monitoramento.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Remover outras plantas hospedeiras.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Destruir plantas infestadas.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Remover frutos no chão.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Armadilhas.</a:t>
            </a:r>
          </a:p>
        </p:txBody>
      </p:sp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2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Fuller’s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rose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weevil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(FRW) (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Asynonychus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cervinus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Praga quarentenária grave, ocorre principalmente nas regiões de cultivo de citros na região Sul.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Danos: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Não causa danos sérios aos frutos ou a planta, mas a presença de adultos ou ovos pode levar a rejeição do carregamento exportado.</a:t>
            </a:r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82" y="3368256"/>
            <a:ext cx="5359470" cy="280870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38200" y="6176963"/>
            <a:ext cx="2519574" cy="35580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Hardy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(2017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089805" y="3368256"/>
            <a:ext cx="4263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dos pomares entre dezembro e o período de colheita.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Levantamento da copa, evitando o contato de ramos com o solo.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Manter os pomares livres de plantas daninhas de porte alto.</a:t>
            </a:r>
          </a:p>
        </p:txBody>
      </p:sp>
    </p:spTree>
    <p:extLst>
      <p:ext uri="{BB962C8B-B14F-4D97-AF65-F5344CB8AC3E}">
        <p14:creationId xmlns:p14="http://schemas.microsoft.com/office/powerpoint/2010/main" val="144795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Light brown apple moth (LBAM) (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Epiphyas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postvittana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Praga quarentenária de frutas cítricas e outras frutíferas na Austrália.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Variedades de laranja doce são particularmente afetadas.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Danos: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Pode marcar a fruta e causar sua queda.</a:t>
            </a:r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490159" y="2949773"/>
            <a:ext cx="42639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Pulverização.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Armadilhas.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Eliminação de frutos atacados (mumificados).</a:t>
            </a:r>
          </a:p>
        </p:txBody>
      </p:sp>
      <p:pic>
        <p:nvPicPr>
          <p:cNvPr id="5122" name="Picture 2" descr="Light Brown Apple M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4" y="2949775"/>
            <a:ext cx="3931516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ght Brown Apple Mo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89" y="2949774"/>
            <a:ext cx="33337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35254" y="5695154"/>
            <a:ext cx="4953000" cy="35580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Invasive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Especies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Riverside.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26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Cochonilhas (</a:t>
            </a:r>
            <a:r>
              <a:rPr lang="pt-BR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Planococcus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citri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Pseudococcus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longispinus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Nipaecoccus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viridis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Praga quarentenária que afeta principalmente a exportação de frutos.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Tendem a se esconder em baixo do cálice das frutas.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Danos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Alimenta-se da seiva das plantas, podendo causar sua deformação, e excretam um composto açucarado que facilita o estabelecimento de fungos.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63" y="3449782"/>
            <a:ext cx="3980237" cy="30406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635393"/>
            <a:ext cx="3948545" cy="18273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928005" y="3217959"/>
            <a:ext cx="426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 as folhas.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formigas.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286963" y="6441501"/>
            <a:ext cx="2519574" cy="35580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Hardy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(2017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6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Limas ácidas australianas:</a:t>
            </a:r>
          </a:p>
          <a:p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inger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lime (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Microcitrus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australasica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4" name="Agrupar 3"/>
          <p:cNvGrpSpPr/>
          <p:nvPr/>
        </p:nvGrpSpPr>
        <p:grpSpPr>
          <a:xfrm>
            <a:off x="1679574" y="2271713"/>
            <a:ext cx="8625033" cy="3905250"/>
            <a:chOff x="1679574" y="2271713"/>
            <a:chExt cx="8625033" cy="3905250"/>
          </a:xfrm>
        </p:grpSpPr>
        <p:pic>
          <p:nvPicPr>
            <p:cNvPr id="3074" name="Picture 2" descr="Citrus australasica - Wikipedi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r="20769"/>
            <a:stretch/>
          </p:blipFill>
          <p:spPr bwMode="auto">
            <a:xfrm>
              <a:off x="4571999" y="2271713"/>
              <a:ext cx="2840183" cy="390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Future is written in green: Microcitrus australasica: vegetable cavia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182" y="2271713"/>
              <a:ext cx="2892425" cy="390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itrus australasica, citron cavia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574" y="2271713"/>
              <a:ext cx="2878570" cy="390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0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e Pragas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Cochonilha de escama (</a:t>
            </a:r>
            <a:r>
              <a:rPr lang="pt-BR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Coccus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hesperidum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Saisseta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oleae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Coccus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pseudomagnoliarum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Aonidiella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aurantii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Uma das pragas de maior importância, são separados em cochonilha de escama dura e macia.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Danos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Alimenta-se da seiva das plantas, podendo causar sua deformação, e excretam um composto açucarado que facilita o estabelecimento de fungos.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928005" y="3217959"/>
            <a:ext cx="42639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 as folhas.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formigas.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Inimigos naturais.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286963" y="6441501"/>
            <a:ext cx="2519574" cy="35580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Hardy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(2017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63" y="3492933"/>
            <a:ext cx="4104088" cy="294856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51" y="3492933"/>
            <a:ext cx="2848373" cy="2948568"/>
          </a:xfrm>
          <a:prstGeom prst="rect">
            <a:avLst/>
          </a:prstGeom>
        </p:spPr>
      </p:pic>
      <p:pic>
        <p:nvPicPr>
          <p:cNvPr id="10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6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 fontScale="55000" lnSpcReduction="20000"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BOWMAN, K. D.; JOUBERT, J.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Citrus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rootstocks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In: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The Genus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Citrus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2020. p. 105–127.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ERWIN, D. C.; RIBEIRO, O. K.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American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Phytopathological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1996.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HARDY, S.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lemons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–a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manual.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New South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Wales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: NSW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Industries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2004.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HARDY, S. et al.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Mandarin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Manual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South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Wales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Government-Department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Trade &amp;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2017.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IVUSHKIN, K. et al.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salinity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thermography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irrigated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rainfed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crops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geoinformation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v. 68, p. 230–237, 2018.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NAQVI, S.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fungal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citrus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In: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Fruits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Volume I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[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s.l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.] Springer, 2004. p. 247–290.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PEEL, M. C.; FINLAYSON, B. L.; MCMAHON, T. A.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world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Köppen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-Geiger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2007.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QUAEDVLIEG, W. et al.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Sizing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septoria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mycology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v. 75, p. 307–390, 2013.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SUTTOR, G.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Grape-vine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Orange, in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Zealand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Comprising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Accounts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Vineyards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France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Rhine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Extracts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Concerning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Celebrated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Wines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Jullien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Smith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Elder, 1843.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WU, G. A. et al.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Genomics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Citrus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v. 554, n. 7692, p. 311–316, 7 fev. 2018. 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Endereços eletrônicos e literatura de apoio:</a:t>
            </a:r>
          </a:p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www.ga.gov.au/home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cisr.ucr.edu/invasive-species/light-brown-apple-moth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www.dpi.nsw.gov.au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citrusaustralia.com.au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819" y="3763968"/>
            <a:ext cx="2042526" cy="28827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7444" y="4299342"/>
            <a:ext cx="2355271" cy="23473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096" y="3590818"/>
            <a:ext cx="2154384" cy="305586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1347" y="3763968"/>
            <a:ext cx="2023211" cy="28827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6922" y="3590818"/>
            <a:ext cx="2152108" cy="30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jandersonpedro@usp.br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7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Limas ácidas australianas:</a:t>
            </a:r>
          </a:p>
          <a:p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round lime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Microcitrus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australis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6" name="Agrupar 5"/>
          <p:cNvGrpSpPr/>
          <p:nvPr/>
        </p:nvGrpSpPr>
        <p:grpSpPr>
          <a:xfrm>
            <a:off x="1659803" y="2640300"/>
            <a:ext cx="8872393" cy="3536663"/>
            <a:chOff x="1696027" y="2640300"/>
            <a:chExt cx="8872393" cy="3536663"/>
          </a:xfrm>
        </p:grpSpPr>
        <p:pic>
          <p:nvPicPr>
            <p:cNvPr id="4098" name="Picture 2" descr="Citrus australis - Wikiped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027" y="2640300"/>
              <a:ext cx="3114098" cy="353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itrus australis&quot;Native Lime&quot; - Paten Park Native Nurser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75" y="2640300"/>
              <a:ext cx="3186545" cy="353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ROUND LIME (Gympie Lime or Dooja) Citrus australis | Australian plants,  Australian native garden, Australian native plant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125" y="2640301"/>
              <a:ext cx="2571750" cy="353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Período recente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1788: Primeiras sementes de laranjas, limas ácidas e limões foram trazidas pelo capitão Arthur Philip, o primeiro governador de New South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Wales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(Nova Gales do Sul), para a colônia de Sidnei.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1804: Primeiro pomar comercial de laranjas doces, cultivados pela família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Suttor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Primeira citação de ataque de praga por George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Suttor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 Austrália:</a:t>
            </a:r>
          </a:p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A laranjeira na Austrália está sujeita à infecção de um inseto chamado 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besouro tartaruga: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essa criatura se alimenta da seiva da árvore e faz com que ela fique muito doente. As formigas também o infestam ... Muito cuidado sempre deve ser tomado na coleta dos frutos, para não quebrar ou machucar as árvores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.” (SUTTOR, 1843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1828: O jardim botânico real de Sidney cataloga 21 variedades de laranjas e tangerinas sendo cultivadas incluindo as cv. “Bahia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Navel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Joppa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Maltese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 e outras laranjas azedas.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Citricultura na Austrália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Período recente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1860 – 1870: Centenas de hectares de pomares de laranjas são morta por uma podridão radicular, hoje acredita-se que tenha sido causado por uma epidemia de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(NAQVI, 2004)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1940: Ocorrência de Afídeos e do CTV.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1950: Ocorrência de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exocorte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em plantas com porta enxerto de 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trifoliata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trus definição e significado | Dicionário Inglês Colli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8237" r="21488" b="10955"/>
          <a:stretch/>
        </p:blipFill>
        <p:spPr bwMode="auto">
          <a:xfrm>
            <a:off x="10681854" y="5591728"/>
            <a:ext cx="1510145" cy="12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4259</Words>
  <Application>Microsoft Office PowerPoint</Application>
  <PresentationFormat>Widescreen</PresentationFormat>
  <Paragraphs>573</Paragraphs>
  <Slides>63</Slides>
  <Notes>61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Tema do Office</vt:lpstr>
      <vt:lpstr>Aspectos Gerais da Citricultura na Austrália</vt:lpstr>
      <vt:lpstr>Tópicos</vt:lpstr>
      <vt:lpstr>Origem e distribuição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Citricultura na Austrália</vt:lpstr>
      <vt:lpstr>Clima e solo na Austrália</vt:lpstr>
      <vt:lpstr>Clima e solo na Austrália</vt:lpstr>
      <vt:lpstr>Clima e solo na Austrália</vt:lpstr>
      <vt:lpstr>Porta enxertos</vt:lpstr>
      <vt:lpstr>Porta enxertos</vt:lpstr>
      <vt:lpstr>Porta enxertos</vt:lpstr>
      <vt:lpstr>Porta enxertos</vt:lpstr>
      <vt:lpstr>Porta enxertos</vt:lpstr>
      <vt:lpstr>Porta enxertos</vt:lpstr>
      <vt:lpstr>Porta enxertos</vt:lpstr>
      <vt:lpstr>Porta enxertos</vt:lpstr>
      <vt:lpstr>Porta enxertos</vt:lpstr>
      <vt:lpstr>Porta enxertos</vt:lpstr>
      <vt:lpstr>Porta enxertos</vt:lpstr>
      <vt:lpstr>Sistema de Cultivo</vt:lpstr>
      <vt:lpstr>Sistema de Cultivo</vt:lpstr>
      <vt:lpstr>Sistema de Cultivo</vt:lpstr>
      <vt:lpstr>Sistema de Cultivo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Doenças e Pragas</vt:lpstr>
      <vt:lpstr>Referências</vt:lpstr>
      <vt:lpstr>Referências</vt:lpstr>
      <vt:lpstr>Obrigado! jandersonpedro@usp.br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Aspectos Gerais da Citricultura na Austrália</dc:title>
  <dc:creator>Janderson Pedro da Silva</dc:creator>
  <cp:lastModifiedBy>Janderson Pedro da Silva</cp:lastModifiedBy>
  <cp:revision>163</cp:revision>
  <dcterms:created xsi:type="dcterms:W3CDTF">2020-11-26T15:30:07Z</dcterms:created>
  <dcterms:modified xsi:type="dcterms:W3CDTF">2020-12-02T13:15:47Z</dcterms:modified>
</cp:coreProperties>
</file>