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743C7-C4A8-4A07-11B9-60202A2CE042}" v="460" dt="2020-09-04T13:23:56.775"/>
    <p1510:client id="{98FC246F-5FC5-43EF-FAC0-DCD597105AC5}" v="105" dt="2020-09-03T19:15:4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9946" y="508557"/>
            <a:ext cx="8272458" cy="31895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800">
                <a:solidFill>
                  <a:srgbClr val="FFFFFF"/>
                </a:solidFill>
                <a:cs typeface="Calibri Light"/>
              </a:rPr>
              <a:t>Consumo Nacional de Energia no Setor de Transportes</a:t>
            </a:r>
            <a:r>
              <a:rPr lang="de-DE" sz="4800">
                <a:cs typeface="Calibri Light"/>
              </a:rPr>
              <a:t/>
            </a:r>
            <a:br>
              <a:rPr lang="de-DE" sz="4800">
                <a:cs typeface="Calibri Light"/>
              </a:rPr>
            </a:br>
            <a:r>
              <a:rPr lang="de-DE" sz="4800">
                <a:solidFill>
                  <a:srgbClr val="FFFFFF"/>
                </a:solidFill>
                <a:cs typeface="Calibri Light"/>
              </a:rPr>
              <a:t>2013 -2018</a:t>
            </a:r>
            <a:endParaRPr lang="pt-BR" sz="480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270" y="4293315"/>
            <a:ext cx="7970903" cy="128058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de-DE">
              <a:solidFill>
                <a:srgbClr val="FEFFFF"/>
              </a:solidFill>
            </a:endParaRPr>
          </a:p>
          <a:p>
            <a:endParaRPr lang="de-DE">
              <a:solidFill>
                <a:srgbClr val="FEFFFF"/>
              </a:solidFill>
            </a:endParaRPr>
          </a:p>
          <a:p>
            <a:r>
              <a:rPr lang="de-DE">
                <a:solidFill>
                  <a:srgbClr val="FEFFFF"/>
                </a:solidFill>
              </a:rPr>
              <a:t>LEB5032 - Fluxos de Energia em Sistemas Agrícolas</a:t>
            </a:r>
            <a:endParaRPr lang="pt-BR">
              <a:solidFill>
                <a:srgbClr val="FEFFFF"/>
              </a:solidFill>
              <a:cs typeface="Calibri" panose="020F0502020204030204"/>
            </a:endParaRPr>
          </a:p>
          <a:p>
            <a:pPr algn="l"/>
            <a:endParaRPr lang="de-DE" sz="1800">
              <a:solidFill>
                <a:srgbClr val="FEFFFF"/>
              </a:solidFill>
              <a:cs typeface="Calibri"/>
            </a:endParaRPr>
          </a:p>
          <a:p>
            <a:pPr algn="l"/>
            <a:endParaRPr lang="de-DE" sz="1800">
              <a:solidFill>
                <a:srgbClr val="FEFFFF"/>
              </a:solidFill>
              <a:cs typeface="Calibri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xmlns="" id="{0E154DC9-1E24-4E82-9F27-D4DDB552DB58}"/>
              </a:ext>
            </a:extLst>
          </p:cNvPr>
          <p:cNvSpPr txBox="1">
            <a:spLocks/>
          </p:cNvSpPr>
          <p:nvPr/>
        </p:nvSpPr>
        <p:spPr>
          <a:xfrm>
            <a:off x="1762665" y="6054815"/>
            <a:ext cx="9144000" cy="807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2000">
              <a:cs typeface="Calibri"/>
            </a:endParaRPr>
          </a:p>
          <a:p>
            <a:pPr algn="ctr"/>
            <a:r>
              <a:rPr lang="de-DE" sz="2000">
                <a:cs typeface="Calibri"/>
              </a:rPr>
              <a:t>Setembro de 2020</a:t>
            </a:r>
            <a:endParaRPr lang="pt-BR">
              <a:cs typeface="Calibri" panose="020F0502020204030204"/>
            </a:endParaRPr>
          </a:p>
          <a:p>
            <a:pPr algn="ctr"/>
            <a:r>
              <a:rPr lang="de-DE" sz="2000"/>
              <a:t>Piracicaba - SP</a:t>
            </a:r>
            <a:endParaRPr lang="pt-BR" sz="2000">
              <a:cs typeface="Calibri"/>
            </a:endParaRPr>
          </a:p>
          <a:p>
            <a:endParaRPr lang="de-DE"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FE7B8AE-2E6A-4AA0-9BAA-2F62A4F5E9BE}"/>
              </a:ext>
            </a:extLst>
          </p:cNvPr>
          <p:cNvSpPr txBox="1"/>
          <p:nvPr/>
        </p:nvSpPr>
        <p:spPr>
          <a:xfrm>
            <a:off x="9257376" y="4697186"/>
            <a:ext cx="2743200" cy="1751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dirty="0">
                <a:solidFill>
                  <a:srgbClr val="FEFFFF"/>
                </a:solidFill>
                <a:ea typeface="+mn-lt"/>
                <a:cs typeface="+mn-lt"/>
              </a:rPr>
              <a:t>Aline Dalpian</a:t>
            </a:r>
            <a:endParaRPr lang="de-DE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dirty="0">
                <a:solidFill>
                  <a:srgbClr val="FEFFFF"/>
                </a:solidFill>
                <a:ea typeface="+mn-lt"/>
                <a:cs typeface="+mn-lt"/>
              </a:rPr>
              <a:t>Flávio Fava</a:t>
            </a:r>
            <a:endParaRPr lang="de-DE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dirty="0">
                <a:solidFill>
                  <a:srgbClr val="FEFFFF"/>
                </a:solidFill>
                <a:ea typeface="+mn-lt"/>
                <a:cs typeface="+mn-lt"/>
              </a:rPr>
              <a:t>Vitor Bianchin</a:t>
            </a:r>
            <a:endParaRPr lang="en-US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de-DE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F3F2D555-8A9B-4137-9F8D-DB539DA4723D}"/>
              </a:ext>
            </a:extLst>
          </p:cNvPr>
          <p:cNvGrpSpPr/>
          <p:nvPr/>
        </p:nvGrpSpPr>
        <p:grpSpPr>
          <a:xfrm>
            <a:off x="610371" y="1719143"/>
            <a:ext cx="10963407" cy="3424680"/>
            <a:chOff x="1530522" y="1632879"/>
            <a:chExt cx="9137484" cy="2849586"/>
          </a:xfrm>
        </p:grpSpPr>
        <p:pic>
          <p:nvPicPr>
            <p:cNvPr id="12" name="Imagem 12" descr="Uma imagem contendo no interior, comida, xícara, pequeno&#10;&#10;Descrição gerada automaticamente">
              <a:extLst>
                <a:ext uri="{FF2B5EF4-FFF2-40B4-BE49-F238E27FC236}">
                  <a16:creationId xmlns:a16="http://schemas.microsoft.com/office/drawing/2014/main" xmlns="" id="{54B4770D-FBFC-4363-A23D-AB13C6BCF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1530522" y="1632879"/>
              <a:ext cx="2849586" cy="2849586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3" name="Imagem 13" descr="Uma imagem contendo espelho, reflexo, vista, xícara&#10;&#10;Descrição gerada automaticamente">
              <a:extLst>
                <a:ext uri="{FF2B5EF4-FFF2-40B4-BE49-F238E27FC236}">
                  <a16:creationId xmlns:a16="http://schemas.microsoft.com/office/drawing/2014/main" xmlns="" id="{31B888D7-6DFF-4B95-8EB7-0F9F35CB3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04" r="27696"/>
            <a:stretch/>
          </p:blipFill>
          <p:spPr>
            <a:xfrm>
              <a:off x="4674471" y="1632879"/>
              <a:ext cx="2849586" cy="2849586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4" name="Imagem 4" descr="Uma imagem contendo grama, ao ar livre, verde, água&#10;&#10;Descrição gerada automaticamente">
              <a:extLst>
                <a:ext uri="{FF2B5EF4-FFF2-40B4-BE49-F238E27FC236}">
                  <a16:creationId xmlns:a16="http://schemas.microsoft.com/office/drawing/2014/main" xmlns="" id="{E87D90A9-7FA4-46A1-B17E-40B26AD66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7818420" y="1632879"/>
              <a:ext cx="2849586" cy="2849586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11975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7F762B13-13B4-44F0-B850-10BC4D7EF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" r="2344" b="2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F5BF388-CF32-44FC-A456-37D8DFCB0845}"/>
              </a:ext>
            </a:extLst>
          </p:cNvPr>
          <p:cNvGrpSpPr/>
          <p:nvPr/>
        </p:nvGrpSpPr>
        <p:grpSpPr>
          <a:xfrm>
            <a:off x="10304766" y="976684"/>
            <a:ext cx="924671" cy="2739554"/>
            <a:chOff x="10263945" y="650113"/>
            <a:chExt cx="924671" cy="2739554"/>
          </a:xfrm>
        </p:grpSpPr>
        <p:pic>
          <p:nvPicPr>
            <p:cNvPr id="23" name="Gráfico 8" descr="Caminhão">
              <a:extLst>
                <a:ext uri="{FF2B5EF4-FFF2-40B4-BE49-F238E27FC236}">
                  <a16:creationId xmlns:a16="http://schemas.microsoft.com/office/drawing/2014/main" xmlns="" id="{FB83ABCE-6A4D-4C73-925F-6974D7EB4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3945" y="650113"/>
              <a:ext cx="914400" cy="914400"/>
            </a:xfrm>
            <a:prstGeom prst="rect">
              <a:avLst/>
            </a:prstGeom>
          </p:spPr>
        </p:pic>
        <p:pic>
          <p:nvPicPr>
            <p:cNvPr id="24" name="Gráfico 9" descr="Decolar">
              <a:extLst>
                <a:ext uri="{FF2B5EF4-FFF2-40B4-BE49-F238E27FC236}">
                  <a16:creationId xmlns:a16="http://schemas.microsoft.com/office/drawing/2014/main" xmlns="" id="{C854B38C-03D8-4B04-BD9E-FCCDA8DA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274216" y="2475267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10" descr="Trem">
              <a:extLst>
                <a:ext uri="{FF2B5EF4-FFF2-40B4-BE49-F238E27FC236}">
                  <a16:creationId xmlns:a16="http://schemas.microsoft.com/office/drawing/2014/main" xmlns="" id="{4BE59F44-20A7-49D0-BD89-C98E8917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69081" y="156358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68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xmlns="" id="{A00520D5-992E-4AC1-8336-6AB196DCA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1" b="2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0265ADD7-7FF3-42EB-AF91-B16B5DF16DB8}"/>
              </a:ext>
            </a:extLst>
          </p:cNvPr>
          <p:cNvGrpSpPr/>
          <p:nvPr/>
        </p:nvGrpSpPr>
        <p:grpSpPr>
          <a:xfrm>
            <a:off x="10304766" y="976684"/>
            <a:ext cx="924671" cy="2739554"/>
            <a:chOff x="10263945" y="650113"/>
            <a:chExt cx="924671" cy="2739554"/>
          </a:xfrm>
        </p:grpSpPr>
        <p:pic>
          <p:nvPicPr>
            <p:cNvPr id="17" name="Gráfico 8" descr="Caminhão">
              <a:extLst>
                <a:ext uri="{FF2B5EF4-FFF2-40B4-BE49-F238E27FC236}">
                  <a16:creationId xmlns:a16="http://schemas.microsoft.com/office/drawing/2014/main" xmlns="" id="{130CAD99-6563-4ED3-AD4F-923EB95F0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3945" y="650113"/>
              <a:ext cx="914400" cy="914400"/>
            </a:xfrm>
            <a:prstGeom prst="rect">
              <a:avLst/>
            </a:prstGeom>
          </p:spPr>
        </p:pic>
        <p:pic>
          <p:nvPicPr>
            <p:cNvPr id="19" name="Gráfico 9" descr="Decolar">
              <a:extLst>
                <a:ext uri="{FF2B5EF4-FFF2-40B4-BE49-F238E27FC236}">
                  <a16:creationId xmlns:a16="http://schemas.microsoft.com/office/drawing/2014/main" xmlns="" id="{274ECD6E-5D01-4563-B59F-E187CDCD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274216" y="2475267"/>
              <a:ext cx="914400" cy="914400"/>
            </a:xfrm>
            <a:prstGeom prst="rect">
              <a:avLst/>
            </a:prstGeom>
          </p:spPr>
        </p:pic>
        <p:pic>
          <p:nvPicPr>
            <p:cNvPr id="21" name="Gráfico 10" descr="Trem">
              <a:extLst>
                <a:ext uri="{FF2B5EF4-FFF2-40B4-BE49-F238E27FC236}">
                  <a16:creationId xmlns:a16="http://schemas.microsoft.com/office/drawing/2014/main" xmlns="" id="{B9109B4F-7F14-475A-BFC1-1EE44128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69081" y="156358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18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33A26B08-6225-4225-BB90-8E75B7B76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1" b="2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E72A76CF-4608-446A-8EA6-6CA32A4BBA25}"/>
              </a:ext>
            </a:extLst>
          </p:cNvPr>
          <p:cNvGrpSpPr/>
          <p:nvPr/>
        </p:nvGrpSpPr>
        <p:grpSpPr>
          <a:xfrm>
            <a:off x="10304766" y="976684"/>
            <a:ext cx="924671" cy="2739554"/>
            <a:chOff x="10263945" y="650113"/>
            <a:chExt cx="924671" cy="2739554"/>
          </a:xfrm>
        </p:grpSpPr>
        <p:pic>
          <p:nvPicPr>
            <p:cNvPr id="9" name="Gráfico 8" descr="Caminhão">
              <a:extLst>
                <a:ext uri="{FF2B5EF4-FFF2-40B4-BE49-F238E27FC236}">
                  <a16:creationId xmlns:a16="http://schemas.microsoft.com/office/drawing/2014/main" xmlns="" id="{20C364A3-283E-4488-9798-B0DFB795E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63945" y="650113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Decolar">
              <a:extLst>
                <a:ext uri="{FF2B5EF4-FFF2-40B4-BE49-F238E27FC236}">
                  <a16:creationId xmlns:a16="http://schemas.microsoft.com/office/drawing/2014/main" xmlns="" id="{3D3349E8-7900-4965-AC25-6485A893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274216" y="2475267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0" descr="Trem">
              <a:extLst>
                <a:ext uri="{FF2B5EF4-FFF2-40B4-BE49-F238E27FC236}">
                  <a16:creationId xmlns:a16="http://schemas.microsoft.com/office/drawing/2014/main" xmlns="" id="{4ED18C6A-C7AC-4D7B-86F6-870E61270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69081" y="1563588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Gráfico 4" descr="Energia renovável">
            <a:extLst>
              <a:ext uri="{FF2B5EF4-FFF2-40B4-BE49-F238E27FC236}">
                <a16:creationId xmlns:a16="http://schemas.microsoft.com/office/drawing/2014/main" xmlns="" id="{F9762B26-F4D6-4FE6-B273-4AB9BC6E2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11442" y="4958443"/>
            <a:ext cx="914400" cy="914400"/>
          </a:xfrm>
          <a:prstGeom prst="rect">
            <a:avLst/>
          </a:prstGeom>
        </p:spPr>
      </p:pic>
      <p:pic>
        <p:nvPicPr>
          <p:cNvPr id="6" name="Gráfico 12" descr="Seta para Cima">
            <a:extLst>
              <a:ext uri="{FF2B5EF4-FFF2-40B4-BE49-F238E27FC236}">
                <a16:creationId xmlns:a16="http://schemas.microsoft.com/office/drawing/2014/main" xmlns="" id="{375D6A6C-C191-46E4-AD79-E045F187C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36728" y="4958443"/>
            <a:ext cx="914400" cy="91440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FC7C39F-CB2F-410B-9152-10BFAA064816}"/>
              </a:ext>
            </a:extLst>
          </p:cNvPr>
          <p:cNvSpPr/>
          <p:nvPr/>
        </p:nvSpPr>
        <p:spPr>
          <a:xfrm>
            <a:off x="8011064" y="5516592"/>
            <a:ext cx="1437734" cy="546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991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Consumo Nacional de Energia no Setor de Transportes 2013 -2018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Martins</dc:creator>
  <cp:lastModifiedBy>Conta da Microsoft</cp:lastModifiedBy>
  <cp:revision>13</cp:revision>
  <dcterms:created xsi:type="dcterms:W3CDTF">2020-09-03T17:41:51Z</dcterms:created>
  <dcterms:modified xsi:type="dcterms:W3CDTF">2020-09-07T22:39:42Z</dcterms:modified>
</cp:coreProperties>
</file>