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Ralew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0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daab6b39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daab6b39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e986ed4b9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e986ed4b9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e986ed4b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ae986ed4b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e986ed4b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e986ed4b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ae986ed4b9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ae986ed4b9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ae986ed4b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ae986ed4b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e986ed4b9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e986ed4b9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e986ed4b9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e986ed4b9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ae986ed4b9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ae986ed4b9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ae986ed4b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ae986ed4b9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ae986ed4b9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ae986ed4b9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daab6b39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daab6b39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e986ed4b9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ae986ed4b9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e986ed4b9_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e986ed4b9_5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e986ed4b9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ae986ed4b9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e986ed4b9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ae986ed4b9_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e986ed4b9_9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e986ed4b9_9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ae986ed4b9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ae986ed4b9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e986ed4b9_6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e986ed4b9_6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ae986ed4b9_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ae986ed4b9_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ae986ed4b9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ae986ed4b9_6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ae986ed4b9_6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ae986ed4b9_6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dd1702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dd1702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e986ed4b9_8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e986ed4b9_8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e986ed4b9_6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e986ed4b9_6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ae986ed4b9_9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ae986ed4b9_9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dd1702b3e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dd1702b3e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d1702b3e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d1702b3e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e986ed4b9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e986ed4b9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e986ed4b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e986ed4b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e986ed4b9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e986ed4b9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e986ed4b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ae986ed4b9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5200"/>
              <a:buNone/>
              <a:defRPr sz="5200">
                <a:solidFill>
                  <a:srgbClr val="07376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None/>
              <a:defRPr sz="2000">
                <a:solidFill>
                  <a:srgbClr val="0B539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522558" y="4696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0" name="Google Shape;70;p11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73" name="Google Shape;73;p12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4" name="Google Shape;34;p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Professores Agenor de Toledo Fleury e Décio Crisol Donha</a:t>
            </a:r>
            <a:endParaRPr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1" name="Google Shape;41;p5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5" name="Google Shape;65;p10"/>
          <p:cNvSpPr txBox="1"/>
          <p:nvPr/>
        </p:nvSpPr>
        <p:spPr>
          <a:xfrm>
            <a:off x="311700" y="-57800"/>
            <a:ext cx="1714500" cy="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Turbinas eólicas</a:t>
            </a:r>
            <a:endParaRPr sz="1000" b="1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PME3380  - Grupo 5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Dezembro de 2020</a:t>
            </a:r>
            <a:endParaRPr sz="1000">
              <a:solidFill>
                <a:srgbClr val="3D85C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2400"/>
              <a:buFont typeface="Raleway"/>
              <a:buNone/>
              <a:defRPr sz="24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Raleway"/>
              <a:buChar char="●"/>
              <a:defRPr sz="18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Raleway"/>
              <a:buChar char="○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Raleway"/>
              <a:buChar char="■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Raleway"/>
              <a:buChar char="●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Raleway"/>
              <a:buChar char="○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Raleway"/>
              <a:buChar char="■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Raleway"/>
              <a:buChar char="●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Raleway"/>
              <a:buChar char="○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73763"/>
              </a:buClr>
              <a:buSzPts val="1400"/>
              <a:buFont typeface="Raleway"/>
              <a:buChar char="■"/>
              <a:defRPr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0"/>
            <a:ext cx="9144000" cy="510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5351700" cy="5103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522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504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39549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486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468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450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432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14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3960000" y="0"/>
            <a:ext cx="2080500" cy="510300"/>
          </a:xfrm>
          <a:prstGeom prst="trapezoid">
            <a:avLst>
              <a:gd name="adj" fmla="val 134014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3691200" y="0"/>
            <a:ext cx="1168800" cy="5103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72450" y="8863"/>
            <a:ext cx="548700" cy="4925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200" y="685175"/>
            <a:ext cx="2919400" cy="44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-42250" y="1083725"/>
            <a:ext cx="57369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Turbinas eólicas</a:t>
            </a:r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193175" y="1839500"/>
            <a:ext cx="33519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 e discussão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8522558" y="4696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0" y="4638275"/>
            <a:ext cx="9144000" cy="510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>
            <a:off x="5157425" y="4583225"/>
            <a:ext cx="2080500" cy="565500"/>
          </a:xfrm>
          <a:prstGeom prst="trapezoid">
            <a:avLst>
              <a:gd name="adj" fmla="val 13401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193175" y="2802350"/>
            <a:ext cx="46890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PME3380 - Modelagem de Sistemas Dinâmicos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Professores Agenor de Toledo Fleury e Décio Crisol Donha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569100" y="3496275"/>
            <a:ext cx="5473200" cy="1652400"/>
          </a:xfrm>
          <a:prstGeom prst="trapezoid">
            <a:avLst>
              <a:gd name="adj" fmla="val 134014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0" y="3496275"/>
            <a:ext cx="4417800" cy="1652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312275" y="3591275"/>
            <a:ext cx="41055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Grupo 5</a:t>
            </a:r>
            <a:endParaRPr b="1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Felipe Todaro Fleischmann - 9795293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Mariana Claudino Pin - 9348644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Paulo Montijo Bandeira - 9348449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Vitor Olavo Tonaco Alexandre - 9836176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0" y="5051700"/>
            <a:ext cx="9144000" cy="91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</a:t>
            </a:r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24162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Modelo matemático</a:t>
            </a:r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grpSp>
        <p:nvGrpSpPr>
          <p:cNvPr id="230" name="Google Shape;230;p22"/>
          <p:cNvGrpSpPr/>
          <p:nvPr/>
        </p:nvGrpSpPr>
        <p:grpSpPr>
          <a:xfrm>
            <a:off x="311700" y="1620000"/>
            <a:ext cx="6505994" cy="2472363"/>
            <a:chOff x="486800" y="1731063"/>
            <a:chExt cx="6505994" cy="2472363"/>
          </a:xfrm>
        </p:grpSpPr>
        <p:sp>
          <p:nvSpPr>
            <p:cNvPr id="231" name="Google Shape;231;p22"/>
            <p:cNvSpPr txBox="1"/>
            <p:nvPr/>
          </p:nvSpPr>
          <p:spPr>
            <a:xfrm>
              <a:off x="486800" y="1855325"/>
              <a:ext cx="2626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SzPts val="1600"/>
                <a:buFont typeface="Raleway"/>
                <a:buChar char="➢"/>
              </a:pPr>
              <a:r>
                <a:rPr lang="pt-BR" sz="1600">
                  <a:latin typeface="Raleway"/>
                  <a:ea typeface="Raleway"/>
                  <a:cs typeface="Raleway"/>
                  <a:sym typeface="Raleway"/>
                </a:rPr>
                <a:t>Variáveis de estado: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pic>
          <p:nvPicPr>
            <p:cNvPr id="232" name="Google Shape;232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3602" y="1731063"/>
              <a:ext cx="3879192" cy="642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68725" y="2741987"/>
              <a:ext cx="2237125" cy="455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68725" y="3694325"/>
              <a:ext cx="3268425" cy="509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22"/>
            <p:cNvSpPr txBox="1"/>
            <p:nvPr/>
          </p:nvSpPr>
          <p:spPr>
            <a:xfrm>
              <a:off x="486800" y="2803688"/>
              <a:ext cx="2626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SzPts val="1600"/>
                <a:buFont typeface="Raleway"/>
                <a:buChar char="➢"/>
              </a:pPr>
              <a:r>
                <a:rPr lang="pt-BR" sz="1600">
                  <a:latin typeface="Raleway"/>
                  <a:ea typeface="Raleway"/>
                  <a:cs typeface="Raleway"/>
                  <a:sym typeface="Raleway"/>
                </a:rPr>
                <a:t>Entradas: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36" name="Google Shape;236;p22"/>
            <p:cNvSpPr txBox="1"/>
            <p:nvPr/>
          </p:nvSpPr>
          <p:spPr>
            <a:xfrm>
              <a:off x="486800" y="3752063"/>
              <a:ext cx="26268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30200" algn="l" rtl="0">
                <a:spcBef>
                  <a:spcPts val="0"/>
                </a:spcBef>
                <a:spcAft>
                  <a:spcPts val="0"/>
                </a:spcAft>
                <a:buSzPts val="1600"/>
                <a:buFont typeface="Raleway"/>
                <a:buChar char="➢"/>
              </a:pPr>
              <a:r>
                <a:rPr lang="pt-BR" sz="1600">
                  <a:latin typeface="Raleway"/>
                  <a:ea typeface="Raleway"/>
                  <a:cs typeface="Raleway"/>
                  <a:sym typeface="Raleway"/>
                </a:rPr>
                <a:t>Saídas: </a:t>
              </a:r>
              <a:endParaRPr sz="1600"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</a:t>
            </a:r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24162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Modelo matemático</a:t>
            </a:r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pic>
        <p:nvPicPr>
          <p:cNvPr id="244" name="Google Shape;244;p23"/>
          <p:cNvPicPr preferRelativeResize="0"/>
          <p:nvPr/>
        </p:nvPicPr>
        <p:blipFill rotWithShape="1">
          <a:blip r:embed="rId3">
            <a:alphaModFix/>
          </a:blip>
          <a:srcRect r="9477"/>
          <a:stretch/>
        </p:blipFill>
        <p:spPr>
          <a:xfrm>
            <a:off x="408613" y="1679400"/>
            <a:ext cx="5421675" cy="29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8549" y="2066924"/>
            <a:ext cx="2873750" cy="45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8550" y="2733675"/>
            <a:ext cx="1529613" cy="45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8550" y="3400425"/>
            <a:ext cx="2960424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>
            <a:spLocks noGrp="1"/>
          </p:cNvSpPr>
          <p:nvPr>
            <p:ph type="body" idx="1"/>
          </p:nvPr>
        </p:nvSpPr>
        <p:spPr>
          <a:xfrm>
            <a:off x="5958550" y="1508625"/>
            <a:ext cx="24162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>
                <a:solidFill>
                  <a:srgbClr val="000000"/>
                </a:solidFill>
              </a:rPr>
              <a:t>com: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</a:t>
            </a:r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2416200" cy="5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Modelo matemático</a:t>
            </a:r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486800" y="1620000"/>
            <a:ext cx="3406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➢"/>
            </a:pPr>
            <a:r>
              <a:rPr lang="pt-BR" sz="1600">
                <a:latin typeface="Raleway"/>
                <a:ea typeface="Raleway"/>
                <a:cs typeface="Raleway"/>
                <a:sym typeface="Raleway"/>
              </a:rPr>
              <a:t>Equações das saídas: </a:t>
            </a:r>
            <a:endParaRPr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3">
            <a:alphaModFix/>
          </a:blip>
          <a:srcRect r="34772"/>
          <a:stretch/>
        </p:blipFill>
        <p:spPr>
          <a:xfrm>
            <a:off x="2803497" y="2129250"/>
            <a:ext cx="3536999" cy="253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</a:t>
            </a:r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Espaço de Estados</a:t>
            </a:r>
            <a:endParaRPr/>
          </a:p>
        </p:txBody>
      </p:sp>
      <p:sp>
        <p:nvSpPr>
          <p:cNvPr id="264" name="Google Shape;26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pic>
        <p:nvPicPr>
          <p:cNvPr id="265" name="Google Shape;2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38" y="1479875"/>
            <a:ext cx="7699524" cy="22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6525" y="4082925"/>
            <a:ext cx="1350800" cy="72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5950" y="4082924"/>
            <a:ext cx="1431688" cy="7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Sumário</a:t>
            </a:r>
            <a:endParaRPr b="1"/>
          </a:p>
        </p:txBody>
      </p:sp>
      <p:sp>
        <p:nvSpPr>
          <p:cNvPr id="273" name="Google Shape;273;p26"/>
          <p:cNvSpPr txBox="1">
            <a:spLocks noGrp="1"/>
          </p:cNvSpPr>
          <p:nvPr>
            <p:ph type="body" idx="1"/>
          </p:nvPr>
        </p:nvSpPr>
        <p:spPr>
          <a:xfrm>
            <a:off x="311700" y="1152000"/>
            <a:ext cx="35001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Introdução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Modelagem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Análise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Estabilidade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Resposta em frequência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Comparação entre modelos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Coeficiente de potência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Distúrbios na velocidade do vento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Conclusões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3646375" y="514350"/>
            <a:ext cx="5042700" cy="4629300"/>
          </a:xfrm>
          <a:prstGeom prst="parallelogram">
            <a:avLst>
              <a:gd name="adj" fmla="val 24266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 l="14778" r="14778"/>
          <a:stretch/>
        </p:blipFill>
        <p:spPr>
          <a:xfrm>
            <a:off x="3734125" y="586500"/>
            <a:ext cx="4867200" cy="4485000"/>
          </a:xfrm>
          <a:prstGeom prst="parallelogram">
            <a:avLst>
              <a:gd name="adj" fmla="val 23683"/>
            </a:avLst>
          </a:prstGeom>
          <a:noFill/>
          <a:ln>
            <a:noFill/>
          </a:ln>
        </p:spPr>
      </p:pic>
      <p:sp>
        <p:nvSpPr>
          <p:cNvPr id="277" name="Google Shape;277;p26"/>
          <p:cNvSpPr/>
          <p:nvPr/>
        </p:nvSpPr>
        <p:spPr>
          <a:xfrm>
            <a:off x="266275" y="1874925"/>
            <a:ext cx="3500100" cy="1789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7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283" name="Google Shape;283;p27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Análise de estabilidade - lugar das raízes</a:t>
            </a:r>
            <a:endParaRPr/>
          </a:p>
        </p:txBody>
      </p:sp>
      <p:sp>
        <p:nvSpPr>
          <p:cNvPr id="284" name="Google Shape;28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pic>
        <p:nvPicPr>
          <p:cNvPr id="285" name="Google Shape;2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375" y="1463400"/>
            <a:ext cx="7085252" cy="352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Critério de Routh-Hurwitz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pic>
        <p:nvPicPr>
          <p:cNvPr id="293" name="Google Shape;2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200" y="2745074"/>
            <a:ext cx="8179601" cy="19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7175" y="1507149"/>
            <a:ext cx="4769649" cy="12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Resposta em frequência - Velocidade angular do rotor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pic>
        <p:nvPicPr>
          <p:cNvPr id="302" name="Google Shape;3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200" y="1532175"/>
            <a:ext cx="6291601" cy="34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08" name="Google Shape;308;p30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Resposta em frequência - Velocidade angular do gerador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 </a:t>
            </a:r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pic>
        <p:nvPicPr>
          <p:cNvPr id="310" name="Google Shape;31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13" y="1549225"/>
            <a:ext cx="6429377" cy="34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Resposta em frequência - Corrente do gerador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17" name="Google Shape;31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  <p:pic>
        <p:nvPicPr>
          <p:cNvPr id="318" name="Google Shape;31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0037" y="1478950"/>
            <a:ext cx="6723919" cy="36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Sumário</a:t>
            </a:r>
            <a:endParaRPr b="1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30039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Introdução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Contextualização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Objetivos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Metodologia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Modelagem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Análise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Conclusões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646375" y="514350"/>
            <a:ext cx="5042700" cy="4629300"/>
          </a:xfrm>
          <a:prstGeom prst="parallelogram">
            <a:avLst>
              <a:gd name="adj" fmla="val 24266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l="14778" r="14778"/>
          <a:stretch/>
        </p:blipFill>
        <p:spPr>
          <a:xfrm>
            <a:off x="3734125" y="586500"/>
            <a:ext cx="4867200" cy="4485000"/>
          </a:xfrm>
          <a:prstGeom prst="parallelogram">
            <a:avLst>
              <a:gd name="adj" fmla="val 23683"/>
            </a:avLst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266275" y="1148700"/>
            <a:ext cx="2847300" cy="1083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24" name="Google Shape;324;p32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Resposta em frequência - Potência gerada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pic>
        <p:nvPicPr>
          <p:cNvPr id="326" name="Google Shape;3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813" y="1520775"/>
            <a:ext cx="6596371" cy="36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32" name="Google Shape;332;p33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Comparação entre modelos linear e não-linear - Resposta a degrau</a:t>
            </a:r>
            <a:endParaRPr/>
          </a:p>
        </p:txBody>
      </p:sp>
      <p:sp>
        <p:nvSpPr>
          <p:cNvPr id="333" name="Google Shape;33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pic>
        <p:nvPicPr>
          <p:cNvPr id="334" name="Google Shape;3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00" y="1606050"/>
            <a:ext cx="4248837" cy="323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50612"/>
            <a:ext cx="4215975" cy="315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Comparação entre modelos linear e não-linear - Resposta a impulso</a:t>
            </a:r>
            <a:endParaRPr/>
          </a:p>
        </p:txBody>
      </p:sp>
      <p:sp>
        <p:nvSpPr>
          <p:cNvPr id="342" name="Google Shape;3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pic>
        <p:nvPicPr>
          <p:cNvPr id="343" name="Google Shape;3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075" y="1561500"/>
            <a:ext cx="4345852" cy="32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49" name="Google Shape;349;p35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Comparação entre modelos linear e não-linear - Resposta a impulso</a:t>
            </a:r>
            <a:endParaRPr/>
          </a:p>
        </p:txBody>
      </p:sp>
      <p:sp>
        <p:nvSpPr>
          <p:cNvPr id="350" name="Google Shape;350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pic>
        <p:nvPicPr>
          <p:cNvPr id="351" name="Google Shape;3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61500"/>
            <a:ext cx="4490649" cy="32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22400"/>
            <a:ext cx="4343500" cy="32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Comparação entre modelo obtido pela matriz de transição e modelo de espaço de estados</a:t>
            </a:r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pic>
        <p:nvPicPr>
          <p:cNvPr id="360" name="Google Shape;3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25" y="1816800"/>
            <a:ext cx="3728800" cy="281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650" y="1816813"/>
            <a:ext cx="3728800" cy="281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Coeficiente de potência</a:t>
            </a:r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pic>
        <p:nvPicPr>
          <p:cNvPr id="369" name="Google Shape;3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2325" y="2515438"/>
            <a:ext cx="40195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435325"/>
            <a:ext cx="4345852" cy="32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477" y="1789488"/>
            <a:ext cx="215265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8027" y="982613"/>
            <a:ext cx="4000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1476" y="3521500"/>
            <a:ext cx="1392661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8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79" name="Google Shape;379;p38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Coeficiente de potência</a:t>
            </a:r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pic>
        <p:nvPicPr>
          <p:cNvPr id="381" name="Google Shape;3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638" y="1561500"/>
            <a:ext cx="4291276" cy="32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948" y="1949900"/>
            <a:ext cx="2521775" cy="24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88" name="Google Shape;388;p39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Coeficiente de potência</a:t>
            </a:r>
            <a:endParaRPr/>
          </a:p>
        </p:txBody>
      </p:sp>
      <p:sp>
        <p:nvSpPr>
          <p:cNvPr id="389" name="Google Shape;389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  <p:pic>
        <p:nvPicPr>
          <p:cNvPr id="390" name="Google Shape;39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47125"/>
            <a:ext cx="4266998" cy="32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75" y="1588550"/>
            <a:ext cx="4267001" cy="3194373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9"/>
          <p:cNvSpPr txBox="1"/>
          <p:nvPr/>
        </p:nvSpPr>
        <p:spPr>
          <a:xfrm>
            <a:off x="1147250" y="4598925"/>
            <a:ext cx="125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Theta = 12,6 º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p39"/>
          <p:cNvSpPr txBox="1"/>
          <p:nvPr/>
        </p:nvSpPr>
        <p:spPr>
          <a:xfrm>
            <a:off x="5071550" y="4663225"/>
            <a:ext cx="1253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Theta = 6º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Distúrbios na velocidade do vento - Resposta a rampa</a:t>
            </a:r>
            <a:endParaRPr/>
          </a:p>
        </p:txBody>
      </p:sp>
      <p:sp>
        <p:nvSpPr>
          <p:cNvPr id="400" name="Google Shape;400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  <p:pic>
        <p:nvPicPr>
          <p:cNvPr id="401" name="Google Shape;40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75" y="1574788"/>
            <a:ext cx="4442427" cy="327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902" y="1814925"/>
            <a:ext cx="3687554" cy="2796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408" name="Google Shape;408;p41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Distúrbios na velocidade do vento - Resposta a rajada</a:t>
            </a:r>
            <a:endParaRPr/>
          </a:p>
        </p:txBody>
      </p:sp>
      <p:sp>
        <p:nvSpPr>
          <p:cNvPr id="409" name="Google Shape;409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29</a:t>
            </a:fld>
            <a:endParaRPr/>
          </a:p>
        </p:txBody>
      </p:sp>
      <p:pic>
        <p:nvPicPr>
          <p:cNvPr id="410" name="Google Shape;4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12" y="2328026"/>
            <a:ext cx="7748574" cy="13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Introdução</a:t>
            </a:r>
            <a:endParaRPr b="1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41154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Contextualização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Importância e relevância de energias renováveis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Participação da energia eólica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Presença no Brasil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496 mil GWh de energias renováveis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pt-BR"/>
              <a:t>48,5 mil GWh de energia eólica</a:t>
            </a: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263" y="1185350"/>
            <a:ext cx="2760415" cy="27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5968275" y="4013775"/>
            <a:ext cx="26097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Matriz elétrica brasileira 2017 (BEN, 2018)</a:t>
            </a:r>
            <a:endParaRPr sz="10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86550" y="3715275"/>
            <a:ext cx="3894300" cy="835800"/>
          </a:xfrm>
          <a:prstGeom prst="rect">
            <a:avLst/>
          </a:prstGeom>
          <a:noFill/>
          <a:ln w="2857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Grande potencial de pesquisa e desenvolvimento</a:t>
            </a:r>
            <a:endParaRPr sz="18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2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Distúrbios na velocidade do vento - Resposta a rajada</a:t>
            </a:r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30</a:t>
            </a:fld>
            <a:endParaRPr/>
          </a:p>
        </p:txBody>
      </p:sp>
      <p:pic>
        <p:nvPicPr>
          <p:cNvPr id="418" name="Google Shape;41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25" y="1561500"/>
            <a:ext cx="4228446" cy="327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875" y="1561500"/>
            <a:ext cx="4319425" cy="32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</a:t>
            </a:r>
            <a:endParaRPr/>
          </a:p>
        </p:txBody>
      </p:sp>
      <p:sp>
        <p:nvSpPr>
          <p:cNvPr id="425" name="Google Shape;425;p43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4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Distúrbios na velocidade do vento - Resposta a ruído</a:t>
            </a:r>
            <a:endParaRPr/>
          </a:p>
        </p:txBody>
      </p:sp>
      <p:sp>
        <p:nvSpPr>
          <p:cNvPr id="426" name="Google Shape;42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31</a:t>
            </a:fld>
            <a:endParaRPr/>
          </a:p>
        </p:txBody>
      </p:sp>
      <p:pic>
        <p:nvPicPr>
          <p:cNvPr id="427" name="Google Shape;4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800" y="1643438"/>
            <a:ext cx="4172200" cy="314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650" y="1724275"/>
            <a:ext cx="3957800" cy="2984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200" y="685175"/>
            <a:ext cx="2919400" cy="44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4"/>
          <p:cNvSpPr txBox="1">
            <a:spLocks noGrp="1"/>
          </p:cNvSpPr>
          <p:nvPr>
            <p:ph type="ctrTitle"/>
          </p:nvPr>
        </p:nvSpPr>
        <p:spPr>
          <a:xfrm>
            <a:off x="-42250" y="1083725"/>
            <a:ext cx="5736900" cy="8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Turbinas eólicas</a:t>
            </a:r>
            <a:endParaRPr/>
          </a:p>
        </p:txBody>
      </p:sp>
      <p:sp>
        <p:nvSpPr>
          <p:cNvPr id="435" name="Google Shape;435;p44"/>
          <p:cNvSpPr txBox="1">
            <a:spLocks noGrp="1"/>
          </p:cNvSpPr>
          <p:nvPr>
            <p:ph type="subTitle" idx="1"/>
          </p:nvPr>
        </p:nvSpPr>
        <p:spPr>
          <a:xfrm>
            <a:off x="193175" y="1839500"/>
            <a:ext cx="33519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Obrigado!</a:t>
            </a:r>
            <a:endParaRPr/>
          </a:p>
        </p:txBody>
      </p:sp>
      <p:sp>
        <p:nvSpPr>
          <p:cNvPr id="436" name="Google Shape;436;p44"/>
          <p:cNvSpPr txBox="1">
            <a:spLocks noGrp="1"/>
          </p:cNvSpPr>
          <p:nvPr>
            <p:ph type="sldNum" idx="12"/>
          </p:nvPr>
        </p:nvSpPr>
        <p:spPr>
          <a:xfrm>
            <a:off x="8522558" y="46966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32</a:t>
            </a:fld>
            <a:endParaRPr/>
          </a:p>
        </p:txBody>
      </p:sp>
      <p:sp>
        <p:nvSpPr>
          <p:cNvPr id="437" name="Google Shape;437;p44"/>
          <p:cNvSpPr/>
          <p:nvPr/>
        </p:nvSpPr>
        <p:spPr>
          <a:xfrm>
            <a:off x="0" y="4638275"/>
            <a:ext cx="9144000" cy="5103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4"/>
          <p:cNvSpPr/>
          <p:nvPr/>
        </p:nvSpPr>
        <p:spPr>
          <a:xfrm>
            <a:off x="5157425" y="4583225"/>
            <a:ext cx="2080500" cy="565500"/>
          </a:xfrm>
          <a:prstGeom prst="trapezoid">
            <a:avLst>
              <a:gd name="adj" fmla="val 134014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4"/>
          <p:cNvSpPr txBox="1"/>
          <p:nvPr/>
        </p:nvSpPr>
        <p:spPr>
          <a:xfrm>
            <a:off x="193175" y="2802350"/>
            <a:ext cx="4689000" cy="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PME3380 - Modelagem de Sistemas Dinâmicos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Professores Agenor de Toledo Fleury e Décio Crisol Donha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0" name="Google Shape;440;p44"/>
          <p:cNvSpPr/>
          <p:nvPr/>
        </p:nvSpPr>
        <p:spPr>
          <a:xfrm>
            <a:off x="1569100" y="3496275"/>
            <a:ext cx="5473200" cy="1652400"/>
          </a:xfrm>
          <a:prstGeom prst="trapezoid">
            <a:avLst>
              <a:gd name="adj" fmla="val 134014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4"/>
          <p:cNvSpPr/>
          <p:nvPr/>
        </p:nvSpPr>
        <p:spPr>
          <a:xfrm>
            <a:off x="0" y="3496275"/>
            <a:ext cx="4417800" cy="16524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4"/>
          <p:cNvSpPr txBox="1"/>
          <p:nvPr/>
        </p:nvSpPr>
        <p:spPr>
          <a:xfrm>
            <a:off x="312275" y="3591275"/>
            <a:ext cx="41055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Grupo 5</a:t>
            </a:r>
            <a:endParaRPr b="1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Felipe Todaro Fleischmann - 9795293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Mariana Claudino Pin - 9348644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Paulo Montijo Bandeira - 9348449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Vitor Olavo Tonaco Alexandre - 9836176</a:t>
            </a:r>
            <a:endParaRPr sz="1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0" y="5051700"/>
            <a:ext cx="9144000" cy="91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Introdução</a:t>
            </a:r>
            <a:endParaRPr b="1"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30774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647250" y="2342125"/>
            <a:ext cx="2406300" cy="1001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Modelagem e simulação: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Turbina eólica de eixo horizontal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5305050" y="2456875"/>
            <a:ext cx="3330600" cy="7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Avaliação da potência elétrica gerada e resposta dinâmica da turbina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053550" y="3671475"/>
            <a:ext cx="1441500" cy="77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7376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Parâmetros e variáveis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19" name="Google Shape;119;p16"/>
          <p:cNvCxnSpPr>
            <a:stCxn id="116" idx="3"/>
            <a:endCxn id="117" idx="1"/>
          </p:cNvCxnSpPr>
          <p:nvPr/>
        </p:nvCxnSpPr>
        <p:spPr>
          <a:xfrm>
            <a:off x="3053550" y="2842675"/>
            <a:ext cx="2251500" cy="0"/>
          </a:xfrm>
          <a:prstGeom prst="straightConnector1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6"/>
          <p:cNvCxnSpPr>
            <a:stCxn id="118" idx="0"/>
            <a:endCxn id="117" idx="1"/>
          </p:cNvCxnSpPr>
          <p:nvPr/>
        </p:nvCxnSpPr>
        <p:spPr>
          <a:xfrm rot="-5400000">
            <a:off x="4125300" y="2491575"/>
            <a:ext cx="828900" cy="1530900"/>
          </a:xfrm>
          <a:prstGeom prst="curvedConnector2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2306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Introdução</a:t>
            </a:r>
            <a:endParaRPr b="1"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1608000" cy="45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Metodologia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3581825" y="1523650"/>
            <a:ext cx="1139400" cy="45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Modelo físico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3581825" y="874838"/>
            <a:ext cx="1139400" cy="3936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Sistema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3594575" y="2297113"/>
            <a:ext cx="1113900" cy="4554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Modelo matemático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1" name="Google Shape;131;p17"/>
          <p:cNvCxnSpPr>
            <a:stCxn id="129" idx="2"/>
            <a:endCxn id="128" idx="0"/>
          </p:cNvCxnSpPr>
          <p:nvPr/>
        </p:nvCxnSpPr>
        <p:spPr>
          <a:xfrm>
            <a:off x="4151525" y="1268438"/>
            <a:ext cx="0" cy="2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2" name="Google Shape;132;p17"/>
          <p:cNvSpPr/>
          <p:nvPr/>
        </p:nvSpPr>
        <p:spPr>
          <a:xfrm>
            <a:off x="5464775" y="1523650"/>
            <a:ext cx="1330200" cy="455400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Hipóteses simplificadoras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5240350" y="3296325"/>
            <a:ext cx="1113900" cy="455400"/>
          </a:xfrm>
          <a:prstGeom prst="rect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Espaço de estados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3594575" y="4295500"/>
            <a:ext cx="1113900" cy="4554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Simulação (Scilab)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5240350" y="4295500"/>
            <a:ext cx="1113900" cy="455400"/>
          </a:xfrm>
          <a:prstGeom prst="rect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Análise e Comparação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948800" y="3296325"/>
            <a:ext cx="1113900" cy="455400"/>
          </a:xfrm>
          <a:prstGeom prst="rect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Modelo não-linear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3594575" y="3296313"/>
            <a:ext cx="1113900" cy="455400"/>
          </a:xfrm>
          <a:prstGeom prst="rect">
            <a:avLst/>
          </a:prstGeom>
          <a:noFill/>
          <a:ln w="19050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aleway"/>
                <a:ea typeface="Raleway"/>
                <a:cs typeface="Raleway"/>
                <a:sym typeface="Raleway"/>
              </a:rPr>
              <a:t>Modelo matriz de transição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8" name="Google Shape;138;p17"/>
          <p:cNvCxnSpPr>
            <a:stCxn id="128" idx="2"/>
            <a:endCxn id="130" idx="0"/>
          </p:cNvCxnSpPr>
          <p:nvPr/>
        </p:nvCxnSpPr>
        <p:spPr>
          <a:xfrm>
            <a:off x="4151525" y="1979050"/>
            <a:ext cx="0" cy="3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7"/>
          <p:cNvCxnSpPr>
            <a:stCxn id="130" idx="2"/>
            <a:endCxn id="137" idx="0"/>
          </p:cNvCxnSpPr>
          <p:nvPr/>
        </p:nvCxnSpPr>
        <p:spPr>
          <a:xfrm>
            <a:off x="4151525" y="2752513"/>
            <a:ext cx="0" cy="54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17"/>
          <p:cNvCxnSpPr>
            <a:stCxn id="137" idx="2"/>
            <a:endCxn id="134" idx="0"/>
          </p:cNvCxnSpPr>
          <p:nvPr/>
        </p:nvCxnSpPr>
        <p:spPr>
          <a:xfrm>
            <a:off x="4151525" y="3751713"/>
            <a:ext cx="0" cy="54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17"/>
          <p:cNvCxnSpPr>
            <a:stCxn id="134" idx="3"/>
            <a:endCxn id="135" idx="1"/>
          </p:cNvCxnSpPr>
          <p:nvPr/>
        </p:nvCxnSpPr>
        <p:spPr>
          <a:xfrm>
            <a:off x="4708475" y="4523200"/>
            <a:ext cx="53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2" name="Google Shape;142;p17"/>
          <p:cNvSpPr/>
          <p:nvPr/>
        </p:nvSpPr>
        <p:spPr>
          <a:xfrm>
            <a:off x="6886125" y="4295500"/>
            <a:ext cx="1113900" cy="4554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Conclusões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3" name="Google Shape;143;p17"/>
          <p:cNvCxnSpPr>
            <a:stCxn id="132" idx="2"/>
            <a:endCxn id="130" idx="0"/>
          </p:cNvCxnSpPr>
          <p:nvPr/>
        </p:nvCxnSpPr>
        <p:spPr>
          <a:xfrm rot="5400000">
            <a:off x="4981775" y="1148950"/>
            <a:ext cx="318000" cy="1978200"/>
          </a:xfrm>
          <a:prstGeom prst="curvedConnector3">
            <a:avLst>
              <a:gd name="adj1" fmla="val 50010"/>
            </a:avLst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triangle" w="med" len="med"/>
          </a:ln>
        </p:spPr>
      </p:cxnSp>
      <p:sp>
        <p:nvSpPr>
          <p:cNvPr id="144" name="Google Shape;144;p17"/>
          <p:cNvSpPr/>
          <p:nvPr/>
        </p:nvSpPr>
        <p:spPr>
          <a:xfrm>
            <a:off x="5464775" y="2327988"/>
            <a:ext cx="1330200" cy="393600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Linearização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5" name="Google Shape;145;p17"/>
          <p:cNvCxnSpPr>
            <a:stCxn id="144" idx="2"/>
            <a:endCxn id="133" idx="0"/>
          </p:cNvCxnSpPr>
          <p:nvPr/>
        </p:nvCxnSpPr>
        <p:spPr>
          <a:xfrm rot="5400000">
            <a:off x="5676125" y="2842638"/>
            <a:ext cx="574800" cy="332700"/>
          </a:xfrm>
          <a:prstGeom prst="curved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17"/>
          <p:cNvCxnSpPr>
            <a:stCxn id="135" idx="3"/>
            <a:endCxn id="142" idx="1"/>
          </p:cNvCxnSpPr>
          <p:nvPr/>
        </p:nvCxnSpPr>
        <p:spPr>
          <a:xfrm>
            <a:off x="6354250" y="4523200"/>
            <a:ext cx="53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17"/>
          <p:cNvCxnSpPr>
            <a:stCxn id="133" idx="2"/>
            <a:endCxn id="134" idx="0"/>
          </p:cNvCxnSpPr>
          <p:nvPr/>
        </p:nvCxnSpPr>
        <p:spPr>
          <a:xfrm rot="5400000">
            <a:off x="4702450" y="3200775"/>
            <a:ext cx="543900" cy="1645800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7"/>
          <p:cNvCxnSpPr>
            <a:stCxn id="136" idx="2"/>
            <a:endCxn id="134" idx="0"/>
          </p:cNvCxnSpPr>
          <p:nvPr/>
        </p:nvCxnSpPr>
        <p:spPr>
          <a:xfrm rot="-5400000" flipH="1">
            <a:off x="3056700" y="3200775"/>
            <a:ext cx="543900" cy="1645800"/>
          </a:xfrm>
          <a:prstGeom prst="bentConnector3">
            <a:avLst>
              <a:gd name="adj1" fmla="val 4998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7"/>
          <p:cNvCxnSpPr>
            <a:stCxn id="130" idx="2"/>
            <a:endCxn id="133" idx="0"/>
          </p:cNvCxnSpPr>
          <p:nvPr/>
        </p:nvCxnSpPr>
        <p:spPr>
          <a:xfrm rot="-5400000" flipH="1">
            <a:off x="4702475" y="2201563"/>
            <a:ext cx="543900" cy="16458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17"/>
          <p:cNvCxnSpPr>
            <a:stCxn id="130" idx="2"/>
            <a:endCxn id="136" idx="0"/>
          </p:cNvCxnSpPr>
          <p:nvPr/>
        </p:nvCxnSpPr>
        <p:spPr>
          <a:xfrm rot="5400000">
            <a:off x="3056675" y="2201563"/>
            <a:ext cx="543900" cy="16458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/>
              <a:t>Sumário</a:t>
            </a:r>
            <a:endParaRPr b="1"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33348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Introdução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Modelagem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Modelo físico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Hipóteses simplificadoras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Modelo matemático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Modelo linear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Modelo por matriz de transição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Análise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pt-BR"/>
              <a:t>Conclusões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3646375" y="514350"/>
            <a:ext cx="5042700" cy="4629300"/>
          </a:xfrm>
          <a:prstGeom prst="parallelogram">
            <a:avLst>
              <a:gd name="adj" fmla="val 24266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 l="14778" r="14778"/>
          <a:stretch/>
        </p:blipFill>
        <p:spPr>
          <a:xfrm>
            <a:off x="3734125" y="586500"/>
            <a:ext cx="4867200" cy="4485000"/>
          </a:xfrm>
          <a:prstGeom prst="parallelogram">
            <a:avLst>
              <a:gd name="adj" fmla="val 23683"/>
            </a:avLst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>
            <a:off x="266350" y="1460375"/>
            <a:ext cx="3380100" cy="18369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</a:t>
            </a:r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1879600" y="3068400"/>
            <a:ext cx="548700" cy="104700"/>
          </a:xfrm>
          <a:prstGeom prst="chord">
            <a:avLst>
              <a:gd name="adj1" fmla="val 2700000"/>
              <a:gd name="adj2" fmla="val 189001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/>
          <p:nvPr/>
        </p:nvSpPr>
        <p:spPr>
          <a:xfrm rot="10800000" flipH="1">
            <a:off x="1970225" y="1253400"/>
            <a:ext cx="125400" cy="181500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/>
          <p:nvPr/>
        </p:nvSpPr>
        <p:spPr>
          <a:xfrm flipH="1">
            <a:off x="2040400" y="3173100"/>
            <a:ext cx="125400" cy="1815000"/>
          </a:xfrm>
          <a:prstGeom prst="teardrop">
            <a:avLst>
              <a:gd name="adj" fmla="val 10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" name="Google Shape;170;p19"/>
          <p:cNvCxnSpPr>
            <a:stCxn id="171" idx="0"/>
          </p:cNvCxnSpPr>
          <p:nvPr/>
        </p:nvCxnSpPr>
        <p:spPr>
          <a:xfrm>
            <a:off x="5273900" y="268030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8738" y="2571750"/>
            <a:ext cx="324425" cy="174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19"/>
          <p:cNvCxnSpPr>
            <a:stCxn id="167" idx="2"/>
          </p:cNvCxnSpPr>
          <p:nvPr/>
        </p:nvCxnSpPr>
        <p:spPr>
          <a:xfrm rot="10800000" flipH="1">
            <a:off x="2205375" y="3104550"/>
            <a:ext cx="2166600" cy="16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9"/>
          <p:cNvCxnSpPr/>
          <p:nvPr/>
        </p:nvCxnSpPr>
        <p:spPr>
          <a:xfrm rot="10800000" flipH="1">
            <a:off x="4633175" y="3894425"/>
            <a:ext cx="2172900" cy="33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9"/>
          <p:cNvSpPr/>
          <p:nvPr/>
        </p:nvSpPr>
        <p:spPr>
          <a:xfrm>
            <a:off x="6776125" y="3455225"/>
            <a:ext cx="881700" cy="8817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GEN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311700" y="1061625"/>
            <a:ext cx="1608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Modelo físico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384513" y="2531850"/>
            <a:ext cx="135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A86E8"/>
                </a:solidFill>
                <a:latin typeface="Raleway"/>
                <a:ea typeface="Raleway"/>
                <a:cs typeface="Raleway"/>
                <a:sym typeface="Raleway"/>
              </a:rPr>
              <a:t>Torque aerodinâmico</a:t>
            </a:r>
            <a:endParaRPr sz="1200">
              <a:solidFill>
                <a:srgbClr val="4A86E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7717000" y="3894425"/>
            <a:ext cx="135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4A86E8"/>
                </a:solidFill>
                <a:latin typeface="Raleway"/>
                <a:ea typeface="Raleway"/>
                <a:cs typeface="Raleway"/>
                <a:sym typeface="Raleway"/>
              </a:rPr>
              <a:t>Torque eletromagnético</a:t>
            </a:r>
            <a:endParaRPr sz="1200">
              <a:solidFill>
                <a:srgbClr val="4A86E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2205375" y="1654450"/>
            <a:ext cx="4674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>
                <a:latin typeface="Raleway"/>
                <a:ea typeface="Raleway"/>
                <a:cs typeface="Raleway"/>
                <a:sym typeface="Raleway"/>
              </a:rPr>
              <a:t>J</a:t>
            </a:r>
            <a:r>
              <a:rPr lang="pt-BR" sz="1000" b="1" i="1">
                <a:latin typeface="Raleway"/>
                <a:ea typeface="Raleway"/>
                <a:cs typeface="Raleway"/>
                <a:sym typeface="Raleway"/>
              </a:rPr>
              <a:t>rot</a:t>
            </a:r>
            <a:endParaRPr sz="1000" b="1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6942625" y="3001325"/>
            <a:ext cx="5487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>
                <a:latin typeface="Raleway"/>
                <a:ea typeface="Raleway"/>
                <a:cs typeface="Raleway"/>
                <a:sym typeface="Raleway"/>
              </a:rPr>
              <a:t>J</a:t>
            </a:r>
            <a:r>
              <a:rPr lang="pt-BR" sz="1000" b="1" i="1">
                <a:latin typeface="Raleway"/>
                <a:ea typeface="Raleway"/>
                <a:cs typeface="Raleway"/>
                <a:sym typeface="Raleway"/>
              </a:rPr>
              <a:t>gen</a:t>
            </a:r>
            <a:endParaRPr sz="1000" b="1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2811075" y="2776500"/>
            <a:ext cx="9552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1">
                <a:latin typeface="Raleway"/>
                <a:ea typeface="Raleway"/>
                <a:cs typeface="Raleway"/>
                <a:sym typeface="Raleway"/>
              </a:rPr>
              <a:t>B</a:t>
            </a:r>
            <a:r>
              <a:rPr lang="pt-BR" sz="1000" b="1" i="1"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pt-BR" b="1" i="1">
                <a:latin typeface="Raleway"/>
                <a:ea typeface="Raleway"/>
                <a:cs typeface="Raleway"/>
                <a:sym typeface="Raleway"/>
              </a:rPr>
              <a:t> , K</a:t>
            </a:r>
            <a:r>
              <a:rPr lang="pt-BR" sz="1000" b="1" i="1">
                <a:latin typeface="Raleway"/>
                <a:ea typeface="Raleway"/>
                <a:cs typeface="Raleway"/>
                <a:sym typeface="Raleway"/>
              </a:rPr>
              <a:t>t</a:t>
            </a:r>
            <a:endParaRPr sz="1000" b="1"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3856850" y="1718750"/>
            <a:ext cx="122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Caixa de transmissão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3912725" y="2342125"/>
            <a:ext cx="1091100" cy="214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19"/>
          <p:cNvGrpSpPr/>
          <p:nvPr/>
        </p:nvGrpSpPr>
        <p:grpSpPr>
          <a:xfrm>
            <a:off x="436050" y="3120750"/>
            <a:ext cx="1359300" cy="0"/>
            <a:chOff x="436050" y="3120750"/>
            <a:chExt cx="1359300" cy="0"/>
          </a:xfrm>
        </p:grpSpPr>
        <p:cxnSp>
          <p:nvCxnSpPr>
            <p:cNvPr id="185" name="Google Shape;185;p19"/>
            <p:cNvCxnSpPr/>
            <p:nvPr/>
          </p:nvCxnSpPr>
          <p:spPr>
            <a:xfrm>
              <a:off x="436050" y="3120750"/>
              <a:ext cx="13593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6" name="Google Shape;186;p19"/>
            <p:cNvCxnSpPr/>
            <p:nvPr/>
          </p:nvCxnSpPr>
          <p:spPr>
            <a:xfrm>
              <a:off x="464100" y="3120750"/>
              <a:ext cx="11940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87" name="Google Shape;187;p19"/>
          <p:cNvGrpSpPr/>
          <p:nvPr/>
        </p:nvGrpSpPr>
        <p:grpSpPr>
          <a:xfrm flipH="1">
            <a:off x="7717000" y="3896075"/>
            <a:ext cx="1359300" cy="0"/>
            <a:chOff x="436050" y="3120750"/>
            <a:chExt cx="1359300" cy="0"/>
          </a:xfrm>
        </p:grpSpPr>
        <p:cxnSp>
          <p:nvCxnSpPr>
            <p:cNvPr id="188" name="Google Shape;188;p19"/>
            <p:cNvCxnSpPr/>
            <p:nvPr/>
          </p:nvCxnSpPr>
          <p:spPr>
            <a:xfrm>
              <a:off x="436050" y="3120750"/>
              <a:ext cx="13593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89" name="Google Shape;189;p19"/>
            <p:cNvCxnSpPr/>
            <p:nvPr/>
          </p:nvCxnSpPr>
          <p:spPr>
            <a:xfrm>
              <a:off x="464100" y="3120750"/>
              <a:ext cx="1194000" cy="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190" name="Google Shape;1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6850" y="1266275"/>
            <a:ext cx="3197717" cy="1617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19"/>
          <p:cNvCxnSpPr>
            <a:cxnSpLocks/>
            <a:endCxn id="175" idx="2"/>
          </p:cNvCxnSpPr>
          <p:nvPr/>
        </p:nvCxnSpPr>
        <p:spPr>
          <a:xfrm>
            <a:off x="5685025" y="2911624"/>
            <a:ext cx="1091100" cy="984451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19"/>
          <p:cNvCxnSpPr>
            <a:cxnSpLocks/>
            <a:stCxn id="175" idx="6"/>
          </p:cNvCxnSpPr>
          <p:nvPr/>
        </p:nvCxnSpPr>
        <p:spPr>
          <a:xfrm flipV="1">
            <a:off x="7657825" y="2883725"/>
            <a:ext cx="1174475" cy="1012350"/>
          </a:xfrm>
          <a:prstGeom prst="straightConnector1">
            <a:avLst/>
          </a:prstGeom>
          <a:noFill/>
          <a:ln w="19050" cap="flat" cmpd="sng">
            <a:solidFill>
              <a:schemeClr val="bg1">
                <a:lumMod val="85000"/>
              </a:schemeClr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4476C2D-6FCE-4600-97C8-35EA26237A7F}"/>
              </a:ext>
            </a:extLst>
          </p:cNvPr>
          <p:cNvSpPr/>
          <p:nvPr/>
        </p:nvSpPr>
        <p:spPr>
          <a:xfrm>
            <a:off x="5686850" y="1245775"/>
            <a:ext cx="3145450" cy="16658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</a:t>
            </a:r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8520600" cy="27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Hipóteses simplificadoras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As 4 principais: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A velocidade do vento é paralela ao eixo de rotação da turbina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Os eixos de transmissão têm elasticidade e amortecimentos lineares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A inércia da caixa de transmissão é considerada desprezível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Os elementos da caixa de transmissão da turbina são corpos rígidos</a:t>
            </a:r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/>
          <p:nvPr/>
        </p:nvSpPr>
        <p:spPr>
          <a:xfrm>
            <a:off x="2653650" y="1624700"/>
            <a:ext cx="3449700" cy="296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Sistema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311700" y="576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Modelagem</a:t>
            </a:r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3658050" y="2011550"/>
            <a:ext cx="1440900" cy="525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Módulo aerodinâmico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21"/>
          <p:cNvSpPr/>
          <p:nvPr/>
        </p:nvSpPr>
        <p:spPr>
          <a:xfrm>
            <a:off x="3658038" y="2800350"/>
            <a:ext cx="1440900" cy="525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Módulo 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elétrico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9" name="Google Shape;209;p21"/>
          <p:cNvSpPr/>
          <p:nvPr/>
        </p:nvSpPr>
        <p:spPr>
          <a:xfrm>
            <a:off x="3658050" y="3589150"/>
            <a:ext cx="1440900" cy="5259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Módulo mecânico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0" name="Google Shape;210;p21"/>
          <p:cNvCxnSpPr/>
          <p:nvPr/>
        </p:nvCxnSpPr>
        <p:spPr>
          <a:xfrm>
            <a:off x="880950" y="3108050"/>
            <a:ext cx="1772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21"/>
          <p:cNvSpPr txBox="1"/>
          <p:nvPr/>
        </p:nvSpPr>
        <p:spPr>
          <a:xfrm>
            <a:off x="817400" y="2759150"/>
            <a:ext cx="1772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Velocidade do vento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2" name="Google Shape;212;p21"/>
          <p:cNvCxnSpPr/>
          <p:nvPr/>
        </p:nvCxnSpPr>
        <p:spPr>
          <a:xfrm>
            <a:off x="6103350" y="2011550"/>
            <a:ext cx="1772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3" name="Google Shape;213;p21"/>
          <p:cNvSpPr txBox="1"/>
          <p:nvPr/>
        </p:nvSpPr>
        <p:spPr>
          <a:xfrm>
            <a:off x="6150075" y="1662650"/>
            <a:ext cx="1772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Vel. angular do rotor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14" name="Google Shape;214;p21"/>
          <p:cNvCxnSpPr/>
          <p:nvPr/>
        </p:nvCxnSpPr>
        <p:spPr>
          <a:xfrm>
            <a:off x="6103350" y="4115050"/>
            <a:ext cx="1772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1"/>
          <p:cNvCxnSpPr/>
          <p:nvPr/>
        </p:nvCxnSpPr>
        <p:spPr>
          <a:xfrm>
            <a:off x="6103350" y="2650000"/>
            <a:ext cx="1772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p21"/>
          <p:cNvCxnSpPr/>
          <p:nvPr/>
        </p:nvCxnSpPr>
        <p:spPr>
          <a:xfrm>
            <a:off x="6103350" y="3473425"/>
            <a:ext cx="1772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7" name="Google Shape;217;p21"/>
          <p:cNvSpPr txBox="1"/>
          <p:nvPr/>
        </p:nvSpPr>
        <p:spPr>
          <a:xfrm>
            <a:off x="6103350" y="2301100"/>
            <a:ext cx="19509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Vel. angular do gerador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6275925" y="3124525"/>
            <a:ext cx="1772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Corrente induzida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6328275" y="3766150"/>
            <a:ext cx="17727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Raleway"/>
                <a:ea typeface="Raleway"/>
                <a:cs typeface="Raleway"/>
                <a:sym typeface="Raleway"/>
              </a:rPr>
              <a:t>Potência gerada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0" name="Google Shape;220;p21"/>
          <p:cNvSpPr txBox="1">
            <a:spLocks noGrp="1"/>
          </p:cNvSpPr>
          <p:nvPr>
            <p:ph type="body" idx="1"/>
          </p:nvPr>
        </p:nvSpPr>
        <p:spPr>
          <a:xfrm>
            <a:off x="311700" y="1080000"/>
            <a:ext cx="26091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Modelo matemático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1262100" y="2213550"/>
            <a:ext cx="1010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Entrada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6657075" y="1192975"/>
            <a:ext cx="1010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Saídas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On-screen Show (16:9)</PresentationFormat>
  <Paragraphs>188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Raleway</vt:lpstr>
      <vt:lpstr>Arial</vt:lpstr>
      <vt:lpstr>Simple Light</vt:lpstr>
      <vt:lpstr>Turbinas eólicas</vt:lpstr>
      <vt:lpstr>Sumário</vt:lpstr>
      <vt:lpstr>Introdução</vt:lpstr>
      <vt:lpstr>Introdução</vt:lpstr>
      <vt:lpstr>Introdução</vt:lpstr>
      <vt:lpstr>Sumário</vt:lpstr>
      <vt:lpstr>Modelagem</vt:lpstr>
      <vt:lpstr>Modelagem</vt:lpstr>
      <vt:lpstr>Modelagem</vt:lpstr>
      <vt:lpstr>Modelagem</vt:lpstr>
      <vt:lpstr>Modelagem</vt:lpstr>
      <vt:lpstr>Modelagem</vt:lpstr>
      <vt:lpstr>Modelagem</vt:lpstr>
      <vt:lpstr>Sumário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Análise</vt:lpstr>
      <vt:lpstr>Turbinas eólicas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Turbinas eólicas</dc:title>
  <cp:lastModifiedBy>Montijo, Paulo</cp:lastModifiedBy>
  <cp:revision>1</cp:revision>
  <dcterms:modified xsi:type="dcterms:W3CDTF">2020-12-01T09:27:01Z</dcterms:modified>
</cp:coreProperties>
</file>