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19050000" cx="7620000"/>
  <p:notesSz cx="7620000" cy="19050000"/>
  <p:embeddedFontLst>
    <p:embeddedFont>
      <p:font typeface="Roboto Slab"/>
      <p:regular r:id="rId7"/>
      <p:bold r:id="rId8"/>
    </p:embeddedFont>
    <p:embeddedFont>
      <p:font typeface="Playfair Display"/>
      <p:regular r:id="rId9"/>
      <p:bold r:id="rId10"/>
      <p:italic r:id="rId11"/>
      <p:boldItalic r:id="rId12"/>
    </p:embeddedFont>
    <p:embeddedFont>
      <p:font typeface="Playfair Display Regula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>
          <p15:clr>
            <a:srgbClr val="9AA0A6"/>
          </p15:clr>
        </p15:guide>
        <p15:guide id="2" orient="horz" pos="600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7" roundtripDataSignature="AMtx7mi6YTLTVzF0pr3Wk6XWIOcRGhCO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/>
        <p:guide pos="600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ayfairDisplay-italic.fntdata"/><Relationship Id="rId10" Type="http://schemas.openxmlformats.org/officeDocument/2006/relationships/font" Target="fonts/PlayfairDisplay-bold.fntdata"/><Relationship Id="rId13" Type="http://schemas.openxmlformats.org/officeDocument/2006/relationships/font" Target="fonts/PlayfairDisplayRegular-regular.fntdata"/><Relationship Id="rId12" Type="http://schemas.openxmlformats.org/officeDocument/2006/relationships/font" Target="fonts/PlayfairDisplay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layfairDisplay-regular.fntdata"/><Relationship Id="rId15" Type="http://schemas.openxmlformats.org/officeDocument/2006/relationships/font" Target="fonts/PlayfairDisplayRegular-italic.fntdata"/><Relationship Id="rId14" Type="http://schemas.openxmlformats.org/officeDocument/2006/relationships/font" Target="fonts/PlayfairDisplayRegular-bold.fntdata"/><Relationship Id="rId17" Type="http://customschemas.google.com/relationships/presentationmetadata" Target="metadata"/><Relationship Id="rId16" Type="http://schemas.openxmlformats.org/officeDocument/2006/relationships/font" Target="fonts/PlayfairDisplayRegula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Slab-regular.fntdata"/><Relationship Id="rId8" Type="http://schemas.openxmlformats.org/officeDocument/2006/relationships/font" Target="fonts/RobotoSlab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70250" y="1428750"/>
            <a:ext cx="5080250" cy="7143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62000" y="9048750"/>
            <a:ext cx="6096000" cy="85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:notes"/>
          <p:cNvSpPr txBox="1"/>
          <p:nvPr>
            <p:ph idx="1" type="body"/>
          </p:nvPr>
        </p:nvSpPr>
        <p:spPr>
          <a:xfrm>
            <a:off x="762000" y="9048750"/>
            <a:ext cx="6096000" cy="85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" name="Google Shape;43;p1:notes"/>
          <p:cNvSpPr/>
          <p:nvPr>
            <p:ph idx="2" type="sldImg"/>
          </p:nvPr>
        </p:nvSpPr>
        <p:spPr>
          <a:xfrm>
            <a:off x="2381250" y="1428750"/>
            <a:ext cx="2857500" cy="7143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1" type="ftr"/>
          </p:nvPr>
        </p:nvSpPr>
        <p:spPr>
          <a:xfrm>
            <a:off x="2590800" y="17716500"/>
            <a:ext cx="24384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0" type="dt"/>
          </p:nvPr>
        </p:nvSpPr>
        <p:spPr>
          <a:xfrm>
            <a:off x="381000" y="17716500"/>
            <a:ext cx="1752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486400" y="17716500"/>
            <a:ext cx="1752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ctrTitle"/>
          </p:nvPr>
        </p:nvSpPr>
        <p:spPr>
          <a:xfrm>
            <a:off x="571500" y="5905500"/>
            <a:ext cx="6477000" cy="4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1143000" y="10668000"/>
            <a:ext cx="5334000" cy="47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1" type="ftr"/>
          </p:nvPr>
        </p:nvSpPr>
        <p:spPr>
          <a:xfrm>
            <a:off x="2590800" y="17716500"/>
            <a:ext cx="24384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0" type="dt"/>
          </p:nvPr>
        </p:nvSpPr>
        <p:spPr>
          <a:xfrm>
            <a:off x="381000" y="17716500"/>
            <a:ext cx="1752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5486400" y="17716500"/>
            <a:ext cx="1752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81000" y="762000"/>
            <a:ext cx="68580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81000" y="4381500"/>
            <a:ext cx="6858000" cy="125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1" type="ftr"/>
          </p:nvPr>
        </p:nvSpPr>
        <p:spPr>
          <a:xfrm>
            <a:off x="2590800" y="17716500"/>
            <a:ext cx="24384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0" type="dt"/>
          </p:nvPr>
        </p:nvSpPr>
        <p:spPr>
          <a:xfrm>
            <a:off x="381000" y="17716500"/>
            <a:ext cx="1752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5486400" y="17716500"/>
            <a:ext cx="1752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81000" y="762000"/>
            <a:ext cx="68580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81000" y="4381500"/>
            <a:ext cx="3314700" cy="125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924300" y="4381500"/>
            <a:ext cx="3314700" cy="125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1" type="ftr"/>
          </p:nvPr>
        </p:nvSpPr>
        <p:spPr>
          <a:xfrm>
            <a:off x="2590800" y="17716500"/>
            <a:ext cx="24384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0" type="dt"/>
          </p:nvPr>
        </p:nvSpPr>
        <p:spPr>
          <a:xfrm>
            <a:off x="381000" y="17716500"/>
            <a:ext cx="1752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5486400" y="17716500"/>
            <a:ext cx="1752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381000" y="762000"/>
            <a:ext cx="68580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1" type="ftr"/>
          </p:nvPr>
        </p:nvSpPr>
        <p:spPr>
          <a:xfrm>
            <a:off x="2590800" y="17716500"/>
            <a:ext cx="24384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0" type="dt"/>
          </p:nvPr>
        </p:nvSpPr>
        <p:spPr>
          <a:xfrm>
            <a:off x="381000" y="17716500"/>
            <a:ext cx="1752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5486400" y="17716500"/>
            <a:ext cx="1752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/>
          <p:nvPr/>
        </p:nvSpPr>
        <p:spPr>
          <a:xfrm>
            <a:off x="0" y="5848350"/>
            <a:ext cx="7620000" cy="9982200"/>
          </a:xfrm>
          <a:custGeom>
            <a:rect b="b" l="l" r="r" t="t"/>
            <a:pathLst>
              <a:path extrusionOk="0" h="9982200" w="7620000">
                <a:moveTo>
                  <a:pt x="0" y="9982199"/>
                </a:moveTo>
                <a:lnTo>
                  <a:pt x="7619999" y="9982199"/>
                </a:lnTo>
                <a:lnTo>
                  <a:pt x="7619999" y="0"/>
                </a:lnTo>
                <a:lnTo>
                  <a:pt x="0" y="0"/>
                </a:lnTo>
                <a:lnTo>
                  <a:pt x="0" y="9982199"/>
                </a:lnTo>
                <a:close/>
              </a:path>
            </a:pathLst>
          </a:custGeom>
          <a:solidFill>
            <a:srgbClr val="FAE3E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2"/>
          <p:cNvSpPr/>
          <p:nvPr/>
        </p:nvSpPr>
        <p:spPr>
          <a:xfrm>
            <a:off x="0" y="0"/>
            <a:ext cx="7620000" cy="2381250"/>
          </a:xfrm>
          <a:custGeom>
            <a:rect b="b" l="l" r="r" t="t"/>
            <a:pathLst>
              <a:path extrusionOk="0" h="2381250" w="7620000">
                <a:moveTo>
                  <a:pt x="7619999" y="2381249"/>
                </a:moveTo>
                <a:lnTo>
                  <a:pt x="0" y="2381249"/>
                </a:lnTo>
                <a:lnTo>
                  <a:pt x="0" y="0"/>
                </a:lnTo>
                <a:lnTo>
                  <a:pt x="7619999" y="0"/>
                </a:lnTo>
                <a:lnTo>
                  <a:pt x="7619999" y="2381249"/>
                </a:lnTo>
                <a:close/>
              </a:path>
            </a:pathLst>
          </a:custGeom>
          <a:solidFill>
            <a:srgbClr val="E2534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p2"/>
          <p:cNvSpPr txBox="1"/>
          <p:nvPr>
            <p:ph type="title"/>
          </p:nvPr>
        </p:nvSpPr>
        <p:spPr>
          <a:xfrm>
            <a:off x="381000" y="762000"/>
            <a:ext cx="68580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" type="body"/>
          </p:nvPr>
        </p:nvSpPr>
        <p:spPr>
          <a:xfrm>
            <a:off x="381000" y="4381500"/>
            <a:ext cx="6858000" cy="125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1" type="ftr"/>
          </p:nvPr>
        </p:nvSpPr>
        <p:spPr>
          <a:xfrm>
            <a:off x="2590800" y="17716500"/>
            <a:ext cx="24384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0" type="dt"/>
          </p:nvPr>
        </p:nvSpPr>
        <p:spPr>
          <a:xfrm>
            <a:off x="381000" y="17716500"/>
            <a:ext cx="1752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5486400" y="17716500"/>
            <a:ext cx="17526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3.png"/><Relationship Id="rId10" Type="http://schemas.openxmlformats.org/officeDocument/2006/relationships/image" Target="../media/image9.png"/><Relationship Id="rId13" Type="http://schemas.openxmlformats.org/officeDocument/2006/relationships/image" Target="../media/image8.pn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9" Type="http://schemas.openxmlformats.org/officeDocument/2006/relationships/image" Target="../media/image12.png"/><Relationship Id="rId15" Type="http://schemas.openxmlformats.org/officeDocument/2006/relationships/image" Target="../media/image1.png"/><Relationship Id="rId14" Type="http://schemas.openxmlformats.org/officeDocument/2006/relationships/image" Target="../media/image7.png"/><Relationship Id="rId5" Type="http://schemas.openxmlformats.org/officeDocument/2006/relationships/image" Target="../media/image11.png"/><Relationship Id="rId6" Type="http://schemas.openxmlformats.org/officeDocument/2006/relationships/image" Target="../media/image10.png"/><Relationship Id="rId7" Type="http://schemas.openxmlformats.org/officeDocument/2006/relationships/image" Target="../media/image3.png"/><Relationship Id="rId8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"/>
          <p:cNvSpPr/>
          <p:nvPr/>
        </p:nvSpPr>
        <p:spPr>
          <a:xfrm>
            <a:off x="3" y="-7403"/>
            <a:ext cx="7620000" cy="2381400"/>
          </a:xfrm>
          <a:prstGeom prst="rect">
            <a:avLst/>
          </a:prstGeom>
          <a:solidFill>
            <a:srgbClr val="234F7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1"/>
          <p:cNvSpPr txBox="1"/>
          <p:nvPr/>
        </p:nvSpPr>
        <p:spPr>
          <a:xfrm>
            <a:off x="245425" y="69626"/>
            <a:ext cx="7077300" cy="22603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7625">
            <a:noAutofit/>
          </a:bodyPr>
          <a:lstStyle/>
          <a:p>
            <a:pPr indent="0" lvl="0" marL="0" marR="3111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pt-BR" sz="3600" u="none" cap="none" strike="noStrike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DEVEMOS ELIMINAR 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marR="3111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ÁCIDOS GRAXOS SATURADOS </a:t>
            </a:r>
            <a:r>
              <a:rPr i="0" lang="pt-BR" sz="3600" u="none" cap="none" strike="noStrike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DA DIETA?</a:t>
            </a:r>
            <a:endParaRPr i="0" sz="3200" u="none" cap="none" strike="noStrike">
              <a:solidFill>
                <a:schemeClr val="dk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47" name="Google Shape;4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23437" y="2686725"/>
            <a:ext cx="714300" cy="71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00676" y="2686751"/>
            <a:ext cx="714300" cy="714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" name="Google Shape;49;p1"/>
          <p:cNvGrpSpPr/>
          <p:nvPr/>
        </p:nvGrpSpPr>
        <p:grpSpPr>
          <a:xfrm>
            <a:off x="729731" y="2751323"/>
            <a:ext cx="585138" cy="585152"/>
            <a:chOff x="-28461325" y="2701925"/>
            <a:chExt cx="272525" cy="293825"/>
          </a:xfrm>
        </p:grpSpPr>
        <p:sp>
          <p:nvSpPr>
            <p:cNvPr id="50" name="Google Shape;50;p1"/>
            <p:cNvSpPr/>
            <p:nvPr/>
          </p:nvSpPr>
          <p:spPr>
            <a:xfrm>
              <a:off x="-28427475" y="2789200"/>
              <a:ext cx="54375" cy="80525"/>
            </a:xfrm>
            <a:custGeom>
              <a:rect b="b" l="l" r="r" t="t"/>
              <a:pathLst>
                <a:path extrusionOk="0" h="3221" w="2175">
                  <a:moveTo>
                    <a:pt x="1805" y="1"/>
                  </a:moveTo>
                  <a:cubicBezTo>
                    <a:pt x="1782" y="1"/>
                    <a:pt x="1758" y="3"/>
                    <a:pt x="1734" y="7"/>
                  </a:cubicBezTo>
                  <a:cubicBezTo>
                    <a:pt x="946" y="164"/>
                    <a:pt x="285" y="826"/>
                    <a:pt x="127" y="1645"/>
                  </a:cubicBezTo>
                  <a:cubicBezTo>
                    <a:pt x="1" y="2275"/>
                    <a:pt x="190" y="2811"/>
                    <a:pt x="348" y="3063"/>
                  </a:cubicBezTo>
                  <a:cubicBezTo>
                    <a:pt x="442" y="3189"/>
                    <a:pt x="537" y="3220"/>
                    <a:pt x="663" y="3220"/>
                  </a:cubicBezTo>
                  <a:cubicBezTo>
                    <a:pt x="694" y="3220"/>
                    <a:pt x="789" y="3220"/>
                    <a:pt x="820" y="3189"/>
                  </a:cubicBezTo>
                  <a:cubicBezTo>
                    <a:pt x="978" y="3126"/>
                    <a:pt x="1072" y="2874"/>
                    <a:pt x="946" y="2716"/>
                  </a:cubicBezTo>
                  <a:cubicBezTo>
                    <a:pt x="820" y="2527"/>
                    <a:pt x="726" y="2181"/>
                    <a:pt x="789" y="1740"/>
                  </a:cubicBezTo>
                  <a:cubicBezTo>
                    <a:pt x="883" y="1173"/>
                    <a:pt x="1356" y="763"/>
                    <a:pt x="1860" y="637"/>
                  </a:cubicBezTo>
                  <a:cubicBezTo>
                    <a:pt x="2049" y="605"/>
                    <a:pt x="2175" y="448"/>
                    <a:pt x="2112" y="227"/>
                  </a:cubicBezTo>
                  <a:cubicBezTo>
                    <a:pt x="2084" y="90"/>
                    <a:pt x="1961" y="1"/>
                    <a:pt x="180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1"/>
            <p:cNvSpPr/>
            <p:nvPr/>
          </p:nvSpPr>
          <p:spPr>
            <a:xfrm>
              <a:off x="-28362875" y="2824025"/>
              <a:ext cx="124475" cy="103200"/>
            </a:xfrm>
            <a:custGeom>
              <a:rect b="b" l="l" r="r" t="t"/>
              <a:pathLst>
                <a:path extrusionOk="0" h="4128" w="4979">
                  <a:moveTo>
                    <a:pt x="3434" y="693"/>
                  </a:moveTo>
                  <a:cubicBezTo>
                    <a:pt x="3844" y="693"/>
                    <a:pt x="4159" y="1008"/>
                    <a:pt x="4159" y="1418"/>
                  </a:cubicBezTo>
                  <a:cubicBezTo>
                    <a:pt x="4159" y="1922"/>
                    <a:pt x="3592" y="2394"/>
                    <a:pt x="2741" y="3056"/>
                  </a:cubicBezTo>
                  <a:cubicBezTo>
                    <a:pt x="2615" y="3151"/>
                    <a:pt x="2521" y="3214"/>
                    <a:pt x="2426" y="3340"/>
                  </a:cubicBezTo>
                  <a:cubicBezTo>
                    <a:pt x="2300" y="3245"/>
                    <a:pt x="2174" y="3182"/>
                    <a:pt x="2111" y="3056"/>
                  </a:cubicBezTo>
                  <a:cubicBezTo>
                    <a:pt x="1229" y="2394"/>
                    <a:pt x="694" y="1922"/>
                    <a:pt x="694" y="1418"/>
                  </a:cubicBezTo>
                  <a:cubicBezTo>
                    <a:pt x="694" y="977"/>
                    <a:pt x="1009" y="693"/>
                    <a:pt x="1387" y="693"/>
                  </a:cubicBezTo>
                  <a:cubicBezTo>
                    <a:pt x="1891" y="693"/>
                    <a:pt x="2111" y="1260"/>
                    <a:pt x="2111" y="1292"/>
                  </a:cubicBezTo>
                  <a:cubicBezTo>
                    <a:pt x="2143" y="1449"/>
                    <a:pt x="2269" y="1512"/>
                    <a:pt x="2426" y="1512"/>
                  </a:cubicBezTo>
                  <a:cubicBezTo>
                    <a:pt x="2584" y="1512"/>
                    <a:pt x="2678" y="1418"/>
                    <a:pt x="2741" y="1292"/>
                  </a:cubicBezTo>
                  <a:cubicBezTo>
                    <a:pt x="2741" y="1260"/>
                    <a:pt x="2930" y="693"/>
                    <a:pt x="3434" y="693"/>
                  </a:cubicBezTo>
                  <a:close/>
                  <a:moveTo>
                    <a:pt x="1387" y="0"/>
                  </a:moveTo>
                  <a:cubicBezTo>
                    <a:pt x="599" y="0"/>
                    <a:pt x="0" y="630"/>
                    <a:pt x="0" y="1418"/>
                  </a:cubicBezTo>
                  <a:cubicBezTo>
                    <a:pt x="0" y="2268"/>
                    <a:pt x="725" y="2835"/>
                    <a:pt x="1702" y="3623"/>
                  </a:cubicBezTo>
                  <a:cubicBezTo>
                    <a:pt x="1859" y="3718"/>
                    <a:pt x="2048" y="3875"/>
                    <a:pt x="2269" y="4033"/>
                  </a:cubicBezTo>
                  <a:cubicBezTo>
                    <a:pt x="2332" y="4064"/>
                    <a:pt x="2426" y="4127"/>
                    <a:pt x="2489" y="4127"/>
                  </a:cubicBezTo>
                  <a:cubicBezTo>
                    <a:pt x="2584" y="4127"/>
                    <a:pt x="2647" y="4064"/>
                    <a:pt x="2741" y="4033"/>
                  </a:cubicBezTo>
                  <a:cubicBezTo>
                    <a:pt x="2930" y="3875"/>
                    <a:pt x="3088" y="3718"/>
                    <a:pt x="3277" y="3623"/>
                  </a:cubicBezTo>
                  <a:cubicBezTo>
                    <a:pt x="4254" y="2835"/>
                    <a:pt x="4978" y="2268"/>
                    <a:pt x="4978" y="1418"/>
                  </a:cubicBezTo>
                  <a:cubicBezTo>
                    <a:pt x="4852" y="630"/>
                    <a:pt x="4222" y="0"/>
                    <a:pt x="3434" y="0"/>
                  </a:cubicBezTo>
                  <a:cubicBezTo>
                    <a:pt x="3056" y="0"/>
                    <a:pt x="2647" y="158"/>
                    <a:pt x="2426" y="504"/>
                  </a:cubicBezTo>
                  <a:cubicBezTo>
                    <a:pt x="2143" y="189"/>
                    <a:pt x="1796" y="0"/>
                    <a:pt x="13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1"/>
            <p:cNvSpPr/>
            <p:nvPr/>
          </p:nvSpPr>
          <p:spPr>
            <a:xfrm>
              <a:off x="-28461325" y="2701925"/>
              <a:ext cx="272525" cy="293825"/>
            </a:xfrm>
            <a:custGeom>
              <a:rect b="b" l="l" r="r" t="t"/>
              <a:pathLst>
                <a:path extrusionOk="0" h="11753" w="10901">
                  <a:moveTo>
                    <a:pt x="7845" y="2647"/>
                  </a:moveTo>
                  <a:cubicBezTo>
                    <a:pt x="9168" y="2647"/>
                    <a:pt x="10208" y="3781"/>
                    <a:pt x="10208" y="5136"/>
                  </a:cubicBezTo>
                  <a:cubicBezTo>
                    <a:pt x="10208" y="5577"/>
                    <a:pt x="10145" y="5924"/>
                    <a:pt x="9987" y="6239"/>
                  </a:cubicBezTo>
                  <a:lnTo>
                    <a:pt x="8034" y="10303"/>
                  </a:lnTo>
                  <a:cubicBezTo>
                    <a:pt x="7814" y="10807"/>
                    <a:pt x="7341" y="11090"/>
                    <a:pt x="6837" y="11090"/>
                  </a:cubicBezTo>
                  <a:cubicBezTo>
                    <a:pt x="6396" y="11090"/>
                    <a:pt x="6049" y="10901"/>
                    <a:pt x="5766" y="10555"/>
                  </a:cubicBezTo>
                  <a:cubicBezTo>
                    <a:pt x="5703" y="10460"/>
                    <a:pt x="5608" y="10429"/>
                    <a:pt x="5482" y="10429"/>
                  </a:cubicBezTo>
                  <a:cubicBezTo>
                    <a:pt x="5388" y="10429"/>
                    <a:pt x="5293" y="10460"/>
                    <a:pt x="5230" y="10555"/>
                  </a:cubicBezTo>
                  <a:cubicBezTo>
                    <a:pt x="4947" y="10901"/>
                    <a:pt x="4537" y="11090"/>
                    <a:pt x="4159" y="11090"/>
                  </a:cubicBezTo>
                  <a:cubicBezTo>
                    <a:pt x="3655" y="11090"/>
                    <a:pt x="3182" y="10775"/>
                    <a:pt x="2930" y="10303"/>
                  </a:cubicBezTo>
                  <a:lnTo>
                    <a:pt x="1008" y="6239"/>
                  </a:lnTo>
                  <a:cubicBezTo>
                    <a:pt x="851" y="5892"/>
                    <a:pt x="756" y="5546"/>
                    <a:pt x="756" y="5136"/>
                  </a:cubicBezTo>
                  <a:cubicBezTo>
                    <a:pt x="756" y="3781"/>
                    <a:pt x="1828" y="2647"/>
                    <a:pt x="3119" y="2647"/>
                  </a:cubicBezTo>
                  <a:cubicBezTo>
                    <a:pt x="3970" y="2647"/>
                    <a:pt x="4758" y="3120"/>
                    <a:pt x="5167" y="3876"/>
                  </a:cubicBezTo>
                  <a:cubicBezTo>
                    <a:pt x="5262" y="4002"/>
                    <a:pt x="5325" y="4033"/>
                    <a:pt x="5482" y="4033"/>
                  </a:cubicBezTo>
                  <a:cubicBezTo>
                    <a:pt x="5640" y="4033"/>
                    <a:pt x="5734" y="3970"/>
                    <a:pt x="5797" y="3876"/>
                  </a:cubicBezTo>
                  <a:cubicBezTo>
                    <a:pt x="6238" y="3120"/>
                    <a:pt x="7026" y="2647"/>
                    <a:pt x="7845" y="2647"/>
                  </a:cubicBezTo>
                  <a:close/>
                  <a:moveTo>
                    <a:pt x="6774" y="1"/>
                  </a:moveTo>
                  <a:cubicBezTo>
                    <a:pt x="5829" y="1"/>
                    <a:pt x="5104" y="788"/>
                    <a:pt x="5104" y="1734"/>
                  </a:cubicBezTo>
                  <a:lnTo>
                    <a:pt x="5104" y="2773"/>
                  </a:lnTo>
                  <a:cubicBezTo>
                    <a:pt x="4537" y="2301"/>
                    <a:pt x="3844" y="1986"/>
                    <a:pt x="3088" y="1986"/>
                  </a:cubicBezTo>
                  <a:cubicBezTo>
                    <a:pt x="1386" y="1986"/>
                    <a:pt x="0" y="3403"/>
                    <a:pt x="0" y="5136"/>
                  </a:cubicBezTo>
                  <a:cubicBezTo>
                    <a:pt x="0" y="5609"/>
                    <a:pt x="126" y="6081"/>
                    <a:pt x="315" y="6522"/>
                  </a:cubicBezTo>
                  <a:lnTo>
                    <a:pt x="2269" y="10586"/>
                  </a:lnTo>
                  <a:cubicBezTo>
                    <a:pt x="2615" y="11343"/>
                    <a:pt x="3308" y="11752"/>
                    <a:pt x="4096" y="11752"/>
                  </a:cubicBezTo>
                  <a:cubicBezTo>
                    <a:pt x="4632" y="11752"/>
                    <a:pt x="5104" y="11563"/>
                    <a:pt x="5451" y="11248"/>
                  </a:cubicBezTo>
                  <a:cubicBezTo>
                    <a:pt x="5797" y="11563"/>
                    <a:pt x="6270" y="11752"/>
                    <a:pt x="6774" y="11752"/>
                  </a:cubicBezTo>
                  <a:cubicBezTo>
                    <a:pt x="7561" y="11752"/>
                    <a:pt x="8286" y="11280"/>
                    <a:pt x="8633" y="10586"/>
                  </a:cubicBezTo>
                  <a:lnTo>
                    <a:pt x="10554" y="6522"/>
                  </a:lnTo>
                  <a:cubicBezTo>
                    <a:pt x="10775" y="6081"/>
                    <a:pt x="10901" y="5609"/>
                    <a:pt x="10901" y="5136"/>
                  </a:cubicBezTo>
                  <a:cubicBezTo>
                    <a:pt x="10869" y="3466"/>
                    <a:pt x="9515" y="1986"/>
                    <a:pt x="7814" y="1986"/>
                  </a:cubicBezTo>
                  <a:cubicBezTo>
                    <a:pt x="7057" y="1986"/>
                    <a:pt x="6364" y="2269"/>
                    <a:pt x="5797" y="2773"/>
                  </a:cubicBezTo>
                  <a:lnTo>
                    <a:pt x="5797" y="1734"/>
                  </a:lnTo>
                  <a:cubicBezTo>
                    <a:pt x="5797" y="1135"/>
                    <a:pt x="6238" y="694"/>
                    <a:pt x="6774" y="694"/>
                  </a:cubicBezTo>
                  <a:cubicBezTo>
                    <a:pt x="6994" y="694"/>
                    <a:pt x="7152" y="536"/>
                    <a:pt x="7152" y="347"/>
                  </a:cubicBezTo>
                  <a:cubicBezTo>
                    <a:pt x="7152" y="158"/>
                    <a:pt x="6994" y="1"/>
                    <a:pt x="67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" name="Google Shape;53;p1"/>
          <p:cNvSpPr/>
          <p:nvPr/>
        </p:nvSpPr>
        <p:spPr>
          <a:xfrm>
            <a:off x="2559356" y="2852498"/>
            <a:ext cx="672510" cy="542091"/>
          </a:xfrm>
          <a:custGeom>
            <a:rect b="b" l="l" r="r" t="t"/>
            <a:pathLst>
              <a:path extrusionOk="0" h="10524" w="11815">
                <a:moveTo>
                  <a:pt x="8664" y="726"/>
                </a:moveTo>
                <a:cubicBezTo>
                  <a:pt x="9326" y="726"/>
                  <a:pt x="9956" y="1009"/>
                  <a:pt x="10428" y="1482"/>
                </a:cubicBezTo>
                <a:cubicBezTo>
                  <a:pt x="10869" y="1954"/>
                  <a:pt x="11090" y="2616"/>
                  <a:pt x="11090" y="3309"/>
                </a:cubicBezTo>
                <a:cubicBezTo>
                  <a:pt x="11090" y="4191"/>
                  <a:pt x="10712" y="4853"/>
                  <a:pt x="10082" y="5577"/>
                </a:cubicBezTo>
                <a:lnTo>
                  <a:pt x="7435" y="5577"/>
                </a:lnTo>
                <a:cubicBezTo>
                  <a:pt x="7309" y="5577"/>
                  <a:pt x="7215" y="5640"/>
                  <a:pt x="7120" y="5735"/>
                </a:cubicBezTo>
                <a:lnTo>
                  <a:pt x="6648" y="6522"/>
                </a:lnTo>
                <a:lnTo>
                  <a:pt x="5545" y="3687"/>
                </a:lnTo>
                <a:cubicBezTo>
                  <a:pt x="5514" y="3561"/>
                  <a:pt x="5388" y="3435"/>
                  <a:pt x="5230" y="3435"/>
                </a:cubicBezTo>
                <a:cubicBezTo>
                  <a:pt x="5073" y="3435"/>
                  <a:pt x="4947" y="3529"/>
                  <a:pt x="4915" y="3624"/>
                </a:cubicBezTo>
                <a:lnTo>
                  <a:pt x="4096" y="5514"/>
                </a:lnTo>
                <a:lnTo>
                  <a:pt x="1702" y="5514"/>
                </a:lnTo>
                <a:cubicBezTo>
                  <a:pt x="1103" y="4853"/>
                  <a:pt x="693" y="4191"/>
                  <a:pt x="693" y="3309"/>
                </a:cubicBezTo>
                <a:cubicBezTo>
                  <a:pt x="693" y="2616"/>
                  <a:pt x="945" y="1986"/>
                  <a:pt x="1355" y="1482"/>
                </a:cubicBezTo>
                <a:cubicBezTo>
                  <a:pt x="1796" y="1009"/>
                  <a:pt x="2426" y="726"/>
                  <a:pt x="3151" y="726"/>
                </a:cubicBezTo>
                <a:cubicBezTo>
                  <a:pt x="4096" y="726"/>
                  <a:pt x="4726" y="1293"/>
                  <a:pt x="5073" y="1797"/>
                </a:cubicBezTo>
                <a:cubicBezTo>
                  <a:pt x="5388" y="2206"/>
                  <a:pt x="5545" y="2647"/>
                  <a:pt x="5577" y="2836"/>
                </a:cubicBezTo>
                <a:cubicBezTo>
                  <a:pt x="5608" y="2994"/>
                  <a:pt x="5766" y="3088"/>
                  <a:pt x="5892" y="3088"/>
                </a:cubicBezTo>
                <a:cubicBezTo>
                  <a:pt x="6049" y="3088"/>
                  <a:pt x="6175" y="2994"/>
                  <a:pt x="6207" y="2836"/>
                </a:cubicBezTo>
                <a:cubicBezTo>
                  <a:pt x="6238" y="2679"/>
                  <a:pt x="6459" y="2206"/>
                  <a:pt x="6742" y="1797"/>
                </a:cubicBezTo>
                <a:cubicBezTo>
                  <a:pt x="7089" y="1293"/>
                  <a:pt x="7687" y="726"/>
                  <a:pt x="8664" y="726"/>
                </a:cubicBezTo>
                <a:close/>
                <a:moveTo>
                  <a:pt x="5293" y="4790"/>
                </a:moveTo>
                <a:lnTo>
                  <a:pt x="6364" y="7468"/>
                </a:lnTo>
                <a:cubicBezTo>
                  <a:pt x="6396" y="7562"/>
                  <a:pt x="6522" y="7657"/>
                  <a:pt x="6648" y="7688"/>
                </a:cubicBezTo>
                <a:lnTo>
                  <a:pt x="6679" y="7688"/>
                </a:lnTo>
                <a:cubicBezTo>
                  <a:pt x="6805" y="7688"/>
                  <a:pt x="6931" y="7625"/>
                  <a:pt x="6994" y="7531"/>
                </a:cubicBezTo>
                <a:lnTo>
                  <a:pt x="7750" y="6302"/>
                </a:lnTo>
                <a:lnTo>
                  <a:pt x="9483" y="6302"/>
                </a:lnTo>
                <a:cubicBezTo>
                  <a:pt x="9168" y="6459"/>
                  <a:pt x="8916" y="6711"/>
                  <a:pt x="8664" y="6932"/>
                </a:cubicBezTo>
                <a:cubicBezTo>
                  <a:pt x="7813" y="7688"/>
                  <a:pt x="6868" y="8507"/>
                  <a:pt x="5923" y="9610"/>
                </a:cubicBezTo>
                <a:cubicBezTo>
                  <a:pt x="4978" y="8507"/>
                  <a:pt x="4033" y="7688"/>
                  <a:pt x="3214" y="6932"/>
                </a:cubicBezTo>
                <a:cubicBezTo>
                  <a:pt x="2930" y="6711"/>
                  <a:pt x="2710" y="6459"/>
                  <a:pt x="2458" y="6270"/>
                </a:cubicBezTo>
                <a:lnTo>
                  <a:pt x="4411" y="6270"/>
                </a:lnTo>
                <a:cubicBezTo>
                  <a:pt x="4505" y="6270"/>
                  <a:pt x="4663" y="6207"/>
                  <a:pt x="4726" y="6081"/>
                </a:cubicBezTo>
                <a:lnTo>
                  <a:pt x="5293" y="4790"/>
                </a:lnTo>
                <a:close/>
                <a:moveTo>
                  <a:pt x="3151" y="1"/>
                </a:moveTo>
                <a:cubicBezTo>
                  <a:pt x="2269" y="1"/>
                  <a:pt x="1449" y="379"/>
                  <a:pt x="851" y="1009"/>
                </a:cubicBezTo>
                <a:cubicBezTo>
                  <a:pt x="315" y="1576"/>
                  <a:pt x="0" y="2427"/>
                  <a:pt x="0" y="3309"/>
                </a:cubicBezTo>
                <a:cubicBezTo>
                  <a:pt x="0" y="4097"/>
                  <a:pt x="252" y="4821"/>
                  <a:pt x="819" y="5514"/>
                </a:cubicBezTo>
                <a:lnTo>
                  <a:pt x="819" y="5577"/>
                </a:lnTo>
                <a:lnTo>
                  <a:pt x="347" y="5577"/>
                </a:lnTo>
                <a:cubicBezTo>
                  <a:pt x="158" y="5577"/>
                  <a:pt x="0" y="5735"/>
                  <a:pt x="0" y="5924"/>
                </a:cubicBezTo>
                <a:cubicBezTo>
                  <a:pt x="0" y="6113"/>
                  <a:pt x="158" y="6270"/>
                  <a:pt x="347" y="6270"/>
                </a:cubicBezTo>
                <a:lnTo>
                  <a:pt x="1418" y="6270"/>
                </a:lnTo>
                <a:cubicBezTo>
                  <a:pt x="1796" y="6680"/>
                  <a:pt x="2237" y="7058"/>
                  <a:pt x="2710" y="7468"/>
                </a:cubicBezTo>
                <a:cubicBezTo>
                  <a:pt x="3623" y="8255"/>
                  <a:pt x="4600" y="9137"/>
                  <a:pt x="5640" y="10366"/>
                </a:cubicBezTo>
                <a:lnTo>
                  <a:pt x="5640" y="10397"/>
                </a:lnTo>
                <a:cubicBezTo>
                  <a:pt x="5703" y="10492"/>
                  <a:pt x="5797" y="10524"/>
                  <a:pt x="5892" y="10524"/>
                </a:cubicBezTo>
                <a:cubicBezTo>
                  <a:pt x="6018" y="10524"/>
                  <a:pt x="6081" y="10492"/>
                  <a:pt x="6175" y="10397"/>
                </a:cubicBezTo>
                <a:lnTo>
                  <a:pt x="6175" y="10366"/>
                </a:lnTo>
                <a:cubicBezTo>
                  <a:pt x="7152" y="9137"/>
                  <a:pt x="8192" y="8287"/>
                  <a:pt x="9074" y="7468"/>
                </a:cubicBezTo>
                <a:cubicBezTo>
                  <a:pt x="9546" y="7026"/>
                  <a:pt x="9987" y="6617"/>
                  <a:pt x="10397" y="6270"/>
                </a:cubicBezTo>
                <a:lnTo>
                  <a:pt x="11437" y="6270"/>
                </a:lnTo>
                <a:cubicBezTo>
                  <a:pt x="11657" y="6270"/>
                  <a:pt x="11815" y="6113"/>
                  <a:pt x="11815" y="5924"/>
                </a:cubicBezTo>
                <a:cubicBezTo>
                  <a:pt x="11815" y="5735"/>
                  <a:pt x="11657" y="5577"/>
                  <a:pt x="11437" y="5577"/>
                </a:cubicBezTo>
                <a:lnTo>
                  <a:pt x="10964" y="5577"/>
                </a:lnTo>
                <a:lnTo>
                  <a:pt x="10964" y="5514"/>
                </a:lnTo>
                <a:cubicBezTo>
                  <a:pt x="11531" y="4821"/>
                  <a:pt x="11815" y="4097"/>
                  <a:pt x="11815" y="3309"/>
                </a:cubicBezTo>
                <a:cubicBezTo>
                  <a:pt x="11815" y="2458"/>
                  <a:pt x="11500" y="1639"/>
                  <a:pt x="10932" y="1009"/>
                </a:cubicBezTo>
                <a:cubicBezTo>
                  <a:pt x="10365" y="379"/>
                  <a:pt x="9578" y="1"/>
                  <a:pt x="8664" y="1"/>
                </a:cubicBezTo>
                <a:cubicBezTo>
                  <a:pt x="7404" y="1"/>
                  <a:pt x="6616" y="757"/>
                  <a:pt x="6175" y="1387"/>
                </a:cubicBezTo>
                <a:cubicBezTo>
                  <a:pt x="6049" y="1545"/>
                  <a:pt x="5986" y="1702"/>
                  <a:pt x="5892" y="1860"/>
                </a:cubicBezTo>
                <a:cubicBezTo>
                  <a:pt x="5829" y="1702"/>
                  <a:pt x="5703" y="1545"/>
                  <a:pt x="5640" y="1387"/>
                </a:cubicBezTo>
                <a:cubicBezTo>
                  <a:pt x="5199" y="757"/>
                  <a:pt x="4411" y="1"/>
                  <a:pt x="315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" name="Google Shape;54;p1"/>
          <p:cNvGrpSpPr/>
          <p:nvPr/>
        </p:nvGrpSpPr>
        <p:grpSpPr>
          <a:xfrm>
            <a:off x="0" y="8724901"/>
            <a:ext cx="7620000" cy="6213138"/>
            <a:chOff x="0" y="2152651"/>
            <a:chExt cx="7620000" cy="6213138"/>
          </a:xfrm>
        </p:grpSpPr>
        <p:sp>
          <p:nvSpPr>
            <p:cNvPr id="55" name="Google Shape;55;p1"/>
            <p:cNvSpPr/>
            <p:nvPr/>
          </p:nvSpPr>
          <p:spPr>
            <a:xfrm>
              <a:off x="0" y="2152651"/>
              <a:ext cx="7620000" cy="6213138"/>
            </a:xfrm>
            <a:custGeom>
              <a:rect b="b" l="l" r="r" t="t"/>
              <a:pathLst>
                <a:path extrusionOk="0" h="3486150" w="7620000">
                  <a:moveTo>
                    <a:pt x="7619999" y="3486149"/>
                  </a:moveTo>
                  <a:lnTo>
                    <a:pt x="0" y="3486149"/>
                  </a:lnTo>
                  <a:lnTo>
                    <a:pt x="0" y="0"/>
                  </a:lnTo>
                  <a:lnTo>
                    <a:pt x="7619999" y="0"/>
                  </a:lnTo>
                  <a:lnTo>
                    <a:pt x="7619999" y="34861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6" name="Google Shape;56;p1"/>
            <p:cNvSpPr txBox="1"/>
            <p:nvPr/>
          </p:nvSpPr>
          <p:spPr>
            <a:xfrm>
              <a:off x="457525" y="3692884"/>
              <a:ext cx="1659600" cy="238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3325">
              <a:noAutofit/>
            </a:bodyPr>
            <a:lstStyle/>
            <a:p>
              <a:pPr indent="0" lvl="0" marL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pt-BR" sz="15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Ativação do sistema imune inato, levando à produção excessiva de mediadores pró-inflamatórios, redução dos antiinflamatórios e  alteração da microbiota intestinal</a:t>
              </a:r>
              <a:endParaRPr sz="1500"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7" name="Google Shape;57;p1"/>
            <p:cNvSpPr txBox="1"/>
            <p:nvPr/>
          </p:nvSpPr>
          <p:spPr>
            <a:xfrm>
              <a:off x="2530250" y="3728425"/>
              <a:ext cx="2718000" cy="199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noAutofit/>
            </a:bodyPr>
            <a:lstStyle/>
            <a:p>
              <a:pPr indent="0" lvl="0" marL="0" rtl="0" algn="just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pt-BR" sz="13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↓mRNA do receptor LDLr → ↑ LDL</a:t>
              </a:r>
              <a:endParaRPr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rtl="0" algn="just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pt-BR" sz="13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Alteração da fluidez da membrana dos hepatócitos (altera sua eficiência na depuração de substâncias, como colesterol), Inibição ACAT (ésteres de colesterol e colesterol livre na circulação) e Ativa receptores PPAR e LXR → ↑ colesterol no sangue.</a:t>
              </a:r>
              <a:endParaRPr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8" name="Google Shape;58;p1"/>
            <p:cNvSpPr txBox="1"/>
            <p:nvPr/>
          </p:nvSpPr>
          <p:spPr>
            <a:xfrm>
              <a:off x="5495125" y="3728420"/>
              <a:ext cx="1827600" cy="16478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noAutofit/>
            </a:bodyPr>
            <a:lstStyle/>
            <a:p>
              <a:pPr indent="-635" lvl="0" marL="12065" marR="5080" rtl="0" algn="ctr">
                <a:lnSpc>
                  <a:spcPct val="100000"/>
                </a:lnSpc>
                <a:spcBef>
                  <a:spcPts val="95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pt-BR" sz="1500" u="none" cap="none" strike="noStrike">
                  <a:solidFill>
                    <a:srgbClr val="21212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Acúmulo de </a:t>
              </a:r>
              <a:r>
                <a:rPr lang="pt-BR" sz="1500">
                  <a:solidFill>
                    <a:srgbClr val="21212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LDL</a:t>
              </a:r>
              <a:r>
                <a:rPr b="0" i="0" lang="pt-BR" sz="1500" u="none" cap="none" strike="noStrike">
                  <a:solidFill>
                    <a:srgbClr val="21212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no sangue, formação de placas ateromatosas que podem causar </a:t>
              </a:r>
              <a:r>
                <a:rPr b="1" i="0" lang="pt-BR" sz="1500" u="none" cap="none" strike="noStrike">
                  <a:solidFill>
                    <a:srgbClr val="21212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problemas cardiovasculares.</a:t>
              </a:r>
              <a:endParaRPr b="1" i="0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9" name="Google Shape;59;p1"/>
            <p:cNvSpPr txBox="1"/>
            <p:nvPr/>
          </p:nvSpPr>
          <p:spPr>
            <a:xfrm>
              <a:off x="1867375" y="6794752"/>
              <a:ext cx="1504500" cy="14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noAutofit/>
            </a:bodyPr>
            <a:lstStyle/>
            <a:p>
              <a:pPr indent="-635" lvl="0" marL="12065" marR="5080" rtl="0" algn="ctr">
                <a:lnSpc>
                  <a:spcPct val="115700"/>
                </a:lnSpc>
                <a:spcBef>
                  <a:spcPts val="95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pt-BR" sz="1600">
                  <a:solidFill>
                    <a:srgbClr val="21212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</a:t>
              </a:r>
              <a:r>
                <a:rPr lang="pt-BR" sz="1600">
                  <a:solidFill>
                    <a:srgbClr val="21212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esistência à insulina associada à d</a:t>
              </a:r>
              <a:r>
                <a:rPr lang="pt-BR" sz="1600">
                  <a:solidFill>
                    <a:srgbClr val="21212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isfunção mitocondrial.</a:t>
              </a:r>
              <a:endParaRPr i="0" sz="1600" u="none" cap="none" strike="noStrike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-635" lvl="0" marL="12065" marR="5080" rtl="0" algn="ctr">
                <a:lnSpc>
                  <a:spcPct val="115700"/>
                </a:lnSpc>
                <a:spcBef>
                  <a:spcPts val="95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pt-BR" sz="1600" u="none" cap="none" strike="noStrike">
                  <a:solidFill>
                    <a:srgbClr val="21212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</a:t>
              </a:r>
              <a:endParaRPr b="0" i="0" sz="1600" u="none" cap="none" strike="noStrike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-635" lvl="0" marL="12065" marR="5080" rtl="0" algn="ctr">
                <a:lnSpc>
                  <a:spcPct val="115700"/>
                </a:lnSpc>
                <a:spcBef>
                  <a:spcPts val="95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pic>
          <p:nvPicPr>
            <p:cNvPr id="60" name="Google Shape;60;p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777262" y="2603380"/>
              <a:ext cx="1040325" cy="10403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97849" y="2491041"/>
              <a:ext cx="978961" cy="9789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2;p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327468" y="2563695"/>
              <a:ext cx="965065" cy="9650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" name="Google Shape;63;p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2185581" y="5703106"/>
              <a:ext cx="965065" cy="9650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64;p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4619978" y="5691398"/>
              <a:ext cx="965066" cy="96506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5" name="Google Shape;65;p1"/>
            <p:cNvSpPr txBox="1"/>
            <p:nvPr/>
          </p:nvSpPr>
          <p:spPr>
            <a:xfrm>
              <a:off x="3732500" y="6732788"/>
              <a:ext cx="2648100" cy="155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noAutofit/>
            </a:bodyPr>
            <a:lstStyle/>
            <a:p>
              <a:pPr indent="0" lvl="0" marL="0" marR="5080" rtl="0" algn="ctr">
                <a:lnSpc>
                  <a:spcPct val="115700"/>
                </a:lnSpc>
                <a:spcBef>
                  <a:spcPts val="95"/>
                </a:spcBef>
                <a:spcAft>
                  <a:spcPts val="0"/>
                </a:spcAft>
                <a:buNone/>
              </a:pPr>
              <a:r>
                <a:rPr lang="pt-BR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- </a:t>
              </a:r>
              <a:r>
                <a:rPr lang="pt-BR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polimorfismo FTO rs9939609: Saturados e Obesidade</a:t>
              </a:r>
              <a:endParaRPr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5080" rtl="0" algn="ctr">
                <a:lnSpc>
                  <a:spcPct val="115700"/>
                </a:lnSpc>
                <a:spcBef>
                  <a:spcPts val="95"/>
                </a:spcBef>
                <a:spcAft>
                  <a:spcPts val="0"/>
                </a:spcAft>
                <a:buNone/>
              </a:pPr>
              <a:r>
                <a:rPr lang="pt-BR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- polimorfismo APOE4: Saturados e Colesterol</a:t>
              </a:r>
              <a:endParaRPr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5080" rtl="0" algn="ctr">
                <a:lnSpc>
                  <a:spcPct val="115700"/>
                </a:lnSpc>
                <a:spcBef>
                  <a:spcPts val="95"/>
                </a:spcBef>
                <a:spcAft>
                  <a:spcPts val="0"/>
                </a:spcAft>
                <a:buNone/>
              </a:pPr>
              <a:r>
                <a:rPr lang="pt-BR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- polimorfismo PPAR-gama 2 (Pro12Ala): Saturados e DM-II </a:t>
              </a:r>
              <a:endParaRPr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-635" lvl="0" marL="12065" marR="5080" rtl="0" algn="ctr">
                <a:lnSpc>
                  <a:spcPct val="115700"/>
                </a:lnSpc>
                <a:spcBef>
                  <a:spcPts val="95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pt-BR" sz="1600" u="none" cap="none" strike="noStrike">
                  <a:solidFill>
                    <a:srgbClr val="21212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</a:t>
              </a:r>
              <a:endParaRPr b="0" i="0" sz="1600" u="none" cap="none" strike="noStrike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-635" lvl="0" marL="12065" marR="5080" rtl="0" algn="ctr">
                <a:lnSpc>
                  <a:spcPct val="115700"/>
                </a:lnSpc>
                <a:spcBef>
                  <a:spcPts val="95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t/>
              </a:r>
              <a:endPara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66" name="Google Shape;66;p1"/>
          <p:cNvSpPr txBox="1"/>
          <p:nvPr/>
        </p:nvSpPr>
        <p:spPr>
          <a:xfrm>
            <a:off x="245432" y="2581493"/>
            <a:ext cx="2301000" cy="7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pt-BR" sz="3600" u="none" cap="none" strike="noStrike">
                <a:solidFill>
                  <a:srgbClr val="234F77"/>
                </a:solidFill>
                <a:latin typeface="Roboto Slab"/>
                <a:ea typeface="Roboto Slab"/>
                <a:cs typeface="Roboto Slab"/>
                <a:sym typeface="Roboto Slab"/>
              </a:rPr>
              <a:t>O QUE É?</a:t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67" name="Google Shape;67;p1"/>
          <p:cNvSpPr txBox="1"/>
          <p:nvPr/>
        </p:nvSpPr>
        <p:spPr>
          <a:xfrm>
            <a:off x="245425" y="3239250"/>
            <a:ext cx="3399000" cy="20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pt-BR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gorduras saturadas são moléculas de gordura que não têm ligações duplas entre os </a:t>
            </a:r>
            <a:r>
              <a:rPr lang="pt-BR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átomos</a:t>
            </a:r>
            <a:r>
              <a:rPr lang="pt-BR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 carbono porque estão saturadas com </a:t>
            </a:r>
            <a:r>
              <a:rPr lang="pt-BR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átomos</a:t>
            </a:r>
            <a:r>
              <a:rPr lang="pt-BR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 hidrogênio.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São necessárias ao organismo para funções estruturais e energéticas, porém o consumo excessivo pode trazer riscos ao organismo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8" name="Google Shape;68;p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803840" y="2714378"/>
            <a:ext cx="1318835" cy="1318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757334" y="2643252"/>
            <a:ext cx="1232278" cy="1232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3895849" y="4111961"/>
            <a:ext cx="1318835" cy="1318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5755259" y="4260193"/>
            <a:ext cx="1232278" cy="1232278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"/>
          <p:cNvSpPr/>
          <p:nvPr/>
        </p:nvSpPr>
        <p:spPr>
          <a:xfrm>
            <a:off x="0" y="5829447"/>
            <a:ext cx="7620000" cy="2893505"/>
          </a:xfrm>
          <a:custGeom>
            <a:rect b="b" l="l" r="r" t="t"/>
            <a:pathLst>
              <a:path extrusionOk="0" h="3486150" w="7620000">
                <a:moveTo>
                  <a:pt x="7619999" y="3486149"/>
                </a:moveTo>
                <a:lnTo>
                  <a:pt x="0" y="3486149"/>
                </a:lnTo>
                <a:lnTo>
                  <a:pt x="0" y="0"/>
                </a:lnTo>
                <a:lnTo>
                  <a:pt x="7619999" y="0"/>
                </a:lnTo>
                <a:lnTo>
                  <a:pt x="7619999" y="3486149"/>
                </a:lnTo>
                <a:close/>
              </a:path>
            </a:pathLst>
          </a:custGeom>
          <a:solidFill>
            <a:srgbClr val="2D6AA3">
              <a:alpha val="7764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3" name="Google Shape;73;p1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435868" y="6198798"/>
            <a:ext cx="2094383" cy="20943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ta: Curva no sentido anti-horário" id="74" name="Google Shape;74;p1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 flipH="1" rot="5239842">
            <a:off x="4279483" y="6620658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"/>
          <p:cNvSpPr txBox="1"/>
          <p:nvPr/>
        </p:nvSpPr>
        <p:spPr>
          <a:xfrm>
            <a:off x="5122677" y="7101123"/>
            <a:ext cx="2032200" cy="6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600" u="none" cap="none" strike="noStrike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</a:t>
            </a:r>
            <a:r>
              <a:rPr b="1" i="0" lang="pt-BR" sz="1600" u="none" cap="none" strike="noStrike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gorduras</a:t>
            </a:r>
            <a:r>
              <a:rPr b="0" i="0" lang="pt-BR" sz="1600" u="none" cap="none" strike="noStrike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não devem exceder </a:t>
            </a:r>
            <a:r>
              <a:rPr b="1" i="0" lang="pt-BR" sz="1600" u="none" cap="none" strike="noStrike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30% </a:t>
            </a:r>
            <a:r>
              <a:rPr b="0" i="0" lang="pt-BR" sz="1600" u="none" cap="none" strike="noStrike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 ingestão calórica total</a:t>
            </a:r>
            <a:endParaRPr>
              <a:solidFill>
                <a:srgbClr val="EFEFEF"/>
              </a:solidFill>
            </a:endParaRPr>
          </a:p>
        </p:txBody>
      </p:sp>
      <p:pic>
        <p:nvPicPr>
          <p:cNvPr descr="Seta: Curva no sentido anti-horário" id="76" name="Google Shape;76;p1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 rot="8854239">
            <a:off x="3926281" y="7703769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"/>
          <p:cNvSpPr txBox="1"/>
          <p:nvPr/>
        </p:nvSpPr>
        <p:spPr>
          <a:xfrm>
            <a:off x="4841149" y="8072549"/>
            <a:ext cx="2350200" cy="5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600" u="none" cap="none" strike="noStrike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Sendo no </a:t>
            </a:r>
            <a:r>
              <a:rPr b="1" i="0" lang="pt-BR" sz="1600" u="none" cap="none" strike="noStrike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máximo 10% </a:t>
            </a:r>
            <a:r>
              <a:rPr b="0" i="0" lang="pt-BR" sz="1600" u="none" cap="none" strike="noStrike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 </a:t>
            </a:r>
            <a:r>
              <a:rPr b="1" i="0" lang="pt-BR" sz="1600" u="none" cap="none" strike="noStrike">
                <a:solidFill>
                  <a:srgbClr val="EFEFE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gorduras saturadas</a:t>
            </a:r>
            <a:endParaRPr>
              <a:solidFill>
                <a:srgbClr val="EFEFEF"/>
              </a:solidFill>
            </a:endParaRPr>
          </a:p>
        </p:txBody>
      </p:sp>
      <p:sp>
        <p:nvSpPr>
          <p:cNvPr id="78" name="Google Shape;78;p1"/>
          <p:cNvSpPr/>
          <p:nvPr/>
        </p:nvSpPr>
        <p:spPr>
          <a:xfrm>
            <a:off x="0" y="14938039"/>
            <a:ext cx="7620000" cy="857157"/>
          </a:xfrm>
          <a:custGeom>
            <a:rect b="b" l="l" r="r" t="t"/>
            <a:pathLst>
              <a:path extrusionOk="0" h="3486150" w="7620000">
                <a:moveTo>
                  <a:pt x="7619999" y="3486149"/>
                </a:moveTo>
                <a:lnTo>
                  <a:pt x="0" y="3486149"/>
                </a:lnTo>
                <a:lnTo>
                  <a:pt x="0" y="0"/>
                </a:lnTo>
                <a:lnTo>
                  <a:pt x="7619999" y="0"/>
                </a:lnTo>
                <a:lnTo>
                  <a:pt x="7619999" y="3486149"/>
                </a:lnTo>
                <a:close/>
              </a:path>
            </a:pathLst>
          </a:custGeom>
          <a:solidFill>
            <a:srgbClr val="234F7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" name="Google Shape;79;p1"/>
          <p:cNvSpPr/>
          <p:nvPr/>
        </p:nvSpPr>
        <p:spPr>
          <a:xfrm>
            <a:off x="0" y="15795195"/>
            <a:ext cx="7620000" cy="1921304"/>
          </a:xfrm>
          <a:custGeom>
            <a:rect b="b" l="l" r="r" t="t"/>
            <a:pathLst>
              <a:path extrusionOk="0" h="3486150" w="7620000">
                <a:moveTo>
                  <a:pt x="7619999" y="3486149"/>
                </a:moveTo>
                <a:lnTo>
                  <a:pt x="0" y="3486149"/>
                </a:lnTo>
                <a:lnTo>
                  <a:pt x="0" y="0"/>
                </a:lnTo>
                <a:lnTo>
                  <a:pt x="7619999" y="0"/>
                </a:lnTo>
                <a:lnTo>
                  <a:pt x="7619999" y="3486149"/>
                </a:lnTo>
                <a:close/>
              </a:path>
            </a:pathLst>
          </a:custGeom>
          <a:solidFill>
            <a:srgbClr val="2D6AA3">
              <a:alpha val="7764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0" name="Google Shape;80;p1"/>
          <p:cNvSpPr txBox="1"/>
          <p:nvPr/>
        </p:nvSpPr>
        <p:spPr>
          <a:xfrm>
            <a:off x="2189040" y="15099895"/>
            <a:ext cx="3241920" cy="576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noAutofit/>
          </a:bodyPr>
          <a:lstStyle/>
          <a:p>
            <a:pPr indent="-635" lvl="0" marL="12065" marR="5080" rtl="0" algn="ctr">
              <a:lnSpc>
                <a:spcPct val="115700"/>
              </a:lnSpc>
              <a:spcBef>
                <a:spcPts val="95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pt-BR" sz="3200" u="none" cap="none" strike="noStrike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CONCLUSÃO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-635" lvl="0" marL="12065" marR="5080" rtl="0" algn="ctr">
              <a:lnSpc>
                <a:spcPct val="115700"/>
              </a:lnSpc>
              <a:spcBef>
                <a:spcPts val="95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pt-BR" sz="3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-635" lvl="0" marL="12065" marR="5080" rtl="0" algn="ctr">
              <a:lnSpc>
                <a:spcPct val="115700"/>
              </a:lnSpc>
              <a:spcBef>
                <a:spcPts val="95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1" name="Google Shape;81;p1"/>
          <p:cNvSpPr txBox="1"/>
          <p:nvPr/>
        </p:nvSpPr>
        <p:spPr>
          <a:xfrm>
            <a:off x="46325" y="15854525"/>
            <a:ext cx="7507500" cy="17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noAutofit/>
          </a:bodyPr>
          <a:lstStyle/>
          <a:p>
            <a:pPr indent="-635" lvl="0" marL="12065" marR="5080" rtl="0" algn="ctr">
              <a:lnSpc>
                <a:spcPct val="115700"/>
              </a:lnSpc>
              <a:spcBef>
                <a:spcPts val="95"/>
              </a:spcBef>
              <a:spcAft>
                <a:spcPts val="0"/>
              </a:spcAft>
              <a:buNone/>
            </a:pPr>
            <a:r>
              <a:rPr b="0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 ideal seria </a:t>
            </a:r>
            <a:r>
              <a:rPr b="1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eliminar os ácidos graxos saturados da dieta</a:t>
            </a:r>
            <a:r>
              <a:rPr b="0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todavia ácidos graxos poliinsaturados também tem </a:t>
            </a:r>
            <a:r>
              <a:rPr b="1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alta possibilidade de instabilidade </a:t>
            </a:r>
            <a:r>
              <a:rPr b="0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 de formação de </a:t>
            </a:r>
            <a:r>
              <a:rPr b="1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radicais livres </a:t>
            </a:r>
            <a:r>
              <a:rPr b="0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que também  são prejudiciais para a saúde.</a:t>
            </a:r>
            <a:endParaRPr>
              <a:solidFill>
                <a:srgbClr val="F3F3F3"/>
              </a:solidFill>
            </a:endParaRPr>
          </a:p>
          <a:p>
            <a:pPr indent="-635" lvl="0" marL="12065" marR="5080" rtl="0" algn="ctr">
              <a:lnSpc>
                <a:spcPct val="115700"/>
              </a:lnSpc>
              <a:spcBef>
                <a:spcPts val="95"/>
              </a:spcBef>
              <a:spcAft>
                <a:spcPts val="0"/>
              </a:spcAft>
              <a:buNone/>
            </a:pPr>
            <a:r>
              <a:rPr b="0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Assim, o recomendado é tentar </a:t>
            </a:r>
            <a:r>
              <a:rPr b="1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reduzir ao máximo o consumo </a:t>
            </a:r>
            <a:r>
              <a:rPr b="0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 ácidos graxos saturados e </a:t>
            </a:r>
            <a:r>
              <a:rPr lang="pt-BR" sz="16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substituir por ácidos graxos monoinsaturados, além de </a:t>
            </a:r>
            <a:r>
              <a:rPr b="0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ter uma dieta balanceada para </a:t>
            </a:r>
            <a:r>
              <a:rPr b="1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prevenir o surgimento de doenças</a:t>
            </a:r>
            <a:r>
              <a:rPr b="0" i="0" lang="pt-BR" sz="1600" u="none" cap="none" strike="noStrike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como as cardiovasculares. </a:t>
            </a:r>
            <a:endParaRPr b="0" i="0" sz="1600" u="none" cap="none" strike="noStrike">
              <a:solidFill>
                <a:srgbClr val="F3F3F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35" lvl="0" marL="12065" marR="5080" rtl="0" algn="ctr">
              <a:lnSpc>
                <a:spcPct val="115700"/>
              </a:lnSpc>
              <a:spcBef>
                <a:spcPts val="95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"/>
          <p:cNvSpPr txBox="1"/>
          <p:nvPr/>
        </p:nvSpPr>
        <p:spPr>
          <a:xfrm>
            <a:off x="47061" y="17765025"/>
            <a:ext cx="7572938" cy="16315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noAutofit/>
          </a:bodyPr>
          <a:lstStyle/>
          <a:p>
            <a:pPr indent="-635" lvl="0" marL="12065" marR="5080" rtl="0" algn="ctr">
              <a:lnSpc>
                <a:spcPct val="115700"/>
              </a:lnSpc>
              <a:spcBef>
                <a:spcPts val="95"/>
              </a:spcBef>
              <a:spcAft>
                <a:spcPts val="0"/>
              </a:spcAft>
              <a:buNone/>
            </a:pPr>
            <a:r>
              <a:rPr b="0" i="0" lang="pt-BR" sz="1350" u="none" cap="none" strike="noStrike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Brenda Vieira da Costa</a:t>
            </a:r>
            <a:endParaRPr/>
          </a:p>
          <a:p>
            <a:pPr indent="-635" lvl="0" marL="12065" marR="5080" rtl="0" algn="ctr">
              <a:lnSpc>
                <a:spcPct val="115700"/>
              </a:lnSpc>
              <a:spcBef>
                <a:spcPts val="95"/>
              </a:spcBef>
              <a:spcAft>
                <a:spcPts val="0"/>
              </a:spcAft>
              <a:buNone/>
            </a:pPr>
            <a:r>
              <a:rPr b="0" i="0" lang="pt-BR" sz="1350" u="none" cap="none" strike="noStrike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Camila Forster</a:t>
            </a:r>
            <a:endParaRPr b="0" i="0" sz="1350" u="none" cap="none" strike="noStrike">
              <a:solidFill>
                <a:srgbClr val="2121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35" lvl="0" marL="12065" marR="5080" rtl="0" algn="ctr">
              <a:lnSpc>
                <a:spcPct val="115700"/>
              </a:lnSpc>
              <a:spcBef>
                <a:spcPts val="95"/>
              </a:spcBef>
              <a:spcAft>
                <a:spcPts val="0"/>
              </a:spcAft>
              <a:buNone/>
            </a:pPr>
            <a:r>
              <a:rPr b="0" i="0" lang="pt-BR" sz="1350" u="none" cap="none" strike="noStrike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João Vicente Tadeo </a:t>
            </a:r>
            <a:endParaRPr/>
          </a:p>
          <a:p>
            <a:pPr indent="-635" lvl="0" marL="12065" marR="5080" rtl="0" algn="ctr">
              <a:lnSpc>
                <a:spcPct val="115700"/>
              </a:lnSpc>
              <a:spcBef>
                <a:spcPts val="95"/>
              </a:spcBef>
              <a:spcAft>
                <a:spcPts val="0"/>
              </a:spcAft>
              <a:buNone/>
            </a:pPr>
            <a:r>
              <a:rPr b="0" i="0" lang="pt-BR" sz="1350" u="none" cap="none" strike="noStrike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Lucas Maciel</a:t>
            </a:r>
            <a:endParaRPr/>
          </a:p>
          <a:p>
            <a:pPr indent="-635" lvl="0" marL="12065" marR="5080" rtl="0" algn="ctr">
              <a:lnSpc>
                <a:spcPct val="115700"/>
              </a:lnSpc>
              <a:spcBef>
                <a:spcPts val="95"/>
              </a:spcBef>
              <a:spcAft>
                <a:spcPts val="0"/>
              </a:spcAft>
              <a:buNone/>
            </a:pPr>
            <a:r>
              <a:rPr b="0" i="0" lang="pt-BR" sz="1350" u="none" cap="none" strike="noStrike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Rafaela C. Amorim Silva Rebechi </a:t>
            </a:r>
            <a:endParaRPr b="0" i="0" sz="1350" u="none" cap="none" strike="noStrike">
              <a:solidFill>
                <a:srgbClr val="2121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35" lvl="0" marL="12065" marR="5080" rtl="0" algn="ctr">
              <a:lnSpc>
                <a:spcPct val="115700"/>
              </a:lnSpc>
              <a:spcBef>
                <a:spcPts val="95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"/>
          <p:cNvSpPr txBox="1"/>
          <p:nvPr/>
        </p:nvSpPr>
        <p:spPr>
          <a:xfrm>
            <a:off x="2559350" y="5917725"/>
            <a:ext cx="49944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3F3F3"/>
                </a:solidFill>
                <a:latin typeface="Playfair Display Regular"/>
                <a:ea typeface="Playfair Display Regular"/>
                <a:cs typeface="Playfair Display Regular"/>
                <a:sym typeface="Playfair Display Regular"/>
              </a:rPr>
              <a:t>Fontes: principalmente alimentos de origem animal, incluindo carne e laticínio e alguns óleos vegetais (como óleo de coco)</a:t>
            </a:r>
            <a:endParaRPr sz="1600">
              <a:solidFill>
                <a:srgbClr val="F3F3F3"/>
              </a:solidFill>
              <a:latin typeface="Playfair Display Regular"/>
              <a:ea typeface="Playfair Display Regular"/>
              <a:cs typeface="Playfair Display Regular"/>
              <a:sym typeface="Playfair Display Regula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