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89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03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07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7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25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10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46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7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40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93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86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1876-2D94-46FD-B9A9-900514528B23}" type="datetimeFigureOut">
              <a:rPr lang="pt-BR" smtClean="0"/>
              <a:t>05/11/2023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F67B-3633-4D5F-8792-AB9DB4255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89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Seminário final MEMES II:</a:t>
            </a:r>
            <a:br>
              <a:rPr lang="pt-BR" b="1" dirty="0"/>
            </a:br>
            <a:br>
              <a:rPr lang="pt-BR" b="1" dirty="0"/>
            </a:br>
            <a:r>
              <a:rPr lang="pt-BR" b="1" dirty="0" err="1"/>
              <a:t>Jos</a:t>
            </a:r>
            <a:r>
              <a:rPr lang="pt-BR" b="1" dirty="0"/>
              <a:t> </a:t>
            </a:r>
            <a:r>
              <a:rPr lang="pt-BR" b="1" dirty="0" err="1"/>
              <a:t>Wuytack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0508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 pedagogia musical ativa</a:t>
            </a:r>
          </a:p>
          <a:p>
            <a:r>
              <a:rPr lang="pt-BR" dirty="0"/>
              <a:t>Por Graça Boal Palheiros</a:t>
            </a:r>
          </a:p>
          <a:p>
            <a:r>
              <a:rPr lang="pt-BR" dirty="0"/>
              <a:t>e Luís </a:t>
            </a:r>
            <a:r>
              <a:rPr lang="pt-BR" dirty="0" err="1"/>
              <a:t>Bourscheidt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 err="1"/>
              <a:t>Samael</a:t>
            </a:r>
            <a:r>
              <a:rPr lang="pt-BR" dirty="0"/>
              <a:t> </a:t>
            </a:r>
            <a:r>
              <a:rPr lang="pt-BR" dirty="0" err="1"/>
              <a:t>Hoscher</a:t>
            </a:r>
            <a:r>
              <a:rPr lang="pt-BR" dirty="0"/>
              <a:t> Martins de Oliveira – Número USP: 10730894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2337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13981"/>
          </a:xfrm>
        </p:spPr>
        <p:txBody>
          <a:bodyPr>
            <a:normAutofit lnSpcReduction="10000"/>
          </a:bodyPr>
          <a:lstStyle/>
          <a:p>
            <a:r>
              <a:rPr lang="pt-BR" dirty="0" err="1"/>
              <a:t>Wuytack</a:t>
            </a:r>
            <a:r>
              <a:rPr lang="pt-BR" dirty="0"/>
              <a:t> me interessou particularmente por ser um educador e pedagogo que coloca como parte principal, o desenvolvimento do sentido estético na criança, dando ensejo à expressão das emoções que essas crianças podem exprimir dentro da inventividade que a arte nos possibilita. E ao mesmo tempo a música se torna terapêutica e interessante para a criança, pois apresentada de uma forma divertida, leve, alegre e desafiante, instiga nela o sentimento de busca por auto-aprimoramento e até autoestima. </a:t>
            </a:r>
          </a:p>
          <a:p>
            <a:r>
              <a:rPr lang="pt-BR" dirty="0"/>
              <a:t>Há muitas atividades envolvendo gestos, dança e fazer musical desenvolvidas por </a:t>
            </a:r>
            <a:r>
              <a:rPr lang="pt-BR" dirty="0" err="1"/>
              <a:t>wuytack</a:t>
            </a:r>
            <a:r>
              <a:rPr lang="pt-BR" dirty="0"/>
              <a:t>, que não pude citar aqui, mas que apresentam riqueza imensa em matéria de pedagogia musical infantil.</a:t>
            </a:r>
          </a:p>
        </p:txBody>
      </p:sp>
    </p:spTree>
    <p:extLst>
      <p:ext uri="{BB962C8B-B14F-4D97-AF65-F5344CB8AC3E}">
        <p14:creationId xmlns:p14="http://schemas.microsoft.com/office/powerpoint/2010/main" val="87206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565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74003-63B2-07E0-B385-D10A49F4E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351" y="0"/>
            <a:ext cx="10515600" cy="1325563"/>
          </a:xfrm>
        </p:spPr>
        <p:txBody>
          <a:bodyPr/>
          <a:lstStyle/>
          <a:p>
            <a:r>
              <a:rPr lang="pt-BR" dirty="0"/>
              <a:t>Vida e Obra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5CB250-DECB-3D37-1E21-7244301AD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pt-BR" dirty="0" err="1"/>
              <a:t>Jos</a:t>
            </a:r>
            <a:r>
              <a:rPr lang="pt-BR" dirty="0"/>
              <a:t> </a:t>
            </a:r>
            <a:r>
              <a:rPr lang="pt-BR" dirty="0" err="1"/>
              <a:t>Wuytack</a:t>
            </a:r>
            <a:r>
              <a:rPr lang="pt-BR" dirty="0"/>
              <a:t> nasceu em Gent, na Bélgica, em 1935. Conforme Boal Palheiros (1998), desde criança </a:t>
            </a:r>
            <a:r>
              <a:rPr lang="pt-BR" dirty="0" err="1"/>
              <a:t>Jos</a:t>
            </a:r>
            <a:r>
              <a:rPr lang="pt-BR" dirty="0"/>
              <a:t> demonstrou grande interesse pela música, tendo começado a aprender piano aos cinco anos de idade. Com os seus familiares, assistia a concertos e fazia música em casa. </a:t>
            </a:r>
          </a:p>
          <a:p>
            <a:r>
              <a:rPr lang="pt-BR" dirty="0"/>
              <a:t>A par do ensino secundário no colégio </a:t>
            </a:r>
            <a:r>
              <a:rPr lang="pt-BR" dirty="0" err="1"/>
              <a:t>Sint-Lievens</a:t>
            </a:r>
            <a:r>
              <a:rPr lang="pt-BR" dirty="0"/>
              <a:t>, prosseguiu os estudos de piano e de órgão e, aos 23 anos, completou os cursos superiores de Filosofia e Teologia. Tornou-se parte do coro e organista na catedral de Gent, e dirigiu o grupo </a:t>
            </a:r>
            <a:r>
              <a:rPr lang="pt-BR" dirty="0" err="1"/>
              <a:t>Schola</a:t>
            </a:r>
            <a:r>
              <a:rPr lang="pt-BR" dirty="0"/>
              <a:t> </a:t>
            </a:r>
            <a:r>
              <a:rPr lang="pt-BR" dirty="0" err="1"/>
              <a:t>Cantorum</a:t>
            </a:r>
            <a:r>
              <a:rPr lang="pt-BR" dirty="0"/>
              <a:t>. </a:t>
            </a:r>
          </a:p>
          <a:p>
            <a:r>
              <a:rPr lang="pt-BR" dirty="0"/>
              <a:t>Mais tarde, no Instituto </a:t>
            </a:r>
            <a:r>
              <a:rPr lang="pt-BR" dirty="0" err="1"/>
              <a:t>Lemmens</a:t>
            </a:r>
            <a:r>
              <a:rPr lang="pt-BR" dirty="0"/>
              <a:t>, em Lovaina, na Bélgica, graduou-se em Piano, Órgão, Composição e Pedagogia Musical. </a:t>
            </a:r>
          </a:p>
          <a:p>
            <a:r>
              <a:rPr lang="pt-BR" dirty="0"/>
              <a:t>A sua formação complementar em mímica, na escola de Marcel </a:t>
            </a:r>
            <a:r>
              <a:rPr lang="pt-BR" dirty="0" err="1"/>
              <a:t>Marceau</a:t>
            </a:r>
            <a:r>
              <a:rPr lang="pt-BR" dirty="0"/>
              <a:t>, certamente influenciou a sua prática de integração das artes – música, literatura, dança, mímica e teatro. Durante vários anos, </a:t>
            </a:r>
            <a:r>
              <a:rPr lang="pt-BR" dirty="0" err="1"/>
              <a:t>Jos</a:t>
            </a:r>
            <a:r>
              <a:rPr lang="pt-BR" dirty="0"/>
              <a:t> dedicou o seu tempo livre à pintura, revelando um gosto pela cor, o que se refletiu posteriormente no seu estilo musical e nos </a:t>
            </a:r>
            <a:r>
              <a:rPr lang="pt-BR" dirty="0" err="1"/>
              <a:t>musicogramas</a:t>
            </a:r>
            <a:r>
              <a:rPr lang="pt-BR" dirty="0"/>
              <a:t> (</a:t>
            </a:r>
            <a:r>
              <a:rPr lang="pt-BR" dirty="0" err="1"/>
              <a:t>Wuytack</a:t>
            </a:r>
            <a:r>
              <a:rPr lang="pt-BR" dirty="0"/>
              <a:t>; </a:t>
            </a:r>
            <a:r>
              <a:rPr lang="pt-BR" dirty="0" err="1"/>
              <a:t>Sills</a:t>
            </a:r>
            <a:r>
              <a:rPr lang="pt-BR" dirty="0"/>
              <a:t>, 1994).</a:t>
            </a:r>
          </a:p>
        </p:txBody>
      </p:sp>
    </p:spTree>
    <p:extLst>
      <p:ext uri="{BB962C8B-B14F-4D97-AF65-F5344CB8AC3E}">
        <p14:creationId xmlns:p14="http://schemas.microsoft.com/office/powerpoint/2010/main" val="32526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Propondo uma pedagogia musical 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417" y="1446621"/>
            <a:ext cx="10515601" cy="4495029"/>
          </a:xfrm>
        </p:spPr>
        <p:txBody>
          <a:bodyPr>
            <a:normAutofit/>
          </a:bodyPr>
          <a:lstStyle/>
          <a:p>
            <a:pPr lvl="2" algn="just"/>
            <a:r>
              <a:rPr lang="pt-BR" dirty="0"/>
              <a:t>O sistema </a:t>
            </a:r>
            <a:r>
              <a:rPr lang="pt-BR" dirty="0" err="1"/>
              <a:t>Orff</a:t>
            </a:r>
            <a:r>
              <a:rPr lang="pt-BR" dirty="0"/>
              <a:t>/</a:t>
            </a:r>
            <a:r>
              <a:rPr lang="pt-BR" dirty="0" err="1"/>
              <a:t>Wuytack</a:t>
            </a:r>
            <a:r>
              <a:rPr lang="pt-BR" dirty="0"/>
              <a:t> é uma abordagem de educação musical desenvolvida pelo compositor e educador musical belga </a:t>
            </a:r>
            <a:r>
              <a:rPr lang="pt-BR" dirty="0" err="1"/>
              <a:t>Jos</a:t>
            </a:r>
            <a:r>
              <a:rPr lang="pt-BR" dirty="0"/>
              <a:t> </a:t>
            </a:r>
            <a:r>
              <a:rPr lang="pt-BR" dirty="0" err="1"/>
              <a:t>Wuytack</a:t>
            </a:r>
            <a:r>
              <a:rPr lang="pt-BR" dirty="0"/>
              <a:t> inspirada nas ideias de Carl </a:t>
            </a:r>
            <a:r>
              <a:rPr lang="pt-BR" dirty="0" err="1"/>
              <a:t>Orff</a:t>
            </a:r>
            <a:r>
              <a:rPr lang="pt-BR" dirty="0"/>
              <a:t>. Foi utilizado desde 1963 em vários países como Bélgica, França, Canadá, Estados Unidos, Portugal e Espanha.</a:t>
            </a:r>
          </a:p>
          <a:p>
            <a:pPr lvl="2" algn="just"/>
            <a:r>
              <a:rPr lang="pt-BR" dirty="0"/>
              <a:t>Porém diferentemente de Carl </a:t>
            </a:r>
            <a:r>
              <a:rPr lang="pt-BR" dirty="0" err="1"/>
              <a:t>Orff</a:t>
            </a:r>
            <a:r>
              <a:rPr lang="pt-BR" dirty="0"/>
              <a:t> que dava enfoque maior à pratica que à metodologia, </a:t>
            </a:r>
            <a:r>
              <a:rPr lang="pt-BR" dirty="0" err="1"/>
              <a:t>Wuytack</a:t>
            </a:r>
            <a:r>
              <a:rPr lang="pt-BR" dirty="0"/>
              <a:t> era bem claro quanto à metodologia.</a:t>
            </a:r>
          </a:p>
          <a:p>
            <a:pPr lvl="2" algn="just"/>
            <a:r>
              <a:rPr lang="pt-BR" dirty="0"/>
              <a:t>Para </a:t>
            </a:r>
            <a:r>
              <a:rPr lang="pt-BR" dirty="0" err="1"/>
              <a:t>Wuytack</a:t>
            </a:r>
            <a:r>
              <a:rPr lang="pt-BR" dirty="0"/>
              <a:t> todas as crianças independente da idade devem ser incluídas no fazer musical, instigando à criança a apropriar-se ativamente da experiência musical desde o seu primeiro contato com o som, tornando a musica acessível a todos. </a:t>
            </a:r>
          </a:p>
          <a:p>
            <a:pPr lvl="2" algn="just"/>
            <a:r>
              <a:rPr lang="pt-BR" sz="2000" dirty="0"/>
              <a:t>Também a música deve ser ativa, criativa, tendo experiências em comunidade Respeitando sempre o universo infantil e ajudando a desenvolver um senso estético na criança.</a:t>
            </a:r>
          </a:p>
          <a:p>
            <a:pPr lvl="2" algn="just"/>
            <a:r>
              <a:rPr lang="pt-BR" dirty="0" err="1"/>
              <a:t>Wuytack</a:t>
            </a:r>
            <a:r>
              <a:rPr lang="pt-BR" dirty="0"/>
              <a:t> (2005) sugere que o professor não deve ser considerado apenas um transmissor de conhecimentos, mas, sim, saber orientar os seus alunos sobre o prazer e a alegria de fazer música em grupo, sempre de maneira bem-humorada e alegre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5900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/>
          <a:lstStyle/>
          <a:p>
            <a:r>
              <a:rPr lang="pt-BR" dirty="0"/>
              <a:t>Os três pilares do fazer musical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27051"/>
            <a:ext cx="10815084" cy="5465134"/>
          </a:xfrm>
        </p:spPr>
        <p:txBody>
          <a:bodyPr>
            <a:normAutofit/>
          </a:bodyPr>
          <a:lstStyle/>
          <a:p>
            <a:r>
              <a:rPr lang="pt-BR" dirty="0"/>
              <a:t>Amparado pelo conceito de uma música elementar, proposto por Carl </a:t>
            </a:r>
            <a:r>
              <a:rPr lang="pt-BR" dirty="0" err="1"/>
              <a:t>Orff</a:t>
            </a:r>
            <a:r>
              <a:rPr lang="pt-BR" dirty="0"/>
              <a:t> – no qual o ensino da música deve estar relacionado ao movimento, à dança e à palavra –, </a:t>
            </a:r>
            <a:r>
              <a:rPr lang="pt-BR" dirty="0" err="1"/>
              <a:t>Wuytack</a:t>
            </a:r>
            <a:r>
              <a:rPr lang="pt-BR" dirty="0"/>
              <a:t> (1993) propõe uma experiência musical composta de três formas de expressão: </a:t>
            </a:r>
            <a:r>
              <a:rPr lang="pt-BR" b="1" dirty="0"/>
              <a:t>verbal</a:t>
            </a:r>
            <a:r>
              <a:rPr lang="pt-BR" dirty="0"/>
              <a:t>, </a:t>
            </a:r>
            <a:r>
              <a:rPr lang="pt-BR" b="1" dirty="0"/>
              <a:t>musical</a:t>
            </a:r>
            <a:r>
              <a:rPr lang="pt-BR" dirty="0"/>
              <a:t> e </a:t>
            </a:r>
            <a:r>
              <a:rPr lang="pt-BR" b="1" dirty="0"/>
              <a:t>corporal</a:t>
            </a:r>
            <a:r>
              <a:rPr lang="pt-BR" dirty="0"/>
              <a:t>. E as três formas devem ter uma inter-relação. A expressão </a:t>
            </a:r>
            <a:r>
              <a:rPr lang="pt-BR" b="1" dirty="0"/>
              <a:t>Verbal</a:t>
            </a:r>
            <a:r>
              <a:rPr lang="pt-BR" dirty="0"/>
              <a:t>: através da fala, da poesia e do folclore infantil. A expressão </a:t>
            </a:r>
            <a:r>
              <a:rPr lang="pt-BR" b="1" dirty="0"/>
              <a:t>musical</a:t>
            </a:r>
            <a:r>
              <a:rPr lang="pt-BR" dirty="0"/>
              <a:t> usando a voz e instrumentos. E a expressão </a:t>
            </a:r>
            <a:r>
              <a:rPr lang="pt-BR" b="1" dirty="0"/>
              <a:t>corporal</a:t>
            </a:r>
            <a:r>
              <a:rPr lang="pt-BR" dirty="0"/>
              <a:t> através do gesto, do movimento e da dança.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61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Pedagógicos Centrais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A metodologia em que o sistema está embasado é construída a partir de uma série de princípios pedagógicos. Desses princípios, destacam-se a </a:t>
            </a:r>
            <a:r>
              <a:rPr lang="pt-BR" b="1" dirty="0"/>
              <a:t>atividade</a:t>
            </a:r>
            <a:r>
              <a:rPr lang="pt-BR" dirty="0"/>
              <a:t>, a </a:t>
            </a:r>
            <a:r>
              <a:rPr lang="pt-BR" b="1" dirty="0"/>
              <a:t>criatividade</a:t>
            </a:r>
            <a:r>
              <a:rPr lang="pt-BR" dirty="0"/>
              <a:t>, a </a:t>
            </a:r>
            <a:r>
              <a:rPr lang="pt-BR" b="1" dirty="0"/>
              <a:t>comunidade</a:t>
            </a:r>
            <a:r>
              <a:rPr lang="pt-BR" dirty="0"/>
              <a:t>, a </a:t>
            </a:r>
            <a:r>
              <a:rPr lang="pt-BR" b="1" dirty="0"/>
              <a:t>totalidade</a:t>
            </a:r>
            <a:r>
              <a:rPr lang="pt-BR" dirty="0"/>
              <a:t> e a </a:t>
            </a:r>
            <a:r>
              <a:rPr lang="pt-BR" b="1" dirty="0"/>
              <a:t>adaptação</a:t>
            </a:r>
            <a:r>
              <a:rPr lang="pt-BR" dirty="0"/>
              <a:t> (</a:t>
            </a:r>
            <a:r>
              <a:rPr lang="pt-BR" dirty="0" err="1"/>
              <a:t>Wuytack</a:t>
            </a:r>
            <a:r>
              <a:rPr lang="pt-BR" dirty="0"/>
              <a:t>, 1993; Boal Palheiros, 1998).</a:t>
            </a:r>
          </a:p>
          <a:p>
            <a:r>
              <a:rPr lang="pt-BR" dirty="0"/>
              <a:t>A </a:t>
            </a:r>
            <a:r>
              <a:rPr lang="pt-BR" b="1" dirty="0"/>
              <a:t>atividade</a:t>
            </a:r>
            <a:r>
              <a:rPr lang="pt-BR" dirty="0"/>
              <a:t>, sendo a chave para a experiência musical, é um princípio determinante para o sistema. É por meio da atividade que a criança se envolve e participa do fazer musical, desenvolvendo capacidades de observação e atenção. </a:t>
            </a:r>
          </a:p>
          <a:p>
            <a:r>
              <a:rPr lang="pt-BR" dirty="0"/>
              <a:t>É também importante estimular a </a:t>
            </a:r>
            <a:r>
              <a:rPr lang="pt-BR" b="1" dirty="0"/>
              <a:t>criatividade</a:t>
            </a:r>
            <a:r>
              <a:rPr lang="pt-BR" dirty="0"/>
              <a:t> da criança, para que ela possa desenvolver a sua imaginação. A criança deve estar constantemente sendo convidada a criar e improvisar por meio da sua voz, do seu corpo e dos instrumentos, de modo a expressar-se musicalmente e comunicar-se através da música.</a:t>
            </a:r>
          </a:p>
          <a:p>
            <a:r>
              <a:rPr lang="pt-BR" dirty="0"/>
              <a:t>Também a </a:t>
            </a:r>
            <a:r>
              <a:rPr lang="pt-BR" b="1" dirty="0"/>
              <a:t>comunidade </a:t>
            </a:r>
            <a:r>
              <a:rPr lang="pt-BR" dirty="0"/>
              <a:t>é um para </a:t>
            </a:r>
            <a:r>
              <a:rPr lang="pt-BR" dirty="0" err="1"/>
              <a:t>Wuytack</a:t>
            </a:r>
            <a:r>
              <a:rPr lang="pt-BR" dirty="0"/>
              <a:t> um princípio importante. Pois o fazer musical deve ser para todas as crianças e que todas sejam incluídas na atividade proposta. Caso alguma criança esteja com mais dificuldade em um aspecto, deve se encaminhar uma parte mais simples a ela. E assim também se deve incentivar a criança mais adiantada e com maior facilidade a ajudar os colegas, para que todos se sintam parte do grupo fazendo música em conjunto.</a:t>
            </a:r>
          </a:p>
        </p:txBody>
      </p:sp>
    </p:spTree>
    <p:extLst>
      <p:ext uri="{BB962C8B-B14F-4D97-AF65-F5344CB8AC3E}">
        <p14:creationId xmlns:p14="http://schemas.microsoft.com/office/powerpoint/2010/main" val="250032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2E599-CDCD-6CBA-A1E6-AAA3AA597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667" y="-1071417"/>
            <a:ext cx="10515600" cy="1182253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131F66-7803-B015-04CB-22CA90940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667" y="400242"/>
            <a:ext cx="10515600" cy="6057515"/>
          </a:xfrm>
        </p:spPr>
        <p:txBody>
          <a:bodyPr>
            <a:normAutofit/>
          </a:bodyPr>
          <a:lstStyle/>
          <a:p>
            <a:r>
              <a:rPr lang="pt-BR" dirty="0"/>
              <a:t>O princípio da </a:t>
            </a:r>
            <a:r>
              <a:rPr lang="pt-BR" b="1" dirty="0"/>
              <a:t>totalidade</a:t>
            </a:r>
            <a:r>
              <a:rPr lang="pt-BR" dirty="0"/>
              <a:t> é fundamental, estabelecendo a relação entre as partes e o todo no processo de ensino musical. Por exemplo na elaboração e aplicação de uma aula de Música, em que se deve passar a melodia, a letra e o acompanhamento de uma canção, em uma mesma aula. Trazendo cada elemento de forma individual mas mostrando as funções no todo da música, não separando em aulas diferentes, pois isto ajuda o aluno a criar uma consciência musical.</a:t>
            </a:r>
          </a:p>
          <a:p>
            <a:r>
              <a:rPr lang="pt-BR" dirty="0"/>
              <a:t>De acordo com o princípio da </a:t>
            </a:r>
            <a:r>
              <a:rPr lang="pt-BR" b="1" dirty="0"/>
              <a:t>adaptação, </a:t>
            </a:r>
            <a:r>
              <a:rPr lang="pt-BR" dirty="0"/>
              <a:t>cada país deve adaptar as metodologias de ensino à sua cultura, costumes e tradições. E não apenas fazer uma reprodução literal e completa das ideias originais. Cabendo então ao professor saber </a:t>
            </a:r>
            <a:r>
              <a:rPr lang="pt-BR" dirty="0" err="1"/>
              <a:t>aadaptaros</a:t>
            </a:r>
            <a:r>
              <a:rPr lang="pt-BR" dirty="0"/>
              <a:t> materiais para as diferentes idades, interesses das crianças e diferenças do meio em que trabalha. Tendo em vista que independente dos materiais </a:t>
            </a:r>
            <a:r>
              <a:rPr lang="pt-BR" dirty="0" err="1"/>
              <a:t>disponiveis</a:t>
            </a:r>
            <a:r>
              <a:rPr lang="pt-BR" dirty="0"/>
              <a:t>, o sistema é bem aplicável, pois tem como principais recursos a voz e o próprio corpo da criança para o fazer musical.</a:t>
            </a:r>
          </a:p>
        </p:txBody>
      </p:sp>
    </p:spTree>
    <p:extLst>
      <p:ext uri="{BB962C8B-B14F-4D97-AF65-F5344CB8AC3E}">
        <p14:creationId xmlns:p14="http://schemas.microsoft.com/office/powerpoint/2010/main" val="250679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6788" y="365125"/>
            <a:ext cx="10307012" cy="1437580"/>
          </a:xfrm>
        </p:spPr>
        <p:txBody>
          <a:bodyPr/>
          <a:lstStyle/>
          <a:p>
            <a:r>
              <a:rPr lang="pt-BR"/>
              <a:t>Proposta pedagógica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6788" y="1802705"/>
            <a:ext cx="10779054" cy="43302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      </a:t>
            </a:r>
            <a:r>
              <a:rPr lang="pt-BR" b="1" u="sng" dirty="0"/>
              <a:t>Aprendendo música fazendo música</a:t>
            </a:r>
          </a:p>
          <a:p>
            <a:pPr marL="0" indent="0">
              <a:buNone/>
            </a:pPr>
            <a:endParaRPr lang="pt-BR" b="1" u="sng" dirty="0"/>
          </a:p>
          <a:p>
            <a:r>
              <a:rPr lang="pt-BR" dirty="0"/>
              <a:t>De acordo com o próprio </a:t>
            </a:r>
            <a:r>
              <a:rPr lang="pt-BR" dirty="0" err="1"/>
              <a:t>Wuytack</a:t>
            </a:r>
            <a:r>
              <a:rPr lang="pt-BR" dirty="0"/>
              <a:t> (2005), a sua pedagogia musical e a sua perspectiva de ensino intelectual podem ser resumidas através do seguinte pensamento milenar chinês: “</a:t>
            </a:r>
            <a:r>
              <a:rPr lang="pt-BR" b="1" dirty="0"/>
              <a:t>Diz-me, eu esqueço; mostra-me, eu recordo; envolve-me, eu compreendo</a:t>
            </a:r>
            <a:r>
              <a:rPr lang="pt-BR" dirty="0"/>
              <a:t>”. Assim, o aluno adquire uma compreensão musical mais profunda quando está totalmente envolvido com a atividade musical da qual está participando, o que implica também uma compreensão intelectual dessa atividade. </a:t>
            </a:r>
          </a:p>
          <a:p>
            <a:r>
              <a:rPr lang="pt-BR" dirty="0"/>
              <a:t>Dando sentido às expressões diz-me, mostra-me e envolve-me do pensamento citado, o aluno primeiro ouve e observa para, depois, executar. Assim, no que tange a proposição de uma determinada atividade, o professor deve apresentá-la verbalmente, passando para a sua demonstração e, finalmente, para o envolvimento prático e ativo de todos os alunos participantes. </a:t>
            </a:r>
          </a:p>
          <a:p>
            <a:r>
              <a:rPr lang="pt-BR" dirty="0"/>
              <a:t>Essa maneira de ensinar revela um significativo interesse cognitivo na prática pedagógica do professor, pois desenvolve nos alunos uma elevada concentração e a consciência da atividade que realizarão posteriormente, o que leva a uma aprendizagem mais eficiente.</a:t>
            </a:r>
          </a:p>
        </p:txBody>
      </p:sp>
    </p:spTree>
    <p:extLst>
      <p:ext uri="{BB962C8B-B14F-4D97-AF65-F5344CB8AC3E}">
        <p14:creationId xmlns:p14="http://schemas.microsoft.com/office/powerpoint/2010/main" val="50861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Improvisação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613065" cy="4766561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Com relação à improvisação, </a:t>
            </a:r>
            <a:r>
              <a:rPr lang="pt-BR" dirty="0" err="1"/>
              <a:t>Wuytack</a:t>
            </a:r>
            <a:r>
              <a:rPr lang="pt-BR" dirty="0"/>
              <a:t> propõe uma metodologia, individual ou em grupo, que favoreça a expressividade e a individualidade da criança, sugerindo uma série de exercícios que contribuem para o desenvolvimento da criatividade. Pode-se trabalhar a improvisação utilizando a expressão verbal – com um determinado texto ou até mesmo inventando textos em idiomas existentes ou “sem sentido” </a:t>
            </a:r>
          </a:p>
          <a:p>
            <a:r>
              <a:rPr lang="pt-BR" dirty="0"/>
              <a:t>A percussão corporal – criando ritmos sobre um </a:t>
            </a:r>
            <a:r>
              <a:rPr lang="pt-BR" dirty="0" err="1"/>
              <a:t>ostinato</a:t>
            </a:r>
            <a:r>
              <a:rPr lang="pt-BR" dirty="0"/>
              <a:t>; a voz e os instrumentos – cantando e tocando melodias sobre um baixo, realizando baixos ou outros acompanhamentos para melodias; </a:t>
            </a:r>
          </a:p>
          <a:p>
            <a:r>
              <a:rPr lang="pt-BR" dirty="0"/>
              <a:t>O movimento – através da livre expressão corporal e da criação de passos de dança. </a:t>
            </a:r>
          </a:p>
          <a:p>
            <a:r>
              <a:rPr lang="pt-BR" dirty="0"/>
              <a:t>Os jogos de “pergunta e resposta” também facilitam a improvisação rítmica e melódica. A tarefa do professor deve ser “participar</a:t>
            </a:r>
            <a:r>
              <a:rPr lang="pt-BR"/>
              <a:t>, sugerir, </a:t>
            </a:r>
            <a:r>
              <a:rPr lang="pt-BR" dirty="0"/>
              <a:t>ajudar e encorajar” (</a:t>
            </a:r>
            <a:r>
              <a:rPr lang="pt-BR" dirty="0" err="1"/>
              <a:t>Wuytack</a:t>
            </a:r>
            <a:r>
              <a:rPr lang="pt-BR" dirty="0"/>
              <a:t>, 1993, p. 7).</a:t>
            </a:r>
          </a:p>
        </p:txBody>
      </p:sp>
    </p:spTree>
    <p:extLst>
      <p:ext uri="{BB962C8B-B14F-4D97-AF65-F5344CB8AC3E}">
        <p14:creationId xmlns:p14="http://schemas.microsoft.com/office/powerpoint/2010/main" val="37523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881"/>
          </a:xfrm>
        </p:spPr>
        <p:txBody>
          <a:bodyPr>
            <a:normAutofit fontScale="90000"/>
          </a:bodyPr>
          <a:lstStyle/>
          <a:p>
            <a:r>
              <a:rPr lang="pt-BR" dirty="0"/>
              <a:t>Canção com Gestos e Movimentos corporais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5358" y="1293091"/>
            <a:ext cx="10515600" cy="49911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/>
              <a:t>     “</a:t>
            </a:r>
            <a:r>
              <a:rPr lang="pt-BR" b="1" dirty="0" err="1"/>
              <a:t>Din</a:t>
            </a:r>
            <a:r>
              <a:rPr lang="pt-BR" b="1" dirty="0"/>
              <a:t>, </a:t>
            </a:r>
            <a:r>
              <a:rPr lang="pt-BR" b="1" dirty="0" err="1"/>
              <a:t>don</a:t>
            </a:r>
            <a:r>
              <a:rPr lang="pt-BR" b="1" dirty="0"/>
              <a:t>, dão”: movimento corporal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r>
              <a:rPr lang="pt-BR" b="1" dirty="0"/>
              <a:t>Nota: A = Ambos; D = Pé direito; E = Pé esquerdo; → = para a direita; ← = para a esquerda; *= deslizar; **= abanar as mãos, braços no ar; ***= tocar o chão.</a:t>
            </a:r>
          </a:p>
          <a:p>
            <a:r>
              <a:rPr lang="pt-BR" b="1" dirty="0"/>
              <a:t>Metodologia da atividade</a:t>
            </a:r>
          </a:p>
          <a:p>
            <a:r>
              <a:rPr lang="pt-BR" b="1" dirty="0"/>
              <a:t>• Aprender a melodia e o texto da canção.</a:t>
            </a:r>
          </a:p>
          <a:p>
            <a:r>
              <a:rPr lang="pt-BR" b="1" dirty="0"/>
              <a:t>• Aprender o movimento corporal sem a melodia.</a:t>
            </a:r>
          </a:p>
          <a:p>
            <a:r>
              <a:rPr lang="pt-BR" b="1" dirty="0"/>
              <a:t>• Cantar a canção com o movimento corporal em uníssono.</a:t>
            </a:r>
          </a:p>
          <a:p>
            <a:r>
              <a:rPr lang="pt-BR" b="1" dirty="0"/>
              <a:t>• Cantar em cânone a quatro vozes (duas vezes)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B5A5D54-ADB5-8C4A-A82B-7ED174D76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78" y="1485138"/>
            <a:ext cx="7253624" cy="102215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5D4226F-FAFF-A775-FCED-420157DEE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872" y="2289863"/>
            <a:ext cx="6271162" cy="81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28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765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Seminário final MEMES II:  Jos Wuytack</vt:lpstr>
      <vt:lpstr>Vida e Obra</vt:lpstr>
      <vt:lpstr>Propondo uma pedagogia musical ativa</vt:lpstr>
      <vt:lpstr>Os três pilares do fazer musical</vt:lpstr>
      <vt:lpstr>Princípios Pedagógicos Centrais </vt:lpstr>
      <vt:lpstr>Apresentação do PowerPoint</vt:lpstr>
      <vt:lpstr>Proposta pedagógica</vt:lpstr>
      <vt:lpstr>A Improvisação </vt:lpstr>
      <vt:lpstr>Canção com Gestos e Movimentos corporais</vt:lpstr>
      <vt:lpstr>Conclusão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Edgar Willems</dc:title>
  <dc:creator>Bia Campeiz</dc:creator>
  <cp:lastModifiedBy>Samael Hoscher Martins de Oliveira</cp:lastModifiedBy>
  <cp:revision>16</cp:revision>
  <dcterms:created xsi:type="dcterms:W3CDTF">2023-07-03T00:02:25Z</dcterms:created>
  <dcterms:modified xsi:type="dcterms:W3CDTF">2023-11-06T00:50:51Z</dcterms:modified>
</cp:coreProperties>
</file>