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07C7B2-5A04-44E3-B230-13733530DD9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7AD91B-7E7E-453B-9E3B-F41DB409977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EA4339-733D-412C-A010-0F61639D967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7A6101-2530-4BF1-8643-704D1EB5419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A14E18-0830-4BCB-802D-D5356B5ADC5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9077ED-84D9-4A49-801E-E1C98503B08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5EF326-3D53-4F57-A2F2-06CE41A3467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32989A-49B8-4E86-81DB-C2AB034B2A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E33198-6632-4BF4-809D-A9953C36A3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F089EE-CABC-4CB4-8898-FF1B50C7A8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764A3A-B594-4D53-BBCE-6C04075923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F97139-AAFB-48E5-BF57-FC59DBC7ADC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rgbClr val="8b8b8b"/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5431C78-1265-41D8-9FC4-026FF9D4B886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de texto dos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94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 algn="ctr">
              <a:lnSpc>
                <a:spcPct val="90000"/>
              </a:lnSpc>
              <a:buNone/>
            </a:pPr>
            <a:r>
              <a:rPr b="0" lang="pt-BR" sz="6000" spc="-1" strike="noStrike">
                <a:solidFill>
                  <a:srgbClr val="000000"/>
                </a:solidFill>
                <a:latin typeface="Bahnschrift SemiBold"/>
              </a:rPr>
              <a:t>Raymond Murray Schafer</a:t>
            </a:r>
            <a:br>
              <a:rPr sz="6000"/>
            </a:br>
            <a:r>
              <a:rPr b="0" lang="pt-BR" sz="6000" spc="-1" strike="noStrike">
                <a:solidFill>
                  <a:srgbClr val="000000"/>
                </a:solidFill>
                <a:latin typeface="Bahnschrift SemiBold"/>
              </a:rPr>
              <a:t>(1933-2021)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523880" y="6199920"/>
            <a:ext cx="9143640" cy="1013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Bahnschrift SemiBold"/>
              </a:rPr>
              <a:t>Pedro Luca nº 10730935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70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subTitle"/>
          </p:nvPr>
        </p:nvSpPr>
        <p:spPr>
          <a:xfrm>
            <a:off x="1523880" y="1003320"/>
            <a:ext cx="9143640" cy="4635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Bahnschrift"/>
                <a:ea typeface="Times New Roman"/>
              </a:rPr>
              <a:t>• </a:t>
            </a:r>
            <a:r>
              <a:rPr b="0" lang="pt-BR" sz="2800" spc="-1" strike="noStrike">
                <a:solidFill>
                  <a:srgbClr val="000000"/>
                </a:solidFill>
                <a:latin typeface="Bahnschrift"/>
                <a:ea typeface="Times New Roman"/>
              </a:rPr>
              <a:t>Cunha o termo “Soundscape” (paisagem sonora), essencial para o entendimento de sua obra, termo esse também intrinsicamente político.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Bahnschrift"/>
                <a:ea typeface="Times New Roman"/>
              </a:rPr>
              <a:t>• </a:t>
            </a:r>
            <a:r>
              <a:rPr b="0" lang="pt-BR" sz="2800" spc="-1" strike="noStrike">
                <a:solidFill>
                  <a:srgbClr val="000000"/>
                </a:solidFill>
                <a:latin typeface="Bahnschrift"/>
                <a:ea typeface="Times New Roman"/>
              </a:rPr>
              <a:t>Teatro de Confluência, seu grande gênero e grande obra (Patria) 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Bahnschrift"/>
                <a:ea typeface="Times New Roman"/>
              </a:rPr>
              <a:t>• </a:t>
            </a:r>
            <a:r>
              <a:rPr b="0" lang="pt-BR" sz="2800" spc="-1" strike="noStrike">
                <a:solidFill>
                  <a:srgbClr val="000000"/>
                </a:solidFill>
                <a:latin typeface="Bahnschrift"/>
                <a:ea typeface="Times New Roman"/>
              </a:rPr>
              <a:t>Inicia o World Soundscape Project (WSP)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0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m 3" descr=""/>
          <p:cNvPicPr/>
          <p:nvPr/>
        </p:nvPicPr>
        <p:blipFill>
          <a:blip r:embed="rId2"/>
          <a:stretch/>
        </p:blipFill>
        <p:spPr>
          <a:xfrm>
            <a:off x="223560" y="362160"/>
            <a:ext cx="11744280" cy="5526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0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2" descr=""/>
          <p:cNvPicPr/>
          <p:nvPr/>
        </p:nvPicPr>
        <p:blipFill>
          <a:blip r:embed="rId2"/>
          <a:stretch/>
        </p:blipFill>
        <p:spPr>
          <a:xfrm>
            <a:off x="1620000" y="123480"/>
            <a:ext cx="8820000" cy="3296520"/>
          </a:xfrm>
          <a:prstGeom prst="rect">
            <a:avLst/>
          </a:prstGeom>
          <a:ln w="0">
            <a:noFill/>
          </a:ln>
        </p:spPr>
      </p:pic>
      <p:pic>
        <p:nvPicPr>
          <p:cNvPr id="46" name="Imagem 5" descr=""/>
          <p:cNvPicPr/>
          <p:nvPr/>
        </p:nvPicPr>
        <p:blipFill>
          <a:blip r:embed="rId3"/>
          <a:stretch/>
        </p:blipFill>
        <p:spPr>
          <a:xfrm>
            <a:off x="900000" y="3561120"/>
            <a:ext cx="10080000" cy="2851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70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1523880" y="1181160"/>
            <a:ext cx="9143640" cy="4076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Bahnschrift"/>
              </a:rPr>
              <a:t>Metodologia em Schafer, existe?</a:t>
            </a: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Bahnschrift"/>
              </a:rPr>
              <a:t>“</a:t>
            </a:r>
            <a:r>
              <a:rPr b="0" lang="pt-BR" sz="3200" spc="-1" strike="noStrike">
                <a:solidFill>
                  <a:srgbClr val="000000"/>
                </a:solidFill>
                <a:latin typeface="Bahnschrift"/>
              </a:rPr>
              <a:t>Eu não digo: Faça assim! Digo: Eu fiz assim!”</a:t>
            </a: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Bahnschrift"/>
              </a:rPr>
              <a:t>“</a:t>
            </a:r>
            <a:r>
              <a:rPr b="0" lang="pt-BR" sz="3200" spc="-1" strike="noStrike">
                <a:solidFill>
                  <a:srgbClr val="000000"/>
                </a:solidFill>
                <a:latin typeface="Bahnschrift"/>
              </a:rPr>
              <a:t>A técnica é a de mosaico – uma pedra aqui, uma</a:t>
            </a: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Bahnschrift"/>
              </a:rPr>
              <a:t>pedra ali – num modelo em constante expansão.” </a:t>
            </a: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70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523880" y="1181160"/>
            <a:ext cx="9143640" cy="4076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Bahnschrift"/>
              </a:rPr>
              <a:t>Das premissas do ensino musical segundo Schafer:</a:t>
            </a: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  <a:p>
            <a:pPr marL="469080" indent="-46908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Bahnschrift"/>
              </a:rPr>
              <a:t>O primeiro passo deve ser prático</a:t>
            </a:r>
            <a:endParaRPr b="0" lang="pt-BR" sz="2800" spc="-1" strike="noStrike">
              <a:solidFill>
                <a:srgbClr val="000000"/>
              </a:solidFill>
              <a:latin typeface="Bahnschrift"/>
            </a:endParaRPr>
          </a:p>
          <a:p>
            <a:pPr marL="469080" indent="-46908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Bahnschrift"/>
              </a:rPr>
              <a:t>Ensine a lidar com o silêncio</a:t>
            </a:r>
            <a:endParaRPr b="0" lang="pt-BR" sz="2800" spc="-1" strike="noStrike">
              <a:solidFill>
                <a:srgbClr val="000000"/>
              </a:solidFill>
              <a:latin typeface="Bahnschrift"/>
            </a:endParaRPr>
          </a:p>
          <a:p>
            <a:pPr marL="469080" indent="-46908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Bahnschrift"/>
              </a:rPr>
              <a:t>Pesquise o ambiente sonoro, classifique os sons, organize a escuta.</a:t>
            </a:r>
            <a:endParaRPr b="0" lang="pt-BR" sz="2800" spc="-1" strike="noStrike">
              <a:solidFill>
                <a:srgbClr val="000000"/>
              </a:solidFill>
              <a:latin typeface="Bahnschrift"/>
            </a:endParaRPr>
          </a:p>
          <a:p>
            <a:pPr marL="469080" indent="-46908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Bahnschrift"/>
              </a:rPr>
              <a:t>Busque sons, trabalhe os sentidos</a:t>
            </a:r>
            <a:endParaRPr b="0" lang="pt-BR" sz="2800" spc="-1" strike="noStrike">
              <a:solidFill>
                <a:srgbClr val="000000"/>
              </a:solidFill>
              <a:latin typeface="Bahnschrift"/>
            </a:endParaRPr>
          </a:p>
          <a:p>
            <a:pPr marL="469080" indent="-46908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Bahnschrift"/>
              </a:rPr>
              <a:t>Um exercício político: modificando a paisagem sonora.</a:t>
            </a:r>
            <a:endParaRPr b="0" lang="pt-BR" sz="2800" spc="-1" strike="noStrike">
              <a:solidFill>
                <a:srgbClr val="000000"/>
              </a:solidFill>
              <a:latin typeface="Bahnschrift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Bahnschrif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"/>
          <p:cNvSpPr txBox="1"/>
          <p:nvPr/>
        </p:nvSpPr>
        <p:spPr>
          <a:xfrm>
            <a:off x="7200000" y="5940000"/>
            <a:ext cx="3240000" cy="762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pt-BR" sz="1500" spc="-1" strike="noStrike">
                <a:solidFill>
                  <a:srgbClr val="000000"/>
                </a:solidFill>
                <a:latin typeface="Bahnschrift"/>
              </a:rPr>
              <a:t>  </a:t>
            </a:r>
            <a:r>
              <a:rPr b="1" lang="pt-BR" sz="1500" spc="-1" strike="noStrike">
                <a:solidFill>
                  <a:srgbClr val="000000"/>
                </a:solidFill>
                <a:latin typeface="Bahnschrift"/>
              </a:rPr>
              <a:t>https://youtu.be/dYD_qWUGG3I</a:t>
            </a:r>
            <a:endParaRPr b="1" lang="pt-BR" sz="1500" spc="-1" strike="noStrike">
              <a:solidFill>
                <a:srgbClr val="000000"/>
              </a:solidFill>
              <a:latin typeface="Bahnschrift"/>
            </a:endParaRPr>
          </a:p>
        </p:txBody>
      </p:sp>
    </p:spTree>
  </p:cSld>
  <mc:AlternateContent>
    <mc:Choice Requires="p14">
      <p:transition spd="slow" p14:dur="2000">
        <p:wipe dir="u"/>
      </p:transition>
    </mc:Choice>
    <mc:Fallback>
      <p:transition spd="slow">
        <p:wipe dir="u"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Application>LibreOffice/7.4.7.2$Windows_X86_64 LibreOffice_project/723314e595e8007d3cf785c16538505a1c878ca5</Application>
  <AppVersion>15.0000</AppVersion>
  <Words>298</Words>
  <Paragraphs>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2022-10-12T19:55:58Z</dcterms:created>
  <dc:creator>Usuario</dc:creator>
  <dc:description/>
  <dc:language>pt-BR</dc:language>
  <cp:lastModifiedBy/>
  <dcterms:modified xsi:type="dcterms:W3CDTF">2023-08-14T01:42:44Z</dcterms:modified>
  <cp:revision>13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8</vt:i4>
  </property>
</Properties>
</file>