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0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0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87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7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9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8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6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9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microsoft.com/office/2007/relationships/hdphoto" Target="../media/hdphoto3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7" Type="http://schemas.openxmlformats.org/officeDocument/2006/relationships/hyperlink" Target="https://agupubs.onlinelibrary.wiley.com/doi/pdf/10.1029/97EO00148" TargetMode="Externa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co.aori.u-tokyo.ac.jp/micg/periodic2001.pdf" TargetMode="External" /><Relationship Id="rId5" Type="http://schemas.openxmlformats.org/officeDocument/2006/relationships/hyperlink" Target="https://app.jove.com/science-education/v/11143/redox-reactions?trialstart=1" TargetMode="External" /><Relationship Id="rId4" Type="http://schemas.openxmlformats.org/officeDocument/2006/relationships/hyperlink" Target="https://www.mbari.org/know-your-ocean/periodic-table-of-elements-in-the-ocean/" TargetMode="Externa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8451D0-AA12-DF63-2EFF-867981595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478280"/>
            <a:ext cx="5141964" cy="4225040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DISTRIBUIÇÃO DOS ELEMENTOS DE YOSHIYUKI NOZAKI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C558E5-4B61-BCFB-9BD8-2A2F00AF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4703321"/>
            <a:ext cx="5141949" cy="1977698"/>
          </a:xfrm>
        </p:spPr>
        <p:txBody>
          <a:bodyPr>
            <a:normAutofit lnSpcReduction="10000"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DISCIPLINA: SISTEMA OCEANO – QUÍMICA </a:t>
            </a:r>
            <a:r>
              <a:rPr lang="pt-BR" sz="2000" b="1" i="1" dirty="0">
                <a:solidFill>
                  <a:schemeClr val="bg1"/>
                </a:solidFill>
              </a:rPr>
              <a:t>(Prof.ª ROSALINDA MONTONE – IOUSP)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ALUNOS: GABRIEL MATEOLLI E JULIANO FUJIMOTO</a:t>
            </a:r>
          </a:p>
        </p:txBody>
      </p:sp>
      <p:pic>
        <p:nvPicPr>
          <p:cNvPr id="4" name="Picture 3" descr="Um padrão abstrato de aquarela azul sobre uma tela de fundo branco">
            <a:extLst>
              <a:ext uri="{FF2B5EF4-FFF2-40B4-BE49-F238E27FC236}">
                <a16:creationId xmlns:a16="http://schemas.microsoft.com/office/drawing/2014/main" id="{5D33BBFA-8921-9FF0-5A86-8FBBD3352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3" r="30687" b="-1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FC91-1C58-1755-CDBD-E15D2225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1D7D1-2E92-0F98-0A2B-872EEB58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Nozaki</a:t>
            </a:r>
            <a:r>
              <a:rPr lang="pt-BR" sz="2400" dirty="0"/>
              <a:t> resumiu as distribuições elementares no oceano encapsulando gráficos de perfis verticais dentro de um formato de tabela periódica, </a:t>
            </a:r>
            <a:r>
              <a:rPr lang="pt-BR" sz="2400" b="1" dirty="0"/>
              <a:t>Tabela Periódica dos Elementos no Oceano (PTEO)</a:t>
            </a:r>
            <a:r>
              <a:rPr lang="pt-BR" sz="2400" dirty="0"/>
              <a:t>.</a:t>
            </a:r>
            <a:endParaRPr lang="pt-BR" sz="2400" b="1" dirty="0"/>
          </a:p>
          <a:p>
            <a:pPr marL="0" indent="0" algn="just">
              <a:buNone/>
            </a:pPr>
            <a:r>
              <a:rPr lang="pt-BR" sz="2400" dirty="0"/>
              <a:t>Utilidades:</a:t>
            </a:r>
          </a:p>
          <a:p>
            <a:pPr algn="just"/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rastreadores de circulação oceânica;</a:t>
            </a:r>
          </a:p>
          <a:p>
            <a:pPr algn="just"/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processos biológicos;</a:t>
            </a:r>
          </a:p>
          <a:p>
            <a:pPr algn="just"/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indicador paleoceanográfico.</a:t>
            </a:r>
            <a:endParaRPr lang="pt-PT" altLang="pt-BR" sz="2400" dirty="0">
              <a:latin typeface="inherit"/>
            </a:endParaRPr>
          </a:p>
          <a:p>
            <a:pPr marL="0" indent="0" algn="just">
              <a:buNone/>
            </a:pPr>
            <a:endParaRPr kumimoji="0" lang="pt-PT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indent="0" algn="just">
              <a:buNone/>
            </a:pPr>
            <a:endParaRPr kumimoji="0" lang="pt-PT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80510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BDF31E-B489-D16A-18BD-47D073B4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426"/>
            <a:ext cx="10515600" cy="5498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inherit"/>
              </a:rPr>
              <a:t>O que são fornecidos nos perfis verticais da tabela?</a:t>
            </a:r>
          </a:p>
          <a:p>
            <a:pPr marL="0" indent="0" algn="just">
              <a:buNone/>
            </a:pPr>
            <a:r>
              <a:rPr lang="pt-BR" sz="2400" dirty="0">
                <a:latin typeface="inherit"/>
              </a:rPr>
              <a:t>	 São fornecidos a </a:t>
            </a:r>
            <a:r>
              <a:rPr lang="pt-BR" sz="2400" u="sng" dirty="0">
                <a:latin typeface="inherit"/>
              </a:rPr>
              <a:t>concentração</a:t>
            </a:r>
            <a:r>
              <a:rPr lang="pt-BR" sz="2400" dirty="0">
                <a:latin typeface="inherit"/>
              </a:rPr>
              <a:t> média, o </a:t>
            </a:r>
            <a:r>
              <a:rPr lang="pt-BR" sz="2400" u="sng" dirty="0">
                <a:latin typeface="inherit"/>
              </a:rPr>
              <a:t>tempo de residência</a:t>
            </a:r>
            <a:r>
              <a:rPr lang="pt-BR" sz="2400" dirty="0">
                <a:latin typeface="inherit"/>
              </a:rPr>
              <a:t> oceânica e, quando disponível, um </a:t>
            </a:r>
            <a:r>
              <a:rPr lang="pt-BR" sz="2400" u="sng" dirty="0">
                <a:latin typeface="inherit"/>
              </a:rPr>
              <a:t>perfil</a:t>
            </a:r>
            <a:r>
              <a:rPr lang="pt-BR" sz="2400" dirty="0">
                <a:latin typeface="inherit"/>
              </a:rPr>
              <a:t> para cada elemento nos oceanos Atlântico e Pacífico.</a:t>
            </a:r>
          </a:p>
          <a:p>
            <a:pPr marL="0" indent="0" algn="just">
              <a:buNone/>
            </a:pPr>
            <a:endParaRPr lang="pt-BR" sz="2400" dirty="0">
              <a:latin typeface="inherit"/>
            </a:endParaRPr>
          </a:p>
          <a:p>
            <a:pPr marL="0" indent="0" algn="just">
              <a:buNone/>
            </a:pPr>
            <a:endParaRPr lang="pt-BR" sz="2400" dirty="0">
              <a:latin typeface="inherit"/>
            </a:endParaRPr>
          </a:p>
          <a:p>
            <a:pPr marL="0" indent="0" algn="just">
              <a:buNone/>
            </a:pPr>
            <a:r>
              <a:rPr lang="pt-BR" sz="2400" b="1" dirty="0">
                <a:latin typeface="inherit"/>
              </a:rPr>
              <a:t>CONCENTRAÇÃO MÉDIA</a:t>
            </a:r>
          </a:p>
          <a:p>
            <a:pPr marL="0" indent="0" algn="just">
              <a:buNone/>
            </a:pPr>
            <a:endParaRPr lang="pt-BR" sz="2400" b="1" dirty="0">
              <a:latin typeface="inheri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19C7263-C92A-F314-6705-D4F5E94F241D}"/>
              </a:ext>
            </a:extLst>
          </p:cNvPr>
          <p:cNvSpPr/>
          <p:nvPr/>
        </p:nvSpPr>
        <p:spPr>
          <a:xfrm>
            <a:off x="322007" y="3429000"/>
            <a:ext cx="2745658" cy="10692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NÚMERO ATÔMICO (1~95)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993710-B8DD-C717-5904-0C5AEB4ED88F}"/>
              </a:ext>
            </a:extLst>
          </p:cNvPr>
          <p:cNvSpPr/>
          <p:nvPr/>
        </p:nvSpPr>
        <p:spPr>
          <a:xfrm>
            <a:off x="3220065" y="3429000"/>
            <a:ext cx="2745658" cy="10692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ELEMENTO (Silício, Cobalto etc)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0521DDD-D4B6-BD6A-4071-BD8F4B48D705}"/>
              </a:ext>
            </a:extLst>
          </p:cNvPr>
          <p:cNvSpPr/>
          <p:nvPr/>
        </p:nvSpPr>
        <p:spPr>
          <a:xfrm>
            <a:off x="6118123" y="3429000"/>
            <a:ext cx="2745658" cy="1069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ESPÉCIE (dissolvido, inorgânico, formação iônica etc)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2538E59-8747-846F-FE01-A561B16BDDE6}"/>
              </a:ext>
            </a:extLst>
          </p:cNvPr>
          <p:cNvSpPr/>
          <p:nvPr/>
        </p:nvSpPr>
        <p:spPr>
          <a:xfrm>
            <a:off x="9016181" y="3428999"/>
            <a:ext cx="2745658" cy="2443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TIPO DE DISTRIBUIÇÃO (conservativos, tipos de nutrientes, tipos removidos pelas partículas e redox controlado baseado em suposições)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9A0C12F-F49A-23C6-A516-82CC354B129B}"/>
              </a:ext>
            </a:extLst>
          </p:cNvPr>
          <p:cNvSpPr/>
          <p:nvPr/>
        </p:nvSpPr>
        <p:spPr>
          <a:xfrm>
            <a:off x="322007" y="4802981"/>
            <a:ext cx="2745658" cy="1069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CONCENTRAÇÃO OCEÂNICA MÉDIA (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pt-BR" dirty="0">
                <a:solidFill>
                  <a:schemeClr val="tx1"/>
                </a:solidFill>
              </a:rPr>
              <a:t>g/Kg)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1D1D402-27BC-973F-EBCC-D2C35A9D85B4}"/>
              </a:ext>
            </a:extLst>
          </p:cNvPr>
          <p:cNvSpPr/>
          <p:nvPr/>
        </p:nvSpPr>
        <p:spPr>
          <a:xfrm>
            <a:off x="3220064" y="4802981"/>
            <a:ext cx="2745658" cy="10692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REFERÊNCIA (Stoffyn-Egli and Mackenzie (1984) etc)</a:t>
            </a:r>
          </a:p>
        </p:txBody>
      </p:sp>
      <p:sp>
        <p:nvSpPr>
          <p:cNvPr id="2" name="Estrela: 5 Pontas 1">
            <a:extLst>
              <a:ext uri="{FF2B5EF4-FFF2-40B4-BE49-F238E27FC236}">
                <a16:creationId xmlns:a16="http://schemas.microsoft.com/office/drawing/2014/main" id="{11CA9DCB-37D0-4522-A412-7111FCE7C13B}"/>
              </a:ext>
            </a:extLst>
          </p:cNvPr>
          <p:cNvSpPr/>
          <p:nvPr/>
        </p:nvSpPr>
        <p:spPr>
          <a:xfrm>
            <a:off x="11488993" y="3197904"/>
            <a:ext cx="501445" cy="48669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7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33B6D-844B-309A-CD8C-367A0331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pt-BR" dirty="0"/>
              <a:t>ILUSTRAÇÕES</a:t>
            </a:r>
          </a:p>
        </p:txBody>
      </p:sp>
      <p:pic>
        <p:nvPicPr>
          <p:cNvPr id="2050" name="Picture 2" descr="MédiaConcvsNumber">
            <a:extLst>
              <a:ext uri="{FF2B5EF4-FFF2-40B4-BE49-F238E27FC236}">
                <a16:creationId xmlns:a16="http://schemas.microsoft.com/office/drawing/2014/main" id="{A681C687-5129-E2B9-64E0-50907DD8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477"/>
            <a:ext cx="4953205" cy="37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1205481-54D7-0391-C187-68279400EB9B}"/>
              </a:ext>
            </a:extLst>
          </p:cNvPr>
          <p:cNvSpPr txBox="1"/>
          <p:nvPr/>
        </p:nvSpPr>
        <p:spPr>
          <a:xfrm>
            <a:off x="350089" y="5791169"/>
            <a:ext cx="46031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A concentração geralmente diminui com o aumento do número atômico. (Nota: E = 10^x)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84FA28-C783-4581-5C03-EDBFD215E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3013" y="116573"/>
            <a:ext cx="6563457" cy="3714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67EA25-A003-CB0C-DB06-4D4416DD5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7570" y="3552169"/>
            <a:ext cx="6074341" cy="33058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434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F73B7-F4E8-CC33-3EF8-C80319A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PARA DISTINGUIR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7EDA3-D7DD-E86D-AA37-9C5F0949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Pelo slide anterior, a tabela superior corresponde ao proposto por Yoshiyuki Nozaki, já a inferior consiste na tabela periódica convencional.</a:t>
            </a:r>
          </a:p>
          <a:p>
            <a:pPr marL="0" indent="0" algn="just">
              <a:buNone/>
            </a:pPr>
            <a:r>
              <a:rPr lang="pt-BR" sz="2400" dirty="0"/>
              <a:t>É válido mencionar que a concentração média em quantidade de matéria ou molaridade pode ser expresso como: </a:t>
            </a:r>
            <a:r>
              <a:rPr lang="el-GR" sz="2400" dirty="0"/>
              <a:t>μ</a:t>
            </a:r>
            <a:r>
              <a:rPr lang="pt-BR" sz="2400" dirty="0"/>
              <a:t>M, </a:t>
            </a:r>
            <a:r>
              <a:rPr lang="el-GR" sz="2400" dirty="0"/>
              <a:t>μ</a:t>
            </a:r>
            <a:r>
              <a:rPr lang="pt-BR" sz="2400" dirty="0"/>
              <a:t>mol/L ou mol/kg. Já a profundidade pode ser apresentada como: </a:t>
            </a:r>
            <a:r>
              <a:rPr lang="pt-BR" sz="2400" i="1" dirty="0"/>
              <a:t>dp (depth)</a:t>
            </a:r>
            <a:r>
              <a:rPr lang="pt-BR" sz="2400" dirty="0"/>
              <a:t> ou km.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Na secção </a:t>
            </a:r>
            <a:r>
              <a:rPr lang="pt-BR" sz="2400" i="1" dirty="0"/>
              <a:t>TIPO DE DISTRIBUIÇÃO</a:t>
            </a:r>
            <a:r>
              <a:rPr lang="pt-BR" sz="2400" dirty="0"/>
              <a:t>, eles podem ser classificados para as seguintes categorias: tipo conservador, tipo de nutriente, tipo eliminado e tipo controlado por redox.</a:t>
            </a:r>
          </a:p>
        </p:txBody>
      </p:sp>
    </p:spTree>
    <p:extLst>
      <p:ext uri="{BB962C8B-B14F-4D97-AF65-F5344CB8AC3E}">
        <p14:creationId xmlns:p14="http://schemas.microsoft.com/office/powerpoint/2010/main" val="318550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AB66D8-BDA0-D383-13E7-900D5991F71C}"/>
              </a:ext>
            </a:extLst>
          </p:cNvPr>
          <p:cNvSpPr txBox="1"/>
          <p:nvPr/>
        </p:nvSpPr>
        <p:spPr>
          <a:xfrm>
            <a:off x="958645" y="545690"/>
            <a:ext cx="3111910" cy="452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Elementos conservadores:</a:t>
            </a:r>
          </a:p>
          <a:p>
            <a:pPr algn="ctr"/>
            <a:r>
              <a:rPr lang="pt-BR" dirty="0"/>
              <a:t>(halogênios, elementos alcalinos e alcalino-terrosos – maiores) estão presentes na água do mar em níveis de concentração elevados (eixo horizontal dos elementos da tabela) e em proporção constante à salinidade. Eles são homogeneizados no oceano pela circulação da água na escala de tempo de 103 anos dentro sua residência oceânica média relativamente </a:t>
            </a:r>
            <a:r>
              <a:rPr lang="pt-BR" b="1" dirty="0"/>
              <a:t>longa</a:t>
            </a:r>
            <a:r>
              <a:rPr lang="pt-BR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FDBA53-9DB7-3D84-FE2C-994EB2E07498}"/>
              </a:ext>
            </a:extLst>
          </p:cNvPr>
          <p:cNvSpPr txBox="1"/>
          <p:nvPr/>
        </p:nvSpPr>
        <p:spPr>
          <a:xfrm>
            <a:off x="4306074" y="545690"/>
            <a:ext cx="3111910" cy="5078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Nutrientes:</a:t>
            </a:r>
          </a:p>
          <a:p>
            <a:pPr algn="ctr"/>
            <a:r>
              <a:rPr lang="pt-BR" dirty="0"/>
              <a:t>(fósforo, nitrogênio, silício etc – materiais residuais) são </a:t>
            </a:r>
            <a:r>
              <a:rPr lang="pt-BR" b="1" dirty="0"/>
              <a:t>esgotados</a:t>
            </a:r>
            <a:r>
              <a:rPr lang="pt-BR" dirty="0"/>
              <a:t> nas águas superficiais devido à absorção biológica e são enriquecidos em águas profundas por regeneração a partir de material particulado. Simulam os perfis verticais de REEs (elementos de terras raras) mais leves que são removidos na superfície e liberados no oceano profundo, onde tendem a se tornar constantes.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CC7606-FD0F-C050-0296-6D1558AEE217}"/>
              </a:ext>
            </a:extLst>
          </p:cNvPr>
          <p:cNvSpPr txBox="1"/>
          <p:nvPr/>
        </p:nvSpPr>
        <p:spPr>
          <a:xfrm>
            <a:off x="7619251" y="545690"/>
            <a:ext cx="3111910" cy="3970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Tipo eliminado ou removido:</a:t>
            </a:r>
          </a:p>
          <a:p>
            <a:pPr algn="ctr"/>
            <a:r>
              <a:rPr lang="pt-BR" dirty="0"/>
              <a:t>(metais pesados – Al, Mn, Co, Ce, Pb, Bi e Th) são altamente reativos na água do mar e são eliminados por partículas matérias. Eles têm tempos médios de residência oceânica </a:t>
            </a:r>
            <a:r>
              <a:rPr lang="pt-BR" b="1" dirty="0"/>
              <a:t>curtos</a:t>
            </a:r>
            <a:r>
              <a:rPr lang="pt-BR" dirty="0"/>
              <a:t> (e.g., &lt;10^2 ~ 10^3 anos) e ocorrem na água do mar em concentrações extremamente baixas. </a:t>
            </a:r>
          </a:p>
        </p:txBody>
      </p:sp>
    </p:spTree>
    <p:extLst>
      <p:ext uri="{BB962C8B-B14F-4D97-AF65-F5344CB8AC3E}">
        <p14:creationId xmlns:p14="http://schemas.microsoft.com/office/powerpoint/2010/main" val="206511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F729C-C9E8-D5FA-8CF4-34F58197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734"/>
            <a:ext cx="10515600" cy="5772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Redox controlado: </a:t>
            </a:r>
            <a:r>
              <a:rPr lang="pt-BR" dirty="0"/>
              <a:t>(lentidão de oxidação)</a:t>
            </a:r>
          </a:p>
          <a:p>
            <a:pPr marL="0" indent="0" algn="just">
              <a:buNone/>
            </a:pPr>
            <a:r>
              <a:rPr lang="pt-BR" dirty="0"/>
              <a:t>mudança do estado de oxidação dos átomos nos reagentes (causa a distinção de gradientes verticais com a adição de mais um estado de oxidação). Isso está relacionado à remoção de um elemento que atinge uma concentração mínima de dissolução numa dada profundidade ou zonas com uma dada temperatura.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/>
              <a:t>Colorado: forma menos solúvel do REE denominando-se assim de anomalia negativo ou positivo. (</a:t>
            </a:r>
            <a:r>
              <a:rPr lang="pt-BR" sz="2400" dirty="0" err="1"/>
              <a:t>Obs</a:t>
            </a:r>
            <a:r>
              <a:rPr lang="pt-BR" sz="2400" dirty="0"/>
              <a:t>: o cério é o único REE com transformações redox em condições ambientais oceânicas.)</a:t>
            </a:r>
          </a:p>
          <a:p>
            <a:pPr marL="0" indent="0" algn="just">
              <a:buNone/>
            </a:pPr>
            <a:r>
              <a:rPr lang="pt-BR" sz="2400" dirty="0"/>
              <a:t>Exemplos: Cr, As, Se, I, Te, </a:t>
            </a:r>
            <a:r>
              <a:rPr lang="pt-BR" sz="2400" dirty="0" err="1"/>
              <a:t>Pu</a:t>
            </a:r>
            <a:r>
              <a:rPr lang="pt-BR" sz="2400" dirty="0"/>
              <a:t>, Be (é classificado como nutriente também), Cu (é classificado como nutriente também), Ga (é classificado como nutriente também) etc.</a:t>
            </a:r>
          </a:p>
        </p:txBody>
      </p:sp>
    </p:spTree>
    <p:extLst>
      <p:ext uri="{BB962C8B-B14F-4D97-AF65-F5344CB8AC3E}">
        <p14:creationId xmlns:p14="http://schemas.microsoft.com/office/powerpoint/2010/main" val="150052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C540-7E41-4F50-05BA-2238FE24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6337"/>
            <a:ext cx="4933013" cy="624226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/>
              <a:t>ANEXOS/REFERÊNCIAS</a:t>
            </a:r>
            <a:endParaRPr lang="pt-BR" sz="3600" b="1" dirty="0"/>
          </a:p>
        </p:txBody>
      </p:sp>
      <p:pic>
        <p:nvPicPr>
          <p:cNvPr id="5" name="Espaço Reservado para Conteúdo 4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EE05E7E1-6B46-3586-2463-82DE6BAFA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3" y="365125"/>
            <a:ext cx="6145802" cy="3823039"/>
          </a:xfr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A83689-D556-9243-9A8D-F807F037B6D7}"/>
              </a:ext>
            </a:extLst>
          </p:cNvPr>
          <p:cNvSpPr txBox="1"/>
          <p:nvPr/>
        </p:nvSpPr>
        <p:spPr>
          <a:xfrm>
            <a:off x="6096000" y="4302177"/>
            <a:ext cx="582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tempo de residência é geralmente maior para elementos com concentrações mais elevadas.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C6FB79-A6C9-610C-9821-1280BD96F871}"/>
              </a:ext>
            </a:extLst>
          </p:cNvPr>
          <p:cNvSpPr txBox="1"/>
          <p:nvPr/>
        </p:nvSpPr>
        <p:spPr>
          <a:xfrm>
            <a:off x="889582" y="989352"/>
            <a:ext cx="431841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4"/>
              </a:rPr>
              <a:t>Tabela periódica de elementos no oceano • MBARI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>
                <a:hlinkClick r:id="rId5"/>
              </a:rPr>
              <a:t>Redox </a:t>
            </a:r>
            <a:r>
              <a:rPr lang="pt-BR" dirty="0" err="1">
                <a:hlinkClick r:id="rId5"/>
              </a:rPr>
              <a:t>Reaction</a:t>
            </a:r>
            <a:r>
              <a:rPr lang="pt-BR" dirty="0">
                <a:hlinkClick r:id="rId5"/>
              </a:rPr>
              <a:t>: </a:t>
            </a:r>
            <a:r>
              <a:rPr lang="pt-BR" dirty="0" err="1">
                <a:hlinkClick r:id="rId5"/>
              </a:rPr>
              <a:t>Oxidation</a:t>
            </a:r>
            <a:r>
              <a:rPr lang="pt-BR" dirty="0">
                <a:hlinkClick r:id="rId5"/>
              </a:rPr>
              <a:t> States - Concept - </a:t>
            </a:r>
            <a:r>
              <a:rPr lang="pt-BR" dirty="0" err="1">
                <a:hlinkClick r:id="rId5"/>
              </a:rPr>
              <a:t>Prep</a:t>
            </a:r>
            <a:r>
              <a:rPr lang="pt-BR" dirty="0">
                <a:hlinkClick r:id="rId5"/>
              </a:rPr>
              <a:t> | </a:t>
            </a:r>
            <a:r>
              <a:rPr lang="pt-BR" dirty="0" err="1">
                <a:hlinkClick r:id="rId5"/>
              </a:rPr>
              <a:t>Lab</a:t>
            </a:r>
            <a:r>
              <a:rPr lang="pt-BR" dirty="0">
                <a:hlinkClick r:id="rId5"/>
              </a:rPr>
              <a:t>: </a:t>
            </a:r>
            <a:r>
              <a:rPr lang="pt-BR" dirty="0" err="1">
                <a:hlinkClick r:id="rId5"/>
              </a:rPr>
              <a:t>Chemistry</a:t>
            </a:r>
            <a:r>
              <a:rPr lang="pt-BR" dirty="0">
                <a:hlinkClick r:id="rId5"/>
              </a:rPr>
              <a:t> | </a:t>
            </a:r>
            <a:r>
              <a:rPr lang="pt-BR" dirty="0" err="1">
                <a:hlinkClick r:id="rId5"/>
              </a:rPr>
              <a:t>JoVe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en-US" i="1" dirty="0"/>
              <a:t>Cerium redox cycles and rare earth elements in the Sargasso Sea E. R. SHOLKOVITZ and D. L. SCHNEIDER Department of Chemistry, Woods Hole Oceanographic Institution, Woods Hole, MA 02543, USA </a:t>
            </a:r>
          </a:p>
          <a:p>
            <a:pPr algn="ctr"/>
            <a:endParaRPr lang="en-US" dirty="0"/>
          </a:p>
          <a:p>
            <a:pPr algn="ctr"/>
            <a:r>
              <a:rPr lang="pt-BR" dirty="0">
                <a:hlinkClick r:id="rId6"/>
              </a:rPr>
              <a:t>periodic2001.pdf (u-tokyo.ac.jp)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en-US" dirty="0">
                <a:hlinkClick r:id="rId7"/>
              </a:rPr>
              <a:t>A fresh look at element distribution in the North Pacific Ocean - Anonymous - 1997 - Eos, Transactions American Geophysical Union - Wiley Online Library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68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879F7-B875-FEBA-98E5-7373DEE2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proposta pela dupla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2C9C3-9A8E-3EBB-3FEB-1DFA4EED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Foi nos pedido que elaborássemos uma questão sobre o ciclo do silício.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Questão: Quais são os organismos que dissolvem e assimilam o silício, e qual é o seu papel?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Resposta: Organismos como diatomáceas, esponjas e vegetais superiores tem um papel relevante no ciclo biogeoquímico do silício, apesar da ênfase maior ser dada à renovação do silício na crosta terrestre via </a:t>
            </a:r>
            <a:r>
              <a:rPr lang="pt-BR" sz="2000" dirty="0" err="1"/>
              <a:t>sub-ducção</a:t>
            </a:r>
            <a:r>
              <a:rPr lang="pt-BR" sz="2000" dirty="0"/>
              <a:t> do assoalho oceânico e formação de montanhas, o que requer dezenas ou centenas de milhões de anos. É relevante não só para a compreensão do balanço de silício na solução do solo, mas também para interpretação da dinâmica de deposição e movimentação dos fitólitos no solo.</a:t>
            </a:r>
          </a:p>
        </p:txBody>
      </p:sp>
    </p:spTree>
    <p:extLst>
      <p:ext uri="{BB962C8B-B14F-4D97-AF65-F5344CB8AC3E}">
        <p14:creationId xmlns:p14="http://schemas.microsoft.com/office/powerpoint/2010/main" val="65942355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861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GradientVTI</vt:lpstr>
      <vt:lpstr>DISTRIBUIÇÃO DOS ELEMENTOS DE YOSHIYUKI NOZAKI</vt:lpstr>
      <vt:lpstr>INTRODUÇÃO</vt:lpstr>
      <vt:lpstr>PowerPoint Presentation</vt:lpstr>
      <vt:lpstr>ILUSTRAÇÕES</vt:lpstr>
      <vt:lpstr>ANÁLISE PARA DISTINGUIR</vt:lpstr>
      <vt:lpstr>PowerPoint Presentation</vt:lpstr>
      <vt:lpstr>PowerPoint Presentation</vt:lpstr>
      <vt:lpstr>ANEXOS/REFERÊNCIAS</vt:lpstr>
      <vt:lpstr>Questão proposta pela dupla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DISTRIBUIÇÃO DOS ELEMENTOS DE YOSHIYUKI NOZAKI</dc:title>
  <dc:creator>Juliano Fujimoto</dc:creator>
  <cp:lastModifiedBy>⠀ Mateoli</cp:lastModifiedBy>
  <cp:revision>4</cp:revision>
  <dcterms:created xsi:type="dcterms:W3CDTF">2023-08-30T03:19:37Z</dcterms:created>
  <dcterms:modified xsi:type="dcterms:W3CDTF">2023-09-01T19:59:26Z</dcterms:modified>
</cp:coreProperties>
</file>